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56"/>
  </p:notesMasterIdLst>
  <p:handoutMasterIdLst>
    <p:handoutMasterId r:id="rId57"/>
  </p:handoutMasterIdLst>
  <p:sldIdLst>
    <p:sldId id="357" r:id="rId2"/>
    <p:sldId id="401" r:id="rId3"/>
    <p:sldId id="473" r:id="rId4"/>
    <p:sldId id="506" r:id="rId5"/>
    <p:sldId id="505" r:id="rId6"/>
    <p:sldId id="477" r:id="rId7"/>
    <p:sldId id="478" r:id="rId8"/>
    <p:sldId id="479" r:id="rId9"/>
    <p:sldId id="480" r:id="rId10"/>
    <p:sldId id="481" r:id="rId11"/>
    <p:sldId id="482" r:id="rId12"/>
    <p:sldId id="483" r:id="rId13"/>
    <p:sldId id="496" r:id="rId14"/>
    <p:sldId id="484" r:id="rId15"/>
    <p:sldId id="485" r:id="rId16"/>
    <p:sldId id="486" r:id="rId17"/>
    <p:sldId id="487" r:id="rId18"/>
    <p:sldId id="489" r:id="rId19"/>
    <p:sldId id="490" r:id="rId20"/>
    <p:sldId id="493" r:id="rId21"/>
    <p:sldId id="495" r:id="rId22"/>
    <p:sldId id="417" r:id="rId23"/>
    <p:sldId id="418" r:id="rId24"/>
    <p:sldId id="419" r:id="rId25"/>
    <p:sldId id="420" r:id="rId26"/>
    <p:sldId id="421" r:id="rId27"/>
    <p:sldId id="497" r:id="rId28"/>
    <p:sldId id="501" r:id="rId29"/>
    <p:sldId id="502" r:id="rId30"/>
    <p:sldId id="498" r:id="rId31"/>
    <p:sldId id="503" r:id="rId32"/>
    <p:sldId id="504" r:id="rId33"/>
    <p:sldId id="499" r:id="rId34"/>
    <p:sldId id="500" r:id="rId35"/>
    <p:sldId id="427" r:id="rId36"/>
    <p:sldId id="428" r:id="rId37"/>
    <p:sldId id="429" r:id="rId38"/>
    <p:sldId id="431" r:id="rId39"/>
    <p:sldId id="432" r:id="rId40"/>
    <p:sldId id="433" r:id="rId41"/>
    <p:sldId id="434" r:id="rId42"/>
    <p:sldId id="441" r:id="rId43"/>
    <p:sldId id="452" r:id="rId44"/>
    <p:sldId id="453" r:id="rId45"/>
    <p:sldId id="455" r:id="rId46"/>
    <p:sldId id="458" r:id="rId47"/>
    <p:sldId id="460" r:id="rId48"/>
    <p:sldId id="461" r:id="rId49"/>
    <p:sldId id="462" r:id="rId50"/>
    <p:sldId id="468" r:id="rId51"/>
    <p:sldId id="469" r:id="rId52"/>
    <p:sldId id="470" r:id="rId53"/>
    <p:sldId id="471" r:id="rId54"/>
    <p:sldId id="438" r:id="rId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99"/>
    <a:srgbClr val="336699"/>
    <a:srgbClr val="3D6795"/>
    <a:srgbClr val="3C4756"/>
    <a:srgbClr val="D7D7D7"/>
    <a:srgbClr val="90A7D6"/>
    <a:srgbClr val="6081C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77" autoAdjust="0"/>
    <p:restoredTop sz="78571" autoAdjust="0"/>
  </p:normalViewPr>
  <p:slideViewPr>
    <p:cSldViewPr snapToGrid="0">
      <p:cViewPr>
        <p:scale>
          <a:sx n="75" d="100"/>
          <a:sy n="75" d="100"/>
        </p:scale>
        <p:origin x="-924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06"/>
    </p:cViewPr>
  </p:sorterViewPr>
  <p:notesViewPr>
    <p:cSldViewPr snapToGrid="0">
      <p:cViewPr varScale="1">
        <p:scale>
          <a:sx n="47" d="100"/>
          <a:sy n="47" d="100"/>
        </p:scale>
        <p:origin x="-2694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ABB8FCA-BA8D-44EB-8912-4D5320A458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CD94DC8-DC49-479D-9C15-E57E7EE48B4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BD2984-75CA-4829-A061-441815CEA379}" type="slidenum">
              <a:rPr lang="de-DE" smtClean="0">
                <a:cs typeface="Arial" charset="0"/>
              </a:rPr>
              <a:pPr/>
              <a:t>1</a:t>
            </a:fld>
            <a:endParaRPr lang="de-DE" smtClean="0">
              <a:cs typeface="Arial" charset="0"/>
            </a:endParaRPr>
          </a:p>
        </p:txBody>
      </p:sp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E832C040-2657-43D9-9FEF-171406B0341C}" type="slidenum">
              <a:rPr lang="en-GB" sz="1300" b="0">
                <a:latin typeface="Arial" charset="0"/>
              </a:rPr>
              <a:pPr algn="r" defTabSz="947738"/>
              <a:t>1</a:t>
            </a:fld>
            <a:endParaRPr lang="en-GB" sz="1300" b="0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4B4A24-CEE8-43AD-8EE0-C0754E960458}" type="slidenum">
              <a:rPr lang="de-DE" smtClean="0">
                <a:cs typeface="Arial" charset="0"/>
              </a:rPr>
              <a:pPr/>
              <a:t>14</a:t>
            </a:fld>
            <a:endParaRPr lang="de-DE" smtClean="0">
              <a:cs typeface="Arial" charset="0"/>
            </a:endParaRPr>
          </a:p>
        </p:txBody>
      </p:sp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D3A36C78-C42E-4BF4-89E7-C648AD163C30}" type="slidenum">
              <a:rPr lang="en-GB" sz="1300" b="0">
                <a:latin typeface="Arial" charset="0"/>
              </a:rPr>
              <a:pPr algn="r" defTabSz="947738"/>
              <a:t>14</a:t>
            </a:fld>
            <a:endParaRPr lang="en-GB" sz="1300" b="0">
              <a:latin typeface="Arial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ru-RU" dirty="0" smtClean="0"/>
              <a:t>• ГУ «Межрегиональный клинико-диагностический центр». </a:t>
            </a:r>
          </a:p>
          <a:p>
            <a:pPr>
              <a:defRPr/>
            </a:pPr>
            <a:r>
              <a:rPr lang="ru-RU" dirty="0" smtClean="0"/>
              <a:t>• ГМУ «Детская республиканская клиническая больница». </a:t>
            </a:r>
          </a:p>
          <a:p>
            <a:pPr>
              <a:defRPr/>
            </a:pPr>
            <a:r>
              <a:rPr lang="ru-RU" dirty="0" smtClean="0"/>
              <a:t>• ГМУ «Республиканская клиническая больница» МЗ РТ. </a:t>
            </a:r>
          </a:p>
          <a:p>
            <a:pPr>
              <a:defRPr/>
            </a:pPr>
            <a:r>
              <a:rPr lang="ru-RU" dirty="0" smtClean="0"/>
              <a:t>• ГУЗ «Республиканская клиническая больница № 2». </a:t>
            </a:r>
          </a:p>
          <a:p>
            <a:pPr>
              <a:defRPr/>
            </a:pPr>
            <a:r>
              <a:rPr lang="ru-RU" dirty="0" smtClean="0"/>
              <a:t>• ГМУЗ «Клинический онкологический диспансер МЗ РТ». </a:t>
            </a:r>
          </a:p>
          <a:p>
            <a:pPr>
              <a:defRPr/>
            </a:pPr>
            <a:r>
              <a:rPr lang="ru-RU" dirty="0" smtClean="0"/>
              <a:t>• Медико-санитарная часть ОАО «</a:t>
            </a:r>
            <a:r>
              <a:rPr lang="ru-RU" dirty="0" err="1" smtClean="0"/>
              <a:t>Татнефть</a:t>
            </a:r>
            <a:r>
              <a:rPr lang="ru-RU" dirty="0" smtClean="0"/>
              <a:t>» и г. Альметьевска. </a:t>
            </a:r>
          </a:p>
          <a:p>
            <a:pPr>
              <a:defRPr/>
            </a:pPr>
            <a:r>
              <a:rPr lang="ru-RU" dirty="0" smtClean="0"/>
              <a:t>• ГУЗ «Арская центральная районная больница». </a:t>
            </a:r>
          </a:p>
          <a:p>
            <a:pPr>
              <a:defRPr/>
            </a:pPr>
            <a:r>
              <a:rPr lang="ru-RU" dirty="0" smtClean="0"/>
              <a:t>• МУЗ «Городская больница № 5» г. Набережные Челны. </a:t>
            </a:r>
          </a:p>
          <a:p>
            <a:pPr>
              <a:defRPr/>
            </a:pPr>
            <a:r>
              <a:rPr lang="ru-RU" dirty="0" smtClean="0"/>
              <a:t>• ГУЗ «</a:t>
            </a:r>
            <a:r>
              <a:rPr lang="ru-RU" dirty="0" err="1" smtClean="0"/>
              <a:t>Буинская</a:t>
            </a:r>
            <a:r>
              <a:rPr lang="ru-RU" dirty="0" smtClean="0"/>
              <a:t> центральная районная больница». </a:t>
            </a:r>
          </a:p>
          <a:p>
            <a:pPr>
              <a:defRPr/>
            </a:pPr>
            <a:r>
              <a:rPr lang="ru-RU" dirty="0" smtClean="0"/>
              <a:t>• МБУЗ «Нижнекамская городская многопрофильная больница № 3». </a:t>
            </a:r>
          </a:p>
          <a:p>
            <a:pPr>
              <a:defRPr/>
            </a:pPr>
            <a:r>
              <a:rPr lang="ru-RU" dirty="0" smtClean="0"/>
              <a:t>• ГУЗ «</a:t>
            </a:r>
            <a:r>
              <a:rPr lang="ru-RU" dirty="0" err="1" smtClean="0"/>
              <a:t>Чистопольская</a:t>
            </a:r>
            <a:r>
              <a:rPr lang="ru-RU" dirty="0" smtClean="0"/>
              <a:t> центральная районная больница». </a:t>
            </a:r>
          </a:p>
          <a:p>
            <a:pPr>
              <a:defRPr/>
            </a:pPr>
            <a:r>
              <a:rPr lang="ru-RU" dirty="0" smtClean="0"/>
              <a:t>• ГУЗ «Кардиологический диспансер», г. Казань.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Более 50 аппаратов.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b="1" dirty="0" smtClean="0"/>
              <a:t>Для Пациентов: </a:t>
            </a:r>
          </a:p>
          <a:p>
            <a:pPr>
              <a:defRPr/>
            </a:pPr>
            <a:r>
              <a:rPr lang="ru-RU" dirty="0" smtClean="0"/>
              <a:t>• доступность высококвалифицированных консультаций в самых удаленных от центра районах; </a:t>
            </a:r>
          </a:p>
          <a:p>
            <a:pPr>
              <a:defRPr/>
            </a:pPr>
            <a:r>
              <a:rPr lang="ru-RU" dirty="0" smtClean="0"/>
              <a:t>• уменьшение стоимости оказания услуг, за счет передачи данных в электронном виде. </a:t>
            </a:r>
          </a:p>
          <a:p>
            <a:pPr>
              <a:defRPr/>
            </a:pPr>
            <a:r>
              <a:rPr lang="ru-RU" b="1" dirty="0" smtClean="0"/>
              <a:t>Для органов управления Здравоохранением Региона: </a:t>
            </a:r>
          </a:p>
          <a:p>
            <a:pPr>
              <a:defRPr/>
            </a:pPr>
            <a:r>
              <a:rPr lang="ru-RU" dirty="0" smtClean="0"/>
              <a:t>• экономия ресурсов здравоохранения, за счет устранения дублирования услуг; </a:t>
            </a:r>
          </a:p>
          <a:p>
            <a:pPr>
              <a:defRPr/>
            </a:pPr>
            <a:r>
              <a:rPr lang="ru-RU" dirty="0" smtClean="0"/>
              <a:t>• повышение среднего уровня квалификации врачей рентгенологов. </a:t>
            </a:r>
          </a:p>
          <a:p>
            <a:pPr>
              <a:defRPr/>
            </a:pPr>
            <a:r>
              <a:rPr lang="ru-RU" b="1" dirty="0" smtClean="0"/>
              <a:t>Для Врачей: </a:t>
            </a:r>
          </a:p>
          <a:p>
            <a:pPr>
              <a:defRPr/>
            </a:pPr>
            <a:r>
              <a:rPr lang="ru-RU" dirty="0" smtClean="0"/>
              <a:t>• быстрое повышение квалификации за счет удаленного консультирования с более опытными коллегами; </a:t>
            </a:r>
          </a:p>
          <a:p>
            <a:pPr>
              <a:defRPr/>
            </a:pPr>
            <a:r>
              <a:rPr lang="ru-RU" dirty="0" smtClean="0"/>
              <a:t>• использование современных технологий для постановки более точных, обоснованных диагнозов.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FF9609-F463-4397-B3B0-6FDD34C0ED8F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47107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8EFAFA05-835E-49B3-AEFB-E4C4287F17B3}" type="slidenum">
              <a:rPr lang="ru-RU" sz="1100" b="0">
                <a:latin typeface="Arial" charset="0"/>
              </a:rPr>
              <a:pPr algn="r" defTabSz="903288"/>
              <a:t>16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49155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77A6CFE8-B823-4E99-A523-AA260FEE7EF5}" type="slidenum">
              <a:rPr lang="ru-RU" sz="1100" b="0">
                <a:latin typeface="Arial" charset="0"/>
              </a:rPr>
              <a:pPr algn="r" defTabSz="903288"/>
              <a:t>17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51203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691639C1-DC93-4AC4-A1B6-3577471AF27A}" type="slidenum">
              <a:rPr lang="ru-RU" sz="1100" b="0">
                <a:latin typeface="Arial" charset="0"/>
              </a:rPr>
              <a:pPr algn="r" defTabSz="903288"/>
              <a:t>18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53251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302D3473-DB39-41DA-8F73-368B3439EB12}" type="slidenum">
              <a:rPr lang="ru-RU" sz="1100" b="0">
                <a:latin typeface="Arial" charset="0"/>
              </a:rPr>
              <a:pPr algn="r" defTabSz="903288"/>
              <a:t>19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55299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B948CA1D-9B08-4F42-8806-BABE3BB46BCB}" type="slidenum">
              <a:rPr lang="ru-RU" sz="1100" b="0">
                <a:latin typeface="Arial" charset="0"/>
              </a:rPr>
              <a:pPr algn="r" defTabSz="903288"/>
              <a:t>20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96188-EE03-4AFF-BD40-FE7F0D7BFC19}" type="slidenum">
              <a:rPr lang="de-DE" smtClean="0">
                <a:cs typeface="Arial" charset="0"/>
              </a:rPr>
              <a:pPr/>
              <a:t>21</a:t>
            </a:fld>
            <a:endParaRPr lang="de-DE" smtClean="0">
              <a:cs typeface="Arial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noProof="1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63EC0E-2755-421C-85CF-58C0395CBFB5}" type="slidenum">
              <a:rPr lang="de-DE" smtClean="0">
                <a:cs typeface="Arial" charset="0"/>
              </a:rPr>
              <a:pPr/>
              <a:t>22</a:t>
            </a:fld>
            <a:endParaRPr lang="de-DE" smtClean="0">
              <a:cs typeface="Arial" charset="0"/>
            </a:endParaRPr>
          </a:p>
        </p:txBody>
      </p:sp>
      <p:sp>
        <p:nvSpPr>
          <p:cNvPr id="59394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4AC13D37-2FD1-48C0-BD89-E84C59E449AC}" type="slidenum">
              <a:rPr lang="en-GB" sz="1300" b="0">
                <a:latin typeface="Arial" charset="0"/>
              </a:rPr>
              <a:pPr algn="r" defTabSz="947738"/>
              <a:t>22</a:t>
            </a:fld>
            <a:endParaRPr lang="en-GB" sz="1300" b="0">
              <a:latin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 smtClean="0"/>
              <a:t>В настоящее время ИС «ПГ» внедрена в промышленную эксплуатацию в: </a:t>
            </a:r>
          </a:p>
          <a:p>
            <a:pPr>
              <a:defRPr/>
            </a:pPr>
            <a:r>
              <a:rPr lang="ru-RU" dirty="0" smtClean="0"/>
              <a:t>• Поликлиниках № 3, № 6, № 9, № 10, № 17, № 18, № 21 г. Казани. </a:t>
            </a:r>
          </a:p>
          <a:p>
            <a:pPr>
              <a:defRPr/>
            </a:pPr>
            <a:r>
              <a:rPr lang="ru-RU" dirty="0" smtClean="0"/>
              <a:t>• Крупных городских больницах № 12 и № 18 г. Казани. </a:t>
            </a:r>
          </a:p>
          <a:p>
            <a:pPr>
              <a:defRPr/>
            </a:pPr>
            <a:r>
              <a:rPr lang="ru-RU" dirty="0" smtClean="0"/>
              <a:t>• Казанском кардиологическом диспансере. </a:t>
            </a:r>
          </a:p>
          <a:p>
            <a:pPr>
              <a:defRPr/>
            </a:pPr>
            <a:r>
              <a:rPr lang="ru-RU" dirty="0" smtClean="0"/>
              <a:t>• Центральных районных больницах Республики Татарстан в городах: Азнакаево, Буинск, Елабуга, </a:t>
            </a:r>
            <a:r>
              <a:rPr lang="ru-RU" dirty="0" err="1" smtClean="0"/>
              <a:t>Мамадыш</a:t>
            </a:r>
            <a:r>
              <a:rPr lang="ru-RU" dirty="0" smtClean="0"/>
              <a:t>. </a:t>
            </a:r>
          </a:p>
          <a:p>
            <a:pPr>
              <a:defRPr/>
            </a:pPr>
            <a:r>
              <a:rPr lang="ru-RU" dirty="0" smtClean="0"/>
              <a:t>• Городской больнице № 5 и Больнице скорой медицинской помощи города Набережные Челны. </a:t>
            </a:r>
          </a:p>
          <a:p>
            <a:pPr>
              <a:defRPr/>
            </a:pPr>
            <a:r>
              <a:rPr lang="ru-RU" dirty="0" smtClean="0"/>
              <a:t>• Медсанчасти ОАО «</a:t>
            </a:r>
            <a:r>
              <a:rPr lang="ru-RU" dirty="0" err="1" smtClean="0"/>
              <a:t>Татнефть</a:t>
            </a:r>
            <a:r>
              <a:rPr lang="ru-RU" dirty="0" smtClean="0"/>
              <a:t>» и г. Альметьевск. </a:t>
            </a:r>
          </a:p>
          <a:p>
            <a:pPr>
              <a:defRPr/>
            </a:pPr>
            <a:r>
              <a:rPr lang="ru-RU" dirty="0" smtClean="0"/>
              <a:t>• Городской поликлинике г. Елабуга.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b="1" dirty="0" smtClean="0"/>
              <a:t>Для Пациентов: </a:t>
            </a:r>
          </a:p>
          <a:p>
            <a:pPr>
              <a:defRPr/>
            </a:pPr>
            <a:r>
              <a:rPr lang="ru-RU" dirty="0" smtClean="0"/>
              <a:t>• повышение доступности высокотехнологичной мед. помощи; </a:t>
            </a:r>
          </a:p>
          <a:p>
            <a:pPr>
              <a:defRPr/>
            </a:pPr>
            <a:r>
              <a:rPr lang="ru-RU" dirty="0" smtClean="0"/>
              <a:t>• повышения качества обслуживания, за счет использования принципа одного окна и централизованного планирования лечения. </a:t>
            </a:r>
          </a:p>
          <a:p>
            <a:pPr>
              <a:defRPr/>
            </a:pPr>
            <a:r>
              <a:rPr lang="ru-RU" b="1" dirty="0" smtClean="0"/>
              <a:t>Для органов управления Здравоохранением Региона: </a:t>
            </a:r>
          </a:p>
          <a:p>
            <a:pPr>
              <a:defRPr/>
            </a:pPr>
            <a:r>
              <a:rPr lang="ru-RU" dirty="0" smtClean="0"/>
              <a:t>• повышение эффективности использования ресурсов здравоохранения Региона; </a:t>
            </a:r>
          </a:p>
          <a:p>
            <a:pPr>
              <a:defRPr/>
            </a:pPr>
            <a:r>
              <a:rPr lang="ru-RU" dirty="0" smtClean="0"/>
              <a:t>• организация системного, обоснованного, эффективного взаимодействия учреждений в интересах пациентов. </a:t>
            </a:r>
          </a:p>
          <a:p>
            <a:pPr>
              <a:defRPr/>
            </a:pPr>
            <a:r>
              <a:rPr lang="ru-RU" b="1" dirty="0" smtClean="0"/>
              <a:t>Для Врачей: </a:t>
            </a:r>
          </a:p>
          <a:p>
            <a:pPr>
              <a:defRPr/>
            </a:pPr>
            <a:r>
              <a:rPr lang="ru-RU" dirty="0" smtClean="0"/>
              <a:t>• возможность получения дополнительной прибыли, за счет обслуживания большего числа пациентов; </a:t>
            </a:r>
          </a:p>
          <a:p>
            <a:pPr>
              <a:defRPr/>
            </a:pPr>
            <a:r>
              <a:rPr lang="ru-RU" dirty="0" smtClean="0"/>
              <a:t>• возможность трудиться более результативно, в качественно новой, бесконфликтной, технологичной среде.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E4DF46-1250-4BD8-9C17-5AB3EFC887D4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633880-B73A-4BBD-B5DA-FF411C0D532F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63490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63491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3DF9F8D3-019E-4D40-A4B1-A3860D7C4FA9}" type="slidenum">
              <a:rPr lang="ru-RU" sz="1100" b="0">
                <a:latin typeface="Arial" charset="0"/>
              </a:rPr>
              <a:pPr algn="r" defTabSz="903288"/>
              <a:t>24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6553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65539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6AB6EBF5-033E-43D9-A3A4-56CFACA14A57}" type="slidenum">
              <a:rPr lang="ru-RU" sz="1100" b="0">
                <a:latin typeface="Arial" charset="0"/>
              </a:rPr>
              <a:pPr algn="r" defTabSz="903288"/>
              <a:t>25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67587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A60DF5F7-060F-412D-849C-C241CFC0F672}" type="slidenum">
              <a:rPr lang="ru-RU" sz="1100" b="0">
                <a:latin typeface="Arial" charset="0"/>
              </a:rPr>
              <a:pPr algn="r" defTabSz="903288"/>
              <a:t>26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A0917A-978B-44A7-AD6B-3297D032083E}" type="slidenum">
              <a:rPr lang="de-DE" smtClean="0">
                <a:cs typeface="Arial" charset="0"/>
              </a:rPr>
              <a:pPr/>
              <a:t>27</a:t>
            </a:fld>
            <a:endParaRPr lang="de-DE" smtClean="0">
              <a:cs typeface="Arial" charset="0"/>
            </a:endParaRPr>
          </a:p>
        </p:txBody>
      </p:sp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BE0A2C2-B112-4F36-B97D-2FA5C3D6E5E7}" type="slidenum">
              <a:rPr lang="en-GB" sz="1300" b="0">
                <a:latin typeface="Arial" charset="0"/>
              </a:rPr>
              <a:pPr algn="r" defTabSz="947738"/>
              <a:t>27</a:t>
            </a:fld>
            <a:endParaRPr lang="en-GB" sz="1300" b="0">
              <a:latin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58B1B0-F968-438E-86FC-67D7CC2B57B7}" type="slidenum">
              <a:rPr lang="de-DE" smtClean="0">
                <a:cs typeface="Arial" charset="0"/>
              </a:rPr>
              <a:pPr/>
              <a:t>30</a:t>
            </a:fld>
            <a:endParaRPr lang="de-DE" smtClean="0">
              <a:cs typeface="Arial" charset="0"/>
            </a:endParaRPr>
          </a:p>
        </p:txBody>
      </p:sp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891FF2A9-B3B8-4516-A653-10D97308E886}" type="slidenum">
              <a:rPr lang="en-GB" sz="1300" b="0">
                <a:latin typeface="Arial" charset="0"/>
              </a:rPr>
              <a:pPr algn="r" defTabSz="947738"/>
              <a:t>30</a:t>
            </a:fld>
            <a:endParaRPr lang="en-GB" sz="1300" b="0">
              <a:latin typeface="Arial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22CBF4-6DCA-46F2-B43B-A69106AE419B}" type="slidenum">
              <a:rPr lang="de-DE" smtClean="0">
                <a:cs typeface="Arial" charset="0"/>
              </a:rPr>
              <a:pPr/>
              <a:t>35</a:t>
            </a:fld>
            <a:endParaRPr lang="de-DE" smtClean="0">
              <a:cs typeface="Arial" charset="0"/>
            </a:endParaRPr>
          </a:p>
        </p:txBody>
      </p:sp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FD028DCC-B421-45E4-8206-978F51FCF008}" type="slidenum">
              <a:rPr lang="en-GB" sz="1300" b="0">
                <a:latin typeface="Arial" charset="0"/>
              </a:rPr>
              <a:pPr algn="r" defTabSz="947738"/>
              <a:t>35</a:t>
            </a:fld>
            <a:endParaRPr lang="en-GB" sz="1300" b="0">
              <a:latin typeface="Arial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 smtClean="0"/>
              <a:t>В настоящее время ИС «ПГ» внедрена в промышленную эксплуатацию в: </a:t>
            </a:r>
          </a:p>
          <a:p>
            <a:pPr>
              <a:defRPr/>
            </a:pPr>
            <a:r>
              <a:rPr lang="ru-RU" dirty="0" smtClean="0"/>
              <a:t>• Поликлиниках № 3, № 6, № 9, № 10, № 17, № 18, № 21 г. Казани. </a:t>
            </a:r>
          </a:p>
          <a:p>
            <a:pPr>
              <a:defRPr/>
            </a:pPr>
            <a:r>
              <a:rPr lang="ru-RU" dirty="0" smtClean="0"/>
              <a:t>• Крупных городских больницах № 12 и № 18 г. Казани. </a:t>
            </a:r>
          </a:p>
          <a:p>
            <a:pPr>
              <a:defRPr/>
            </a:pPr>
            <a:r>
              <a:rPr lang="ru-RU" dirty="0" smtClean="0"/>
              <a:t>• Казанском кардиологическом диспансере. </a:t>
            </a:r>
          </a:p>
          <a:p>
            <a:pPr>
              <a:defRPr/>
            </a:pPr>
            <a:r>
              <a:rPr lang="ru-RU" dirty="0" smtClean="0"/>
              <a:t>• Центральных районных больницах Республики Татарстан в городах: Азнакаево, Буинск, Елабуга, </a:t>
            </a:r>
            <a:r>
              <a:rPr lang="ru-RU" dirty="0" err="1" smtClean="0"/>
              <a:t>Мамадыш</a:t>
            </a:r>
            <a:r>
              <a:rPr lang="ru-RU" dirty="0" smtClean="0"/>
              <a:t>. </a:t>
            </a:r>
          </a:p>
          <a:p>
            <a:pPr>
              <a:defRPr/>
            </a:pPr>
            <a:r>
              <a:rPr lang="ru-RU" dirty="0" smtClean="0"/>
              <a:t>• Городской больнице № 5 и Больнице скорой медицинской помощи города Набережные Челны. </a:t>
            </a:r>
          </a:p>
          <a:p>
            <a:pPr>
              <a:defRPr/>
            </a:pPr>
            <a:r>
              <a:rPr lang="ru-RU" dirty="0" smtClean="0"/>
              <a:t>• Медсанчасти ОАО «</a:t>
            </a:r>
            <a:r>
              <a:rPr lang="ru-RU" dirty="0" err="1" smtClean="0"/>
              <a:t>Татнефть</a:t>
            </a:r>
            <a:r>
              <a:rPr lang="ru-RU" dirty="0" smtClean="0"/>
              <a:t>» и г. Альметьевск. </a:t>
            </a:r>
          </a:p>
          <a:p>
            <a:pPr>
              <a:defRPr/>
            </a:pPr>
            <a:r>
              <a:rPr lang="ru-RU" dirty="0" smtClean="0"/>
              <a:t>• Городской поликлинике г. Елабуга.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b="1" dirty="0" smtClean="0"/>
              <a:t>Для Пациентов: </a:t>
            </a:r>
          </a:p>
          <a:p>
            <a:pPr>
              <a:defRPr/>
            </a:pPr>
            <a:r>
              <a:rPr lang="ru-RU" dirty="0" smtClean="0"/>
              <a:t>• повышение доступности высокотехнологичной мед. помощи; </a:t>
            </a:r>
          </a:p>
          <a:p>
            <a:pPr>
              <a:defRPr/>
            </a:pPr>
            <a:r>
              <a:rPr lang="ru-RU" dirty="0" smtClean="0"/>
              <a:t>• повышения качества обслуживания, за счет использования принципа одного окна и централизованного планирования лечения. </a:t>
            </a:r>
          </a:p>
          <a:p>
            <a:pPr>
              <a:defRPr/>
            </a:pPr>
            <a:r>
              <a:rPr lang="ru-RU" b="1" dirty="0" smtClean="0"/>
              <a:t>Для органов управления Здравоохранением Региона: </a:t>
            </a:r>
          </a:p>
          <a:p>
            <a:pPr>
              <a:defRPr/>
            </a:pPr>
            <a:r>
              <a:rPr lang="ru-RU" dirty="0" smtClean="0"/>
              <a:t>• повышение эффективности использования ресурсов здравоохранения Региона; </a:t>
            </a:r>
          </a:p>
          <a:p>
            <a:pPr>
              <a:defRPr/>
            </a:pPr>
            <a:r>
              <a:rPr lang="ru-RU" dirty="0" smtClean="0"/>
              <a:t>• организация системного, обоснованного, эффективного взаимодействия учреждений в интересах пациентов. </a:t>
            </a:r>
          </a:p>
          <a:p>
            <a:pPr>
              <a:defRPr/>
            </a:pPr>
            <a:r>
              <a:rPr lang="ru-RU" b="1" dirty="0" smtClean="0"/>
              <a:t>Для Врачей: </a:t>
            </a:r>
          </a:p>
          <a:p>
            <a:pPr>
              <a:defRPr/>
            </a:pPr>
            <a:r>
              <a:rPr lang="ru-RU" dirty="0" smtClean="0"/>
              <a:t>• возможность получения дополнительной прибыли, за счет обслуживания большего числа пациентов; </a:t>
            </a:r>
          </a:p>
          <a:p>
            <a:pPr>
              <a:defRPr/>
            </a:pPr>
            <a:r>
              <a:rPr lang="ru-RU" dirty="0" smtClean="0"/>
              <a:t>• возможность трудиться более результативно, в качественно новой, бесконфликтной, технологичной среде.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853157-8593-4D89-89D6-50B1C6E8C92D}" type="slidenum">
              <a:rPr lang="de-DE" smtClean="0"/>
              <a:pPr>
                <a:defRPr/>
              </a:pPr>
              <a:t>36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83970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83971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D4569FDD-C143-4A60-B129-24EDE83F8D7A}" type="slidenum">
              <a:rPr lang="ru-RU" sz="1100" b="0">
                <a:latin typeface="Arial" charset="0"/>
              </a:rPr>
              <a:pPr algn="r" defTabSz="903288"/>
              <a:t>37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8601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86019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BA9D09F0-6E64-45D6-9617-345DFC2D659A}" type="slidenum">
              <a:rPr lang="ru-RU" sz="1100" b="0">
                <a:latin typeface="Arial" charset="0"/>
              </a:rPr>
              <a:pPr algn="r" defTabSz="903288"/>
              <a:t>38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8806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88067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C2E3A386-DEE2-4F61-B75D-13C90EA9C7F4}" type="slidenum">
              <a:rPr lang="ru-RU" sz="1100" b="0">
                <a:latin typeface="Arial" charset="0"/>
              </a:rPr>
              <a:pPr algn="r" defTabSz="903288"/>
              <a:t>39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61144-5E33-465A-AEA9-5451609CCF2D}" type="slidenum">
              <a:rPr lang="de-DE" smtClean="0">
                <a:cs typeface="Arial" charset="0"/>
              </a:rPr>
              <a:pPr/>
              <a:t>6</a:t>
            </a:fld>
            <a:endParaRPr lang="de-DE" smtClean="0">
              <a:cs typeface="Arial" charset="0"/>
            </a:endParaRPr>
          </a:p>
        </p:txBody>
      </p:sp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6B37A4EE-3144-43E1-B8D8-922B08506354}" type="slidenum">
              <a:rPr lang="en-GB" sz="1300" b="0">
                <a:latin typeface="Arial" charset="0"/>
              </a:rPr>
              <a:pPr algn="r" defTabSz="947738"/>
              <a:t>6</a:t>
            </a:fld>
            <a:endParaRPr lang="en-GB" sz="1300" b="0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90114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90115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B892DAC5-E7CF-4F69-BD78-F22891271420}" type="slidenum">
              <a:rPr lang="ru-RU" sz="1100" b="0">
                <a:latin typeface="Arial" charset="0"/>
              </a:rPr>
              <a:pPr algn="r" defTabSz="903288"/>
              <a:t>40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92162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92163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23565BAE-17BF-4F13-AF81-53E8EE39C38E}" type="slidenum">
              <a:rPr lang="ru-RU" sz="1100" b="0">
                <a:latin typeface="Arial" charset="0"/>
              </a:rPr>
              <a:pPr algn="r" defTabSz="903288"/>
              <a:t>41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EF14B5-A538-4ADF-AB41-5C268EC5CAD5}" type="slidenum">
              <a:rPr lang="de-DE" smtClean="0">
                <a:cs typeface="Arial" charset="0"/>
              </a:rPr>
              <a:pPr/>
              <a:t>42</a:t>
            </a:fld>
            <a:endParaRPr lang="de-DE" smtClean="0">
              <a:cs typeface="Arial" charset="0"/>
            </a:endParaRPr>
          </a:p>
        </p:txBody>
      </p:sp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2C82AD3A-8B5F-4008-ABA8-C9E4632369AB}" type="slidenum">
              <a:rPr lang="en-GB" sz="1300" b="0">
                <a:latin typeface="Arial" charset="0"/>
              </a:rPr>
              <a:pPr algn="r" defTabSz="947738"/>
              <a:t>42</a:t>
            </a:fld>
            <a:endParaRPr lang="en-GB" sz="1300" b="0">
              <a:latin typeface="Arial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 smtClean="0"/>
              <a:t>В настоящее время ИС «ПГ» внедрена в промышленную эксплуатацию в: </a:t>
            </a:r>
          </a:p>
          <a:p>
            <a:pPr>
              <a:defRPr/>
            </a:pPr>
            <a:r>
              <a:rPr lang="ru-RU" dirty="0" smtClean="0"/>
              <a:t>• Поликлиниках № 3, № 6, № 9, № 10, № 17, № 18, № 21 г. Казани. </a:t>
            </a:r>
          </a:p>
          <a:p>
            <a:pPr>
              <a:defRPr/>
            </a:pPr>
            <a:r>
              <a:rPr lang="ru-RU" dirty="0" smtClean="0"/>
              <a:t>• Крупных городских больницах № 12 и № 18 г. Казани. </a:t>
            </a:r>
          </a:p>
          <a:p>
            <a:pPr>
              <a:defRPr/>
            </a:pPr>
            <a:r>
              <a:rPr lang="ru-RU" dirty="0" smtClean="0"/>
              <a:t>• Казанском кардиологическом диспансере. </a:t>
            </a:r>
          </a:p>
          <a:p>
            <a:pPr>
              <a:defRPr/>
            </a:pPr>
            <a:r>
              <a:rPr lang="ru-RU" dirty="0" smtClean="0"/>
              <a:t>• Центральных районных больницах Республики Татарстан в городах: Азнакаево, Буинск, Елабуга, </a:t>
            </a:r>
            <a:r>
              <a:rPr lang="ru-RU" dirty="0" err="1" smtClean="0"/>
              <a:t>Мамадыш</a:t>
            </a:r>
            <a:r>
              <a:rPr lang="ru-RU" dirty="0" smtClean="0"/>
              <a:t>. </a:t>
            </a:r>
          </a:p>
          <a:p>
            <a:pPr>
              <a:defRPr/>
            </a:pPr>
            <a:r>
              <a:rPr lang="ru-RU" dirty="0" smtClean="0"/>
              <a:t>• Городской больнице № 5 и Больнице скорой медицинской помощи города Набережные Челны. </a:t>
            </a:r>
          </a:p>
          <a:p>
            <a:pPr>
              <a:defRPr/>
            </a:pPr>
            <a:r>
              <a:rPr lang="ru-RU" dirty="0" smtClean="0"/>
              <a:t>• Медсанчасти ОАО «</a:t>
            </a:r>
            <a:r>
              <a:rPr lang="ru-RU" dirty="0" err="1" smtClean="0"/>
              <a:t>Татнефть</a:t>
            </a:r>
            <a:r>
              <a:rPr lang="ru-RU" dirty="0" smtClean="0"/>
              <a:t>» и г. Альметьевск. </a:t>
            </a:r>
          </a:p>
          <a:p>
            <a:pPr>
              <a:defRPr/>
            </a:pPr>
            <a:r>
              <a:rPr lang="ru-RU" dirty="0" smtClean="0"/>
              <a:t>• Городской поликлинике г. Елабуга.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b="1" dirty="0" smtClean="0"/>
              <a:t>Для Пациентов: </a:t>
            </a:r>
          </a:p>
          <a:p>
            <a:pPr>
              <a:defRPr/>
            </a:pPr>
            <a:r>
              <a:rPr lang="ru-RU" dirty="0" smtClean="0"/>
              <a:t>• повышение доступности высокотехнологичной мед. помощи; </a:t>
            </a:r>
          </a:p>
          <a:p>
            <a:pPr>
              <a:defRPr/>
            </a:pPr>
            <a:r>
              <a:rPr lang="ru-RU" dirty="0" smtClean="0"/>
              <a:t>• повышения качества обслуживания, за счет использования принципа одного окна и централизованного планирования лечения. </a:t>
            </a:r>
          </a:p>
          <a:p>
            <a:pPr>
              <a:defRPr/>
            </a:pPr>
            <a:r>
              <a:rPr lang="ru-RU" b="1" dirty="0" smtClean="0"/>
              <a:t>Для органов управления Здравоохранением Региона: </a:t>
            </a:r>
          </a:p>
          <a:p>
            <a:pPr>
              <a:defRPr/>
            </a:pPr>
            <a:r>
              <a:rPr lang="ru-RU" dirty="0" smtClean="0"/>
              <a:t>• повышение эффективности использования ресурсов здравоохранения Региона; </a:t>
            </a:r>
          </a:p>
          <a:p>
            <a:pPr>
              <a:defRPr/>
            </a:pPr>
            <a:r>
              <a:rPr lang="ru-RU" dirty="0" smtClean="0"/>
              <a:t>• организация системного, обоснованного, эффективного взаимодействия учреждений в интересах пациентов. </a:t>
            </a:r>
          </a:p>
          <a:p>
            <a:pPr>
              <a:defRPr/>
            </a:pPr>
            <a:r>
              <a:rPr lang="ru-RU" b="1" dirty="0" smtClean="0"/>
              <a:t>Для Врачей: </a:t>
            </a:r>
          </a:p>
          <a:p>
            <a:pPr>
              <a:defRPr/>
            </a:pPr>
            <a:r>
              <a:rPr lang="ru-RU" dirty="0" smtClean="0"/>
              <a:t>• возможность получения дополнительной прибыли, за счет обслуживания большего числа пациентов; </a:t>
            </a:r>
          </a:p>
          <a:p>
            <a:pPr>
              <a:defRPr/>
            </a:pPr>
            <a:r>
              <a:rPr lang="ru-RU" dirty="0" smtClean="0"/>
              <a:t>• возможность трудиться более результативно, в качественно новой, бесконфликтной, технологичной среде.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13078C-1A9F-492C-A953-E9B359DFF268}" type="slidenum">
              <a:rPr lang="de-DE" smtClean="0"/>
              <a:pPr>
                <a:defRPr/>
              </a:pPr>
              <a:t>43</a:t>
            </a:fld>
            <a:endParaRPr lang="de-DE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9830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98307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F6838780-BC8E-45D8-8D7B-53713CF8CA14}" type="slidenum">
              <a:rPr lang="ru-RU" sz="1100" b="0">
                <a:latin typeface="Arial" charset="0"/>
              </a:rPr>
              <a:pPr algn="r" defTabSz="903288"/>
              <a:t>44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00354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100355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B41BF923-A00F-43A4-BA5A-39D3E6732E46}" type="slidenum">
              <a:rPr lang="ru-RU" sz="1100" b="0">
                <a:latin typeface="Arial" charset="0"/>
              </a:rPr>
              <a:pPr algn="r" defTabSz="903288"/>
              <a:t>45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02402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102403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EBCF49D2-B8F7-440B-B830-48A39AC61C1E}" type="slidenum">
              <a:rPr lang="ru-RU" sz="1100" b="0">
                <a:latin typeface="Arial" charset="0"/>
              </a:rPr>
              <a:pPr algn="r" defTabSz="903288"/>
              <a:t>46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04450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104451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4AF092D5-8B96-4438-A3A9-B9260BE31010}" type="slidenum">
              <a:rPr lang="ru-RU" sz="1100" b="0">
                <a:latin typeface="Arial" charset="0"/>
              </a:rPr>
              <a:pPr algn="r" defTabSz="903288"/>
              <a:t>47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0649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106499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33EFCAF8-47A7-4663-9ABB-31EFE3E9B653}" type="slidenum">
              <a:rPr lang="ru-RU" sz="1100" b="0">
                <a:latin typeface="Arial" charset="0"/>
              </a:rPr>
              <a:pPr algn="r" defTabSz="903288"/>
              <a:t>48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10854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108547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7B17CC49-52A0-4208-9251-882C6A06DB17}" type="slidenum">
              <a:rPr lang="ru-RU" sz="1100" b="0">
                <a:latin typeface="Arial" charset="0"/>
              </a:rPr>
              <a:pPr algn="r" defTabSz="903288"/>
              <a:t>49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dirty="0" smtClean="0"/>
              <a:t>В настоящее время ИС «ПГ» внедрена в промышленную эксплуатацию в: </a:t>
            </a:r>
          </a:p>
          <a:p>
            <a:pPr>
              <a:defRPr/>
            </a:pPr>
            <a:r>
              <a:rPr lang="ru-RU" dirty="0" smtClean="0"/>
              <a:t>• Поликлиниках № 3, № 6, № 9, № 10, № 17, № 18, № 21 г. Казани. </a:t>
            </a:r>
          </a:p>
          <a:p>
            <a:pPr>
              <a:defRPr/>
            </a:pPr>
            <a:r>
              <a:rPr lang="ru-RU" dirty="0" smtClean="0"/>
              <a:t>• Крупных городских больницах № 12 и № 18 г. Казани. </a:t>
            </a:r>
          </a:p>
          <a:p>
            <a:pPr>
              <a:defRPr/>
            </a:pPr>
            <a:r>
              <a:rPr lang="ru-RU" dirty="0" smtClean="0"/>
              <a:t>• Казанском кардиологическом диспансере. </a:t>
            </a:r>
          </a:p>
          <a:p>
            <a:pPr>
              <a:defRPr/>
            </a:pPr>
            <a:r>
              <a:rPr lang="ru-RU" dirty="0" smtClean="0"/>
              <a:t>• Центральных районных больницах Республики Татарстан в городах: Азнакаево, Буинск, Елабуга, </a:t>
            </a:r>
            <a:r>
              <a:rPr lang="ru-RU" dirty="0" err="1" smtClean="0"/>
              <a:t>Мамадыш</a:t>
            </a:r>
            <a:r>
              <a:rPr lang="ru-RU" dirty="0" smtClean="0"/>
              <a:t>. </a:t>
            </a:r>
          </a:p>
          <a:p>
            <a:pPr>
              <a:defRPr/>
            </a:pPr>
            <a:r>
              <a:rPr lang="ru-RU" dirty="0" smtClean="0"/>
              <a:t>• Городской больнице № 5 и Больнице скорой медицинской помощи города Набережные Челны. </a:t>
            </a:r>
          </a:p>
          <a:p>
            <a:pPr>
              <a:defRPr/>
            </a:pPr>
            <a:r>
              <a:rPr lang="ru-RU" dirty="0" smtClean="0"/>
              <a:t>• Медсанчасти ОАО «</a:t>
            </a:r>
            <a:r>
              <a:rPr lang="ru-RU" dirty="0" err="1" smtClean="0"/>
              <a:t>Татнефть</a:t>
            </a:r>
            <a:r>
              <a:rPr lang="ru-RU" dirty="0" smtClean="0"/>
              <a:t>» и г. Альметьевск. </a:t>
            </a:r>
          </a:p>
          <a:p>
            <a:pPr>
              <a:defRPr/>
            </a:pPr>
            <a:r>
              <a:rPr lang="ru-RU" dirty="0" smtClean="0"/>
              <a:t>• Городской поликлинике г. Елабуга.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b="1" dirty="0" smtClean="0"/>
              <a:t>Для Пациентов: </a:t>
            </a:r>
          </a:p>
          <a:p>
            <a:pPr>
              <a:defRPr/>
            </a:pPr>
            <a:r>
              <a:rPr lang="ru-RU" dirty="0" smtClean="0"/>
              <a:t>• повышение доступности высокотехнологичной мед. помощи; </a:t>
            </a:r>
          </a:p>
          <a:p>
            <a:pPr>
              <a:defRPr/>
            </a:pPr>
            <a:r>
              <a:rPr lang="ru-RU" dirty="0" smtClean="0"/>
              <a:t>• повышения качества обслуживания, за счет использования принципа одного окна и централизованного планирования лечения. </a:t>
            </a:r>
          </a:p>
          <a:p>
            <a:pPr>
              <a:defRPr/>
            </a:pPr>
            <a:r>
              <a:rPr lang="ru-RU" b="1" dirty="0" smtClean="0"/>
              <a:t>Для органов управления Здравоохранением Региона: </a:t>
            </a:r>
          </a:p>
          <a:p>
            <a:pPr>
              <a:defRPr/>
            </a:pPr>
            <a:r>
              <a:rPr lang="ru-RU" dirty="0" smtClean="0"/>
              <a:t>• повышение эффективности использования ресурсов здравоохранения Региона; </a:t>
            </a:r>
          </a:p>
          <a:p>
            <a:pPr>
              <a:defRPr/>
            </a:pPr>
            <a:r>
              <a:rPr lang="ru-RU" dirty="0" smtClean="0"/>
              <a:t>• организация системного, обоснованного, эффективного взаимодействия учреждений в интересах пациентов. </a:t>
            </a:r>
          </a:p>
          <a:p>
            <a:pPr>
              <a:defRPr/>
            </a:pPr>
            <a:r>
              <a:rPr lang="ru-RU" b="1" dirty="0" smtClean="0"/>
              <a:t>Для Врачей: </a:t>
            </a:r>
          </a:p>
          <a:p>
            <a:pPr>
              <a:defRPr/>
            </a:pPr>
            <a:r>
              <a:rPr lang="ru-RU" dirty="0" smtClean="0"/>
              <a:t>• возможность получения дополнительной прибыли, за счет обслуживания большего числа пациентов; </a:t>
            </a:r>
          </a:p>
          <a:p>
            <a:pPr>
              <a:defRPr/>
            </a:pPr>
            <a:r>
              <a:rPr lang="ru-RU" dirty="0" smtClean="0"/>
              <a:t>• возможность трудиться более результативно, в качественно новой, бесконфликтной, технологичной среде.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9F2A4C-C1C3-4FBB-8DC1-06EB85BEC908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0595" name="Номер слайда 3"/>
          <p:cNvSpPr txBox="1">
            <a:spLocks noGrp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63" tIns="47432" rIns="94863" bIns="47432" anchor="b"/>
          <a:lstStyle/>
          <a:p>
            <a:pPr algn="r"/>
            <a:fld id="{678476C8-2611-4199-920E-402549F1A380}" type="slidenum">
              <a:rPr lang="ru-RU" sz="1200"/>
              <a:pPr algn="r"/>
              <a:t>50</a:t>
            </a:fld>
            <a:endParaRPr lang="ru-RU" sz="12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43" name="Номер слайда 3"/>
          <p:cNvSpPr txBox="1">
            <a:spLocks noGrp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63" tIns="47432" rIns="94863" bIns="47432" anchor="b"/>
          <a:lstStyle/>
          <a:p>
            <a:pPr algn="r"/>
            <a:fld id="{E6D36CFB-7030-4F4B-AAFF-5BC44BEA5328}" type="slidenum">
              <a:rPr lang="ru-RU" sz="1200"/>
              <a:pPr algn="r"/>
              <a:t>51</a:t>
            </a:fld>
            <a:endParaRPr lang="ru-RU" sz="12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4691" name="Номер слайда 3"/>
          <p:cNvSpPr txBox="1">
            <a:spLocks noGrp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63" tIns="47432" rIns="94863" bIns="47432" anchor="b"/>
          <a:lstStyle/>
          <a:p>
            <a:pPr algn="r"/>
            <a:fld id="{D9212ACD-6CBF-4B4F-805A-216E7A76ACF1}" type="slidenum">
              <a:rPr lang="ru-RU" sz="1200"/>
              <a:pPr algn="r"/>
              <a:t>52</a:t>
            </a:fld>
            <a:endParaRPr lang="ru-RU" sz="120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0FB636-70E8-446D-9D75-EE84650A789D}" type="slidenum">
              <a:rPr lang="de-DE" smtClean="0">
                <a:cs typeface="Arial" charset="0"/>
              </a:rPr>
              <a:pPr/>
              <a:t>54</a:t>
            </a:fld>
            <a:endParaRPr lang="de-DE" smtClean="0">
              <a:cs typeface="Arial" charset="0"/>
            </a:endParaRPr>
          </a:p>
        </p:txBody>
      </p:sp>
      <p:sp>
        <p:nvSpPr>
          <p:cNvPr id="117762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F6E30DC-A026-4D3C-AFFD-71E09A821CF0}" type="slidenum">
              <a:rPr lang="en-GB" sz="1300" b="0">
                <a:latin typeface="Arial" charset="0"/>
              </a:rPr>
              <a:pPr algn="r" defTabSz="947738"/>
              <a:t>54</a:t>
            </a:fld>
            <a:endParaRPr lang="en-GB" sz="1300" b="0">
              <a:latin typeface="Arial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31747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93CD5970-E72B-47BB-B1FE-B262C595AF22}" type="slidenum">
              <a:rPr lang="ru-RU" sz="1100" b="0">
                <a:latin typeface="Arial" charset="0"/>
              </a:rPr>
              <a:pPr algn="r" defTabSz="903288"/>
              <a:t>8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927C5160-F5E3-4D76-8347-A5924B92B019}" type="slidenum">
              <a:rPr lang="ru-RU" sz="1100" b="0">
                <a:latin typeface="Arial" charset="0"/>
              </a:rPr>
              <a:pPr algn="r" defTabSz="903288"/>
              <a:t>9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35843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2B7701B9-865F-41D9-9718-1CC38BB02B2C}" type="slidenum">
              <a:rPr lang="ru-RU" sz="1100" b="0">
                <a:latin typeface="Arial" charset="0"/>
              </a:rPr>
              <a:pPr algn="r" defTabSz="903288"/>
              <a:t>10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22F215DC-911E-4378-8695-650C9F62FD57}" type="slidenum">
              <a:rPr lang="ru-RU" sz="1100" b="0">
                <a:latin typeface="Arial" charset="0"/>
              </a:rPr>
              <a:pPr algn="r" defTabSz="903288"/>
              <a:t>11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>
          <a:xfrm>
            <a:off x="685800" y="4344988"/>
            <a:ext cx="5486400" cy="4114800"/>
          </a:xfrm>
          <a:noFill/>
          <a:ln/>
        </p:spPr>
        <p:txBody>
          <a:bodyPr lIns="90542" tIns="45271" rIns="90542" bIns="45271"/>
          <a:lstStyle/>
          <a:p>
            <a:pPr eaLnBrk="1" hangingPunct="1"/>
            <a:endParaRPr lang="ru-RU" smtClean="0"/>
          </a:p>
        </p:txBody>
      </p:sp>
      <p:sp>
        <p:nvSpPr>
          <p:cNvPr id="39939" name="Номер слайда 3"/>
          <p:cNvSpPr txBox="1">
            <a:spLocks noGrp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42" tIns="45271" rIns="90542" bIns="45271" anchor="b"/>
          <a:lstStyle/>
          <a:p>
            <a:pPr algn="r" defTabSz="903288"/>
            <a:fld id="{28E81C8E-407E-41B7-8A59-887B847B1742}" type="slidenum">
              <a:rPr lang="ru-RU" sz="1100" b="0">
                <a:latin typeface="Arial" charset="0"/>
              </a:rPr>
              <a:pPr algn="r" defTabSz="903288"/>
              <a:t>12</a:t>
            </a:fld>
            <a:endParaRPr lang="ru-RU" sz="1100" b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3422650" y="1893888"/>
            <a:ext cx="5270500" cy="1081087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endParaRPr lang="de-DE"/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422650" y="3024188"/>
            <a:ext cx="5270500" cy="1082675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9725" y="152400"/>
            <a:ext cx="2130425" cy="56499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95275" y="152400"/>
            <a:ext cx="6242050" cy="56499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863" y="152400"/>
            <a:ext cx="7504112" cy="501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295275" y="1489075"/>
            <a:ext cx="8524875" cy="431323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7363" y="6157913"/>
            <a:ext cx="2019300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3422650" y="1893888"/>
            <a:ext cx="5270500" cy="1081087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endParaRPr lang="de-DE"/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422650" y="3024188"/>
            <a:ext cx="5270500" cy="1082675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dirty="0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841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11500" y="603567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smtClean="0"/>
          </a:p>
        </p:txBody>
      </p: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296863" y="152400"/>
            <a:ext cx="7504112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smtClean="0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0" y="6326188"/>
            <a:ext cx="170021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latin typeface="Arial" charset="0"/>
              </a:rPr>
              <a:t>«ДЦ»™</a:t>
            </a:r>
            <a:endParaRPr lang="de-DE" sz="1600" b="0" dirty="0">
              <a:solidFill>
                <a:schemeClr val="bg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530600" y="6289675"/>
            <a:ext cx="20574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www. kirkazan.ru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Picture 10" descr="logo"/>
          <p:cNvPicPr>
            <a:picLocks noChangeAspect="1" noChangeArrowheads="1"/>
          </p:cNvPicPr>
          <p:nvPr userDrawn="1"/>
        </p:nvPicPr>
        <p:blipFill>
          <a:blip r:embed="rId18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6939756" y="6216104"/>
            <a:ext cx="2009775" cy="5238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67" r:id="rId14"/>
    <p:sldLayoutId id="2147483666" r:id="rId15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>
          <a:solidFill>
            <a:srgbClr val="F2F2F2"/>
          </a:solidFill>
          <a:latin typeface="Calibri" pitchFamily="34" charset="0"/>
          <a:ea typeface="+mn-ea"/>
          <a:cs typeface="Calibri" pitchFamily="34" charset="0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11" Type="http://schemas.openxmlformats.org/officeDocument/2006/relationships/image" Target="../media/image55.png"/><Relationship Id="rId5" Type="http://schemas.openxmlformats.org/officeDocument/2006/relationships/image" Target="../media/image49.jpeg"/><Relationship Id="rId10" Type="http://schemas.openxmlformats.org/officeDocument/2006/relationships/image" Target="../media/image54.pn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Projects\&#1055;&#1088;&#1080;&#1084;&#1077;&#1088;&#1099;%20&#1087;&#1088;&#1077;&#1079;&#1077;&#1085;&#1090;&#1072;&#1094;&#1080;&#1081;\&#1062;&#1040;&#1052;&#1048;.wmv" TargetMode="External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Relationship Id="rId1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9.png"/><Relationship Id="rId7" Type="http://schemas.openxmlformats.org/officeDocument/2006/relationships/image" Target="../media/image3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5.png"/><Relationship Id="rId7" Type="http://schemas.openxmlformats.org/officeDocument/2006/relationships/image" Target="../media/image106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34.png"/><Relationship Id="rId10" Type="http://schemas.openxmlformats.org/officeDocument/2006/relationships/image" Target="../media/image109.png"/><Relationship Id="rId4" Type="http://schemas.openxmlformats.org/officeDocument/2006/relationships/image" Target="../media/image99.png"/><Relationship Id="rId9" Type="http://schemas.openxmlformats.org/officeDocument/2006/relationships/image" Target="../media/image10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emf"/><Relationship Id="rId12" Type="http://schemas.openxmlformats.org/officeDocument/2006/relationships/image" Target="../media/image3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0" y="-12700"/>
            <a:ext cx="45085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60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2" descr="C:\Users\iayupov\Documents\lepest-colors-1000px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" y="2171700"/>
            <a:ext cx="1543050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0" name="Picture 11" descr="C:\Users\iayupov\Desktop\_MG_569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7588" y="298450"/>
            <a:ext cx="182245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Rectangle 1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gray">
          <a:xfrm>
            <a:off x="1755775" y="1773238"/>
            <a:ext cx="771207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>
            <a:off x="0" y="297656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4" name="Rectangle 12"/>
          <p:cNvSpPr>
            <a:spLocks noChangeArrowheads="1"/>
          </p:cNvSpPr>
          <p:nvPr/>
        </p:nvSpPr>
        <p:spPr bwMode="auto">
          <a:xfrm>
            <a:off x="0" y="411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9465" name="Прямоугольник 12"/>
          <p:cNvSpPr>
            <a:spLocks noChangeArrowheads="1"/>
          </p:cNvSpPr>
          <p:nvPr/>
        </p:nvSpPr>
        <p:spPr bwMode="auto">
          <a:xfrm>
            <a:off x="4254500" y="5016500"/>
            <a:ext cx="477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0">
                <a:solidFill>
                  <a:schemeClr val="bg1"/>
                </a:solidFill>
                <a:latin typeface="Segoe Script"/>
              </a:rPr>
              <a:t>“</a:t>
            </a:r>
            <a:r>
              <a:rPr lang="ru-RU" sz="1800" b="0">
                <a:solidFill>
                  <a:schemeClr val="bg1"/>
                </a:solidFill>
                <a:latin typeface="Segoe Script"/>
              </a:rPr>
              <a:t>Нет границ разуму и успеху за исключением тех, что мы создаем себе сами</a:t>
            </a:r>
            <a:r>
              <a:rPr lang="en-US" sz="1800" b="0">
                <a:solidFill>
                  <a:schemeClr val="bg1"/>
                </a:solidFill>
                <a:latin typeface="Segoe Script"/>
              </a:rPr>
              <a:t>”</a:t>
            </a:r>
          </a:p>
          <a:p>
            <a:pPr algn="r"/>
            <a:r>
              <a:rPr lang="ru-RU" sz="1800" b="0">
                <a:solidFill>
                  <a:schemeClr val="bg1"/>
                </a:solidFill>
              </a:rPr>
              <a:t>Генри Форд</a:t>
            </a:r>
            <a:endParaRPr lang="ru-RU" sz="1800">
              <a:solidFill>
                <a:schemeClr val="bg1"/>
              </a:solidFill>
            </a:endParaRPr>
          </a:p>
        </p:txBody>
      </p:sp>
      <p:pic>
        <p:nvPicPr>
          <p:cNvPr id="19466" name="Рисунок 13" descr="лекарства 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56388" y="280988"/>
            <a:ext cx="1798637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Рисунок 14" descr="лаборатория 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55713" y="298450"/>
            <a:ext cx="1792287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Рисунок 15" descr="1215890087-clip-16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48000" y="298450"/>
            <a:ext cx="178593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0" descr="logo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19938" y="6261100"/>
            <a:ext cx="18224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Просмотр расписания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предоставляет пациентам возможность спланировать посещение врача, предоставляя возможность просмотреть расписание на текущий и последующие месяцы</a:t>
            </a:r>
          </a:p>
        </p:txBody>
      </p:sp>
      <p:pic>
        <p:nvPicPr>
          <p:cNvPr id="34822" name="Рисунок 22" descr="op-raspisani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6300" y="823913"/>
            <a:ext cx="4419600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Предварительная запись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позволяет пользователям осуществить предварительную запись. Пациент может выбрать услугу, врача, день и время приема, которые ему необходимы и удобны.</a:t>
            </a:r>
          </a:p>
          <a:p>
            <a:r>
              <a:rPr lang="ru-RU" b="0">
                <a:solidFill>
                  <a:srgbClr val="F2F2F2"/>
                </a:solidFill>
              </a:rPr>
              <a:t>Пациент имеет возможность записаться на прием из дома, через Интернет, с работы, в ЛПУ с помощью информационного киоска</a:t>
            </a:r>
          </a:p>
        </p:txBody>
      </p:sp>
      <p:pic>
        <p:nvPicPr>
          <p:cNvPr id="36870" name="Рисунок 6" descr="op-raspisanie-vibortim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850900"/>
            <a:ext cx="3816350" cy="2984500"/>
          </a:xfrm>
          <a:prstGeom prst="rect">
            <a:avLst/>
          </a:prstGeom>
          <a:noFill/>
          <a:ln w="9525">
            <a:solidFill>
              <a:srgbClr val="FEFEFE"/>
            </a:solidFill>
            <a:miter lim="800000"/>
            <a:headEnd/>
            <a:tailEnd/>
          </a:ln>
        </p:spPr>
      </p:pic>
      <p:pic>
        <p:nvPicPr>
          <p:cNvPr id="36871" name="Рисунок 7" descr="op-authorizatio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5938" y="879475"/>
            <a:ext cx="4144962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Предварительная запись через банкомат Сбербанка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интегрирована с банкоматами Сбербанка и может быть развернута на аппаратной платформе банкоматов ЛЮБОГО банка РФ</a:t>
            </a:r>
          </a:p>
        </p:txBody>
      </p:sp>
      <p:grpSp>
        <p:nvGrpSpPr>
          <p:cNvPr id="38918" name="Group 2"/>
          <p:cNvGrpSpPr>
            <a:grpSpLocks/>
          </p:cNvGrpSpPr>
          <p:nvPr/>
        </p:nvGrpSpPr>
        <p:grpSpPr bwMode="auto">
          <a:xfrm>
            <a:off x="2413000" y="863600"/>
            <a:ext cx="3937000" cy="2819400"/>
            <a:chOff x="748" y="96"/>
            <a:chExt cx="7138" cy="5477"/>
          </a:xfrm>
        </p:grpSpPr>
        <p:pic>
          <p:nvPicPr>
            <p:cNvPr id="38919" name="Рисунок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48" y="96"/>
              <a:ext cx="6663" cy="496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8920" name="Рисунок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86" y="2194"/>
              <a:ext cx="4400" cy="337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964" name="Rectangle 2"/>
          <p:cNvSpPr txBox="1">
            <a:spLocks noChangeArrowheads="1"/>
          </p:cNvSpPr>
          <p:nvPr/>
        </p:nvSpPr>
        <p:spPr bwMode="gray">
          <a:xfrm>
            <a:off x="296863" y="152400"/>
            <a:ext cx="7504112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chemeClr val="bg1"/>
                </a:solidFill>
              </a:rPr>
              <a:t>Описание решения</a:t>
            </a:r>
            <a:r>
              <a:rPr lang="en-US" sz="2400">
                <a:solidFill>
                  <a:schemeClr val="bg1"/>
                </a:solidFill>
              </a:rPr>
              <a:t/>
            </a:r>
            <a:br>
              <a:rPr lang="en-US" sz="2400">
                <a:solidFill>
                  <a:schemeClr val="bg1"/>
                </a:solidFill>
              </a:rPr>
            </a:br>
            <a:r>
              <a:rPr lang="ru-RU">
                <a:solidFill>
                  <a:schemeClr val="bg1"/>
                </a:solidFill>
              </a:rPr>
              <a:t>Оперативная аналитика</a:t>
            </a: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763" y="977900"/>
            <a:ext cx="39116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5338" y="1042988"/>
            <a:ext cx="403066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позволяет получать оперативные аналитические отчеты в любых разрезах и по любым параметрам. Аналитика формируется в режиме «</a:t>
            </a:r>
            <a:r>
              <a:rPr lang="en-US" b="0">
                <a:solidFill>
                  <a:srgbClr val="F2F2F2"/>
                </a:solidFill>
              </a:rPr>
              <a:t>on-line</a:t>
            </a:r>
            <a:r>
              <a:rPr lang="ru-RU" b="0">
                <a:solidFill>
                  <a:srgbClr val="F2F2F2"/>
                </a:solidFill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3"/>
          <p:cNvSpPr>
            <a:spLocks noChangeArrowheads="1"/>
          </p:cNvSpPr>
          <p:nvPr/>
        </p:nvSpPr>
        <p:spPr bwMode="gray">
          <a:xfrm>
            <a:off x="0" y="2392363"/>
            <a:ext cx="93345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 </a:t>
            </a:r>
            <a:r>
              <a:rPr lang="ru-RU" sz="2400">
                <a:solidFill>
                  <a:schemeClr val="bg1"/>
                </a:solidFill>
              </a:rPr>
              <a:t>Центральный Архив Медицинских Изображений</a:t>
            </a:r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Решение на базе платформы «ДЦ»™ компании КИР</a:t>
            </a:r>
            <a:endParaRPr lang="ru-RU" noProof="1">
              <a:solidFill>
                <a:schemeClr val="bg1"/>
              </a:solidFill>
            </a:endParaRPr>
          </a:p>
        </p:txBody>
      </p:sp>
      <p:sp>
        <p:nvSpPr>
          <p:cNvPr id="419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987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988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4198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0438" y="3011488"/>
            <a:ext cx="14763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5325" y="3011488"/>
            <a:ext cx="15176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3213" y="3011488"/>
            <a:ext cx="14684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1650" y="3011488"/>
            <a:ext cx="14636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4584700"/>
            <a:ext cx="9144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«Лучшая медицинская информационная система 2009»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</a:br>
            <a:endParaRPr lang="ru-RU" dirty="0">
              <a:solidFill>
                <a:schemeClr val="bg1">
                  <a:lumMod val="95000"/>
                </a:schemeClr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5"/>
          <p:cNvSpPr txBox="1">
            <a:spLocks noChangeArrowheads="1"/>
          </p:cNvSpPr>
          <p:nvPr/>
        </p:nvSpPr>
        <p:spPr bwMode="auto">
          <a:xfrm>
            <a:off x="177800" y="892175"/>
            <a:ext cx="32131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0">
                <a:solidFill>
                  <a:srgbClr val="F2F2F2"/>
                </a:solidFill>
              </a:rPr>
              <a:t>Основой системы является единое централизованное хранилище медицинских изображений, полученных с диагностических</a:t>
            </a:r>
          </a:p>
          <a:p>
            <a:r>
              <a:rPr lang="ru-RU" sz="1800" b="0">
                <a:solidFill>
                  <a:srgbClr val="F2F2F2"/>
                </a:solidFill>
              </a:rPr>
              <a:t>аппаратов подключенных ЛПУ региона. </a:t>
            </a:r>
          </a:p>
          <a:p>
            <a:r>
              <a:rPr lang="ru-RU" sz="1800" b="0">
                <a:solidFill>
                  <a:srgbClr val="F2F2F2"/>
                </a:solidFill>
              </a:rPr>
              <a:t>Система позволяет осуществлять оперативный обмен изображениями между всеми участниками лечебно-диагностического процесса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96863" y="195263"/>
            <a:ext cx="7504112" cy="501650"/>
          </a:xfrm>
        </p:spPr>
        <p:txBody>
          <a:bodyPr/>
          <a:lstStyle/>
          <a:p>
            <a:r>
              <a:rPr lang="ru-RU" smtClean="0"/>
              <a:t>ИС «ЦАМИ» - решение для региона</a:t>
            </a:r>
          </a:p>
        </p:txBody>
      </p:sp>
      <p:pic>
        <p:nvPicPr>
          <p:cNvPr id="5" name="Рисунок 4" descr="ДЦ-01.png"/>
          <p:cNvPicPr>
            <a:picLocks noChangeAspect="1"/>
          </p:cNvPicPr>
          <p:nvPr/>
        </p:nvPicPr>
        <p:blipFill>
          <a:blip r:embed="rId3"/>
          <a:srcRect l="1429" t="953" r="1429" b="953"/>
          <a:stretch>
            <a:fillRect/>
          </a:stretch>
        </p:blipFill>
        <p:spPr>
          <a:xfrm>
            <a:off x="3622675" y="395288"/>
            <a:ext cx="5403850" cy="5457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Назначение системы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841375"/>
            <a:ext cx="8424863" cy="4291013"/>
          </a:xfrm>
        </p:spPr>
        <p:txBody>
          <a:bodyPr lIns="91440" tIns="45720" rIns="91440" bIns="45720"/>
          <a:lstStyle/>
          <a:p>
            <a:pPr>
              <a:spcAft>
                <a:spcPct val="0"/>
              </a:spcAft>
              <a:buFont typeface="Wingdings" pitchFamily="2" charset="2"/>
              <a:buNone/>
            </a:pPr>
            <a:r>
              <a:rPr lang="ru-RU" sz="1600" b="1" smtClean="0"/>
              <a:t>Система предназначена для повышения качества диагностики и лечения и обеспечивает: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Передачу и долговременное хранение электронных медицинских изображений в масштабах региона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Оперативный обмен диагностическими изображениями между всеми участниками лечебно-диагностического процесса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Принятие быстрых и эффективных решений медицинским персоналом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Контроль качества инструментальной диагностики на всех этапах лечебно-диагностического процесса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Оперативное и плановое консультирование диагностически сложных случаев с использованием технологий телемедицины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Повышение преемственности в лечебно-диагностической цепи, формирование стандартов диагностики в ЛПУ смежных с центрами высокотехнологичной медицинской помощи (ВМП)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Работу с медицинским оборудованием по протоколу DICOM 3.0, а также с оборудованием не поддерживающим данный протокол</a:t>
            </a:r>
          </a:p>
          <a:p>
            <a:pPr>
              <a:spcAft>
                <a:spcPct val="0"/>
              </a:spcAft>
              <a:buFont typeface="Wingdings" pitchFamily="2" charset="2"/>
              <a:buChar char="ü"/>
            </a:pPr>
            <a:r>
              <a:rPr lang="ru-RU" sz="1600" smtClean="0"/>
              <a:t>Поддержку работы с модулями функциональной диагностики</a:t>
            </a:r>
          </a:p>
          <a:p>
            <a:pPr>
              <a:buFont typeface="Wingdings" pitchFamily="2" charset="2"/>
              <a:buNone/>
            </a:pPr>
            <a:endParaRPr lang="ru-RU" sz="1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Схема работы ЛПУ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2835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ru-RU" sz="1800" b="0">
                <a:solidFill>
                  <a:srgbClr val="F2F2F2"/>
                </a:solidFill>
              </a:rPr>
              <a:t>	Гарантированная доставка данных исследований в ИС «ЦАМИ» достигается за счет установки в каждом ЛПУ локального шлюза. Этот сервер накапливает у себя данные, поступающие с медицинских аппаратов, и отправляет их на центральный сервер ИС «ЦАМИ». В условиях нестабильной работы сети передачи данных работа медицинского оборудования в ЛПУ не нарушается. При восстановлении связи медицинские изображения автоматически отправляются на центральный сервер</a:t>
            </a:r>
          </a:p>
          <a:p>
            <a:pPr algn="just"/>
            <a:endParaRPr lang="ru-RU" sz="1800" b="0">
              <a:solidFill>
                <a:srgbClr val="F2F2F2"/>
              </a:solidFill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0950" y="1001713"/>
            <a:ext cx="15621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6394450" y="949325"/>
            <a:ext cx="1600200" cy="1238250"/>
            <a:chOff x="6028567" y="1173480"/>
            <a:chExt cx="1600200" cy="1238905"/>
          </a:xfrm>
        </p:grpSpPr>
        <p:pic>
          <p:nvPicPr>
            <p:cNvPr id="48159" name="Picture 6" descr="C:\Users\Григорий\Documents\Компьютерный томограф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34148" y="1173480"/>
              <a:ext cx="1189038" cy="731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60" name="TextBox 6"/>
            <p:cNvSpPr txBox="1">
              <a:spLocks noChangeArrowheads="1"/>
            </p:cNvSpPr>
            <p:nvPr/>
          </p:nvSpPr>
          <p:spPr bwMode="auto">
            <a:xfrm>
              <a:off x="6028567" y="1950720"/>
              <a:ext cx="16002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Arial" charset="0"/>
                </a:rPr>
                <a:t>Компьютерный томограф</a:t>
              </a:r>
            </a:p>
          </p:txBody>
        </p:sp>
      </p:grp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6661150" y="2273300"/>
            <a:ext cx="1065213" cy="1011238"/>
            <a:chOff x="6476048" y="2267585"/>
            <a:chExt cx="1065103" cy="1011694"/>
          </a:xfrm>
        </p:grpSpPr>
        <p:pic>
          <p:nvPicPr>
            <p:cNvPr id="48157" name="Picture 7" descr="C:\Users\Григорий\Documents\Рентген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476048" y="2267585"/>
              <a:ext cx="1065103" cy="73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8" name="TextBox 11"/>
            <p:cNvSpPr txBox="1">
              <a:spLocks noChangeArrowheads="1"/>
            </p:cNvSpPr>
            <p:nvPr/>
          </p:nvSpPr>
          <p:spPr bwMode="auto">
            <a:xfrm>
              <a:off x="6619230" y="3002280"/>
              <a:ext cx="77873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>
                  <a:latin typeface="Arial" charset="0"/>
                </a:rPr>
                <a:t>Рентген</a:t>
              </a:r>
            </a:p>
          </p:txBody>
        </p:sp>
      </p:grp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660400" y="1046163"/>
            <a:ext cx="1600200" cy="1044575"/>
            <a:chOff x="633607" y="1486847"/>
            <a:chExt cx="1600200" cy="1045672"/>
          </a:xfrm>
        </p:grpSpPr>
        <p:pic>
          <p:nvPicPr>
            <p:cNvPr id="48155" name="Picture 8" descr="C:\Users\Григорий\Documents\УЗИ.jpg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93707" y="1486847"/>
              <a:ext cx="1080000" cy="73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6" name="TextBox 14"/>
            <p:cNvSpPr txBox="1">
              <a:spLocks noChangeArrowheads="1"/>
            </p:cNvSpPr>
            <p:nvPr/>
          </p:nvSpPr>
          <p:spPr bwMode="auto">
            <a:xfrm>
              <a:off x="633607" y="2255520"/>
              <a:ext cx="16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Arial" charset="0"/>
                </a:rPr>
                <a:t>УЗИ</a:t>
              </a:r>
            </a:p>
          </p:txBody>
        </p:sp>
      </p:grpSp>
      <p:grpSp>
        <p:nvGrpSpPr>
          <p:cNvPr id="5" name="Группа 17"/>
          <p:cNvGrpSpPr>
            <a:grpSpLocks/>
          </p:cNvGrpSpPr>
          <p:nvPr/>
        </p:nvGrpSpPr>
        <p:grpSpPr bwMode="auto">
          <a:xfrm>
            <a:off x="420688" y="2078038"/>
            <a:ext cx="2078037" cy="1401762"/>
            <a:chOff x="587886" y="2459038"/>
            <a:chExt cx="2079114" cy="1401147"/>
          </a:xfrm>
        </p:grpSpPr>
        <p:pic>
          <p:nvPicPr>
            <p:cNvPr id="48153" name="Picture 9" descr="C:\Users\Григорий\Documents\томограф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92456" y="2459038"/>
              <a:ext cx="1069975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4" name="TextBox 16"/>
            <p:cNvSpPr txBox="1">
              <a:spLocks noChangeArrowheads="1"/>
            </p:cNvSpPr>
            <p:nvPr/>
          </p:nvSpPr>
          <p:spPr bwMode="auto">
            <a:xfrm>
              <a:off x="587886" y="3398520"/>
              <a:ext cx="20791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Arial" charset="0"/>
                </a:rPr>
                <a:t>Магнитно-резонансный томограф</a:t>
              </a:r>
            </a:p>
          </p:txBody>
        </p:sp>
      </p:grpSp>
      <p:grpSp>
        <p:nvGrpSpPr>
          <p:cNvPr id="6" name="Группа 20"/>
          <p:cNvGrpSpPr>
            <a:grpSpLocks/>
          </p:cNvGrpSpPr>
          <p:nvPr/>
        </p:nvGrpSpPr>
        <p:grpSpPr bwMode="auto">
          <a:xfrm>
            <a:off x="2219325" y="2735263"/>
            <a:ext cx="1600200" cy="1022350"/>
            <a:chOff x="3209167" y="1007745"/>
            <a:chExt cx="1600200" cy="1021854"/>
          </a:xfrm>
        </p:grpSpPr>
        <p:pic>
          <p:nvPicPr>
            <p:cNvPr id="48151" name="Picture 10" descr="C:\Users\Григорий\Documents\Холтер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43867" y="1007745"/>
              <a:ext cx="730800" cy="73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2" name="TextBox 19"/>
            <p:cNvSpPr txBox="1">
              <a:spLocks noChangeArrowheads="1"/>
            </p:cNvSpPr>
            <p:nvPr/>
          </p:nvSpPr>
          <p:spPr bwMode="auto">
            <a:xfrm>
              <a:off x="3209167" y="1752600"/>
              <a:ext cx="16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Arial" charset="0"/>
                </a:rPr>
                <a:t>Холтер</a:t>
              </a:r>
            </a:p>
          </p:txBody>
        </p:sp>
      </p:grpSp>
      <p:grpSp>
        <p:nvGrpSpPr>
          <p:cNvPr id="7" name="Группа 23"/>
          <p:cNvGrpSpPr>
            <a:grpSpLocks/>
          </p:cNvGrpSpPr>
          <p:nvPr/>
        </p:nvGrpSpPr>
        <p:grpSpPr bwMode="auto">
          <a:xfrm>
            <a:off x="4367213" y="2717800"/>
            <a:ext cx="1600200" cy="1057275"/>
            <a:chOff x="4367407" y="2557780"/>
            <a:chExt cx="1600200" cy="1056779"/>
          </a:xfrm>
        </p:grpSpPr>
        <p:pic>
          <p:nvPicPr>
            <p:cNvPr id="48149" name="Picture 11" descr="C:\Users\Григорий\Documents\ЭКГ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91798" y="2557780"/>
              <a:ext cx="951419" cy="73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0" name="TextBox 22"/>
            <p:cNvSpPr txBox="1">
              <a:spLocks noChangeArrowheads="1"/>
            </p:cNvSpPr>
            <p:nvPr/>
          </p:nvSpPr>
          <p:spPr bwMode="auto">
            <a:xfrm>
              <a:off x="4367407" y="3337560"/>
              <a:ext cx="16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latin typeface="Arial" charset="0"/>
                </a:rPr>
                <a:t>ЭКГ</a:t>
              </a:r>
            </a:p>
          </p:txBody>
        </p:sp>
      </p:grp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70013" y="793750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22413" y="2120900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67463" y="1236663"/>
            <a:ext cx="706437" cy="661987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76988" y="2460625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22625" y="2490788"/>
            <a:ext cx="706438" cy="661987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grpSp>
        <p:nvGrpSpPr>
          <p:cNvPr id="8" name="Группа 31"/>
          <p:cNvGrpSpPr>
            <a:grpSpLocks/>
          </p:cNvGrpSpPr>
          <p:nvPr/>
        </p:nvGrpSpPr>
        <p:grpSpPr bwMode="auto">
          <a:xfrm>
            <a:off x="5064125" y="2635250"/>
            <a:ext cx="731838" cy="693738"/>
            <a:chOff x="3844724" y="3072607"/>
            <a:chExt cx="732038" cy="693738"/>
          </a:xfrm>
        </p:grpSpPr>
        <p:pic>
          <p:nvPicPr>
            <p:cNvPr id="48147" name="Picture 3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844724" y="3072607"/>
              <a:ext cx="728864" cy="693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Прямоугольник 30"/>
            <p:cNvSpPr/>
            <p:nvPr/>
          </p:nvSpPr>
          <p:spPr bwMode="auto">
            <a:xfrm>
              <a:off x="3855840" y="3072607"/>
              <a:ext cx="720922" cy="682625"/>
            </a:xfrm>
            <a:prstGeom prst="rect">
              <a:avLst/>
            </a:prstGeom>
            <a:noFill/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ru-RU" b="0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294 C 0.01423 0.02708 0.15555 0.01042 0.20833 0.01481 C 0.26111 0.01921 0.2783 0.04907 0.29219 0.05602 " pathEditMode="relative" rAng="0" ptsTypes="aaa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294 C 0.00938 0.01782 0.13247 -0.0125 0.1816 -0.03959 C 0.23073 -0.06667 0.25157 -0.11343 0.26997 -0.13287 " pathEditMode="relative" rAng="0" ptsTypes="aaa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-8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294 C -0.0415 0.01366 -0.08542 -0.05995 -0.12448 -0.06528 C -0.16355 -0.0706 -0.23108 -0.0162 -0.25903 -0.00324 " pathEditMode="relative" rAng="0" ptsTypes="aaa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5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C -0.01858 -0.01921 -0.06893 -0.08425 -0.11094 -0.11574 C -0.15295 -0.14722 -0.22309 -0.17384 -0.25261 -0.18912 " pathEditMode="relative" rAng="0" ptsTypes="aaa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9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417 C -0.01771 -0.02453 -0.09583 -0.13102 -0.11146 -0.16805 C -0.12708 -0.20509 -0.0967 -0.20764 -0.09271 -0.21805 " pathEditMode="relative" rAng="0" ptsTypes="aaa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-11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C 0.01059 -0.01157 0.04479 -0.03518 0.06406 -0.06898 C 0.08333 -0.10278 0.10504 -0.17454 0.1158 -0.20231 " pathEditMode="relative" rAng="0" ptsTypes="aaa">
                                      <p:cBhvr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-10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Браузер изображений</a:t>
            </a:r>
          </a:p>
        </p:txBody>
      </p:sp>
      <p:pic>
        <p:nvPicPr>
          <p:cNvPr id="4" name="ЦАМ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Консультации</a:t>
            </a:r>
          </a:p>
        </p:txBody>
      </p:sp>
      <p:sp>
        <p:nvSpPr>
          <p:cNvPr id="52229" name="Rectangle 3"/>
          <p:cNvSpPr txBox="1">
            <a:spLocks noChangeArrowheads="1"/>
          </p:cNvSpPr>
          <p:nvPr/>
        </p:nvSpPr>
        <p:spPr bwMode="auto">
          <a:xfrm>
            <a:off x="250825" y="4016375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800" b="0">
                <a:solidFill>
                  <a:srgbClr val="F2F2F2"/>
                </a:solidFill>
              </a:rPr>
              <a:t>	В целях повышения качества и ускорения процесса лечения в системе есть возможность проводить удаленное консультирование врача-диагноста с необходимым специалистом. В случае, если диагност не может самостоятельно дать медицинское заключение по конкретному случаю, либо хочет дополнительно проконсультироваться относительно исследования, система предоставляет ему возможность оформить заявку на консультацию и получить оперативный ответ</a:t>
            </a:r>
          </a:p>
          <a:p>
            <a:endParaRPr lang="ru-RU" sz="1800" b="0">
              <a:solidFill>
                <a:srgbClr val="F2F2F2"/>
              </a:solidFill>
            </a:endParaRPr>
          </a:p>
        </p:txBody>
      </p:sp>
      <p:sp>
        <p:nvSpPr>
          <p:cNvPr id="52230" name="AutoShape 17"/>
          <p:cNvSpPr>
            <a:spLocks noChangeArrowheads="1"/>
          </p:cNvSpPr>
          <p:nvPr/>
        </p:nvSpPr>
        <p:spPr bwMode="auto">
          <a:xfrm rot="-2212194">
            <a:off x="2324100" y="2149475"/>
            <a:ext cx="965200" cy="330200"/>
          </a:xfrm>
          <a:prstGeom prst="leftRightArrow">
            <a:avLst>
              <a:gd name="adj1" fmla="val 50000"/>
              <a:gd name="adj2" fmla="val 5846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31" name="AutoShape 18"/>
          <p:cNvSpPr>
            <a:spLocks noChangeArrowheads="1"/>
          </p:cNvSpPr>
          <p:nvPr/>
        </p:nvSpPr>
        <p:spPr bwMode="auto">
          <a:xfrm rot="2102799">
            <a:off x="5600700" y="2149475"/>
            <a:ext cx="965200" cy="330200"/>
          </a:xfrm>
          <a:prstGeom prst="leftRightArrow">
            <a:avLst>
              <a:gd name="adj1" fmla="val 50000"/>
              <a:gd name="adj2" fmla="val 5846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2232" name="Группа 16"/>
          <p:cNvGrpSpPr>
            <a:grpSpLocks/>
          </p:cNvGrpSpPr>
          <p:nvPr/>
        </p:nvGrpSpPr>
        <p:grpSpPr bwMode="auto">
          <a:xfrm>
            <a:off x="3517900" y="820738"/>
            <a:ext cx="1860550" cy="1435100"/>
            <a:chOff x="3517900" y="332740"/>
            <a:chExt cx="1860550" cy="1435100"/>
          </a:xfrm>
        </p:grpSpPr>
        <p:sp>
          <p:nvSpPr>
            <p:cNvPr id="52238" name="AutoShape 5" descr="?ui=2&amp;ik=d916d5bd06&amp;view=att&amp;th=1239f4ba93c21eae&amp;attid=0"/>
            <p:cNvSpPr>
              <a:spLocks noChangeAspect="1" noChangeArrowheads="1"/>
            </p:cNvSpPr>
            <p:nvPr/>
          </p:nvSpPr>
          <p:spPr bwMode="auto">
            <a:xfrm>
              <a:off x="4419600" y="1463040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52239" name="Picture 1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17900" y="332740"/>
              <a:ext cx="1860550" cy="13922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2240" name="Picture 19" descr="Skypevide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30613" y="772478"/>
              <a:ext cx="798512" cy="84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233" name="Line 22"/>
          <p:cNvSpPr>
            <a:spLocks noChangeShapeType="1"/>
          </p:cNvSpPr>
          <p:nvPr/>
        </p:nvSpPr>
        <p:spPr bwMode="auto">
          <a:xfrm>
            <a:off x="2628900" y="3267075"/>
            <a:ext cx="353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34" name="Rectangle 23"/>
          <p:cNvSpPr>
            <a:spLocks noChangeArrowheads="1"/>
          </p:cNvSpPr>
          <p:nvPr/>
        </p:nvSpPr>
        <p:spPr bwMode="auto">
          <a:xfrm>
            <a:off x="3035300" y="2741613"/>
            <a:ext cx="28860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/>
              <a:t>Оповещение при помощи sms</a:t>
            </a:r>
          </a:p>
          <a:p>
            <a:pPr eaLnBrk="0" hangingPunct="0"/>
            <a:r>
              <a:rPr lang="ru-RU" sz="1400"/>
              <a:t>или </a:t>
            </a:r>
            <a:r>
              <a:rPr lang="en-US" sz="1400"/>
              <a:t>e-mail</a:t>
            </a:r>
            <a:r>
              <a:rPr lang="ru-RU" sz="1400"/>
              <a:t> </a:t>
            </a:r>
          </a:p>
        </p:txBody>
      </p:sp>
      <p:pic>
        <p:nvPicPr>
          <p:cNvPr id="52235" name="Picture 14" descr="C:\Users\iayupov\Desktop\docto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8288" y="2268538"/>
            <a:ext cx="199707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6" name="Picture 15" descr="C:\Users\iayupov\Desktop\patien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863" y="2439988"/>
            <a:ext cx="1947862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7" name="Picture 16" descr="C:\Users\iayupov\Downloads\1252648895_contact_phone_overlay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83038" y="3033713"/>
            <a:ext cx="763587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Григорий\Documents\Сайт\9de18c92f19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095500"/>
            <a:ext cx="169545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3130550" y="2857500"/>
            <a:ext cx="5111750" cy="30908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smtClean="0"/>
              <a:t>Основной язык разработки ИС «ДЦ»: </a:t>
            </a:r>
            <a:r>
              <a:rPr lang="ru-RU" sz="1800" b="1" smtClean="0"/>
              <a:t>Java</a:t>
            </a:r>
          </a:p>
          <a:p>
            <a:pPr>
              <a:buFont typeface="Wingdings" pitchFamily="2" charset="2"/>
              <a:buNone/>
            </a:pPr>
            <a:r>
              <a:rPr lang="ru-RU" sz="1800" smtClean="0"/>
              <a:t>Технологическая платформа: </a:t>
            </a:r>
            <a:r>
              <a:rPr lang="ru-RU" sz="1800" b="1" smtClean="0"/>
              <a:t>J</a:t>
            </a:r>
            <a:r>
              <a:rPr lang="en-US" sz="1800" b="1" smtClean="0"/>
              <a:t>ava </a:t>
            </a:r>
            <a:r>
              <a:rPr lang="ru-RU" sz="1800" b="1" smtClean="0"/>
              <a:t>EE 5</a:t>
            </a:r>
          </a:p>
          <a:p>
            <a:pPr>
              <a:buFont typeface="Wingdings" pitchFamily="2" charset="2"/>
              <a:buNone/>
            </a:pPr>
            <a:r>
              <a:rPr lang="ru-RU" sz="1800" smtClean="0"/>
              <a:t>Основные технологии и средства:</a:t>
            </a:r>
          </a:p>
          <a:p>
            <a:pPr lvl="1">
              <a:buFont typeface="Arial" charset="0"/>
              <a:buChar char="•"/>
            </a:pPr>
            <a:r>
              <a:rPr lang="en-US" sz="1800" b="1" smtClean="0">
                <a:solidFill>
                  <a:srgbClr val="F2F2F2"/>
                </a:solidFill>
              </a:rPr>
              <a:t>JSF, Rich Client Technologies, Seam;</a:t>
            </a:r>
            <a:endParaRPr lang="ru-RU" sz="1800" b="1" smtClean="0">
              <a:solidFill>
                <a:srgbClr val="F2F2F2"/>
              </a:solidFill>
            </a:endParaRPr>
          </a:p>
          <a:p>
            <a:pPr lvl="1">
              <a:buFont typeface="Arial" charset="0"/>
              <a:buChar char="•"/>
            </a:pPr>
            <a:r>
              <a:rPr lang="en-US" sz="1800" b="1" smtClean="0">
                <a:solidFill>
                  <a:srgbClr val="F2F2F2"/>
                </a:solidFill>
              </a:rPr>
              <a:t>EJB, JPA, JDBC;</a:t>
            </a:r>
            <a:endParaRPr lang="ru-RU" sz="1800" b="1" smtClean="0">
              <a:solidFill>
                <a:srgbClr val="F2F2F2"/>
              </a:solidFill>
            </a:endParaRPr>
          </a:p>
          <a:p>
            <a:pPr lvl="1">
              <a:buFont typeface="Arial" charset="0"/>
              <a:buChar char="•"/>
            </a:pPr>
            <a:r>
              <a:rPr lang="en-US" sz="1800" b="1" smtClean="0">
                <a:solidFill>
                  <a:srgbClr val="F2F2F2"/>
                </a:solidFill>
              </a:rPr>
              <a:t>Web services</a:t>
            </a:r>
            <a:r>
              <a:rPr lang="ru-RU" sz="1800" b="1" smtClean="0">
                <a:solidFill>
                  <a:srgbClr val="F2F2F2"/>
                </a:solidFill>
              </a:rPr>
              <a:t>;</a:t>
            </a:r>
          </a:p>
          <a:p>
            <a:pPr lvl="1">
              <a:buFont typeface="Arial" charset="0"/>
              <a:buChar char="•"/>
            </a:pPr>
            <a:r>
              <a:rPr lang="en-US" sz="1800" b="1" smtClean="0">
                <a:solidFill>
                  <a:srgbClr val="F2F2F2"/>
                </a:solidFill>
              </a:rPr>
              <a:t>Glassfish, JBoss Application Server</a:t>
            </a:r>
            <a:endParaRPr lang="ru-RU" sz="1800" b="1" smtClean="0">
              <a:solidFill>
                <a:srgbClr val="F2F2F2"/>
              </a:solidFill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1262063" y="2032000"/>
            <a:ext cx="7504112" cy="501650"/>
          </a:xfrm>
        </p:spPr>
        <p:txBody>
          <a:bodyPr/>
          <a:lstStyle/>
          <a:p>
            <a:pPr algn="ctr"/>
            <a:r>
              <a:rPr lang="ru-RU" sz="2600" smtClean="0"/>
              <a:t>Техническая информация</a:t>
            </a:r>
          </a:p>
        </p:txBody>
      </p:sp>
      <p:pic>
        <p:nvPicPr>
          <p:cNvPr id="21508" name="Рисунок 4" descr="4400cc565266bb7907724c5f7dd738a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0" y="298450"/>
            <a:ext cx="1762125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9" descr="c7e175ccc1b500e71ff1b92cbecb4bc2_mediu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311150"/>
            <a:ext cx="1620838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Рисунок 11" descr="computerstethoscope5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8675" y="311150"/>
            <a:ext cx="180498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Рисунок 12" descr="information-technology1_5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50013" y="311150"/>
            <a:ext cx="1944687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Скругленный прямоугольник 14"/>
          <p:cNvGrpSpPr>
            <a:grpSpLocks/>
          </p:cNvGrpSpPr>
          <p:nvPr/>
        </p:nvGrpSpPr>
        <p:grpSpPr bwMode="auto">
          <a:xfrm>
            <a:off x="274638" y="2193925"/>
            <a:ext cx="8650287" cy="3457575"/>
            <a:chOff x="173" y="1382"/>
            <a:chExt cx="5449" cy="2178"/>
          </a:xfrm>
        </p:grpSpPr>
        <p:pic>
          <p:nvPicPr>
            <p:cNvPr id="54287" name="Скругленный прямоугольник 1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3" y="1382"/>
              <a:ext cx="5449" cy="2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88" name="Text Box 2"/>
            <p:cNvSpPr txBox="1">
              <a:spLocks noChangeArrowheads="1"/>
            </p:cNvSpPr>
            <p:nvPr/>
          </p:nvSpPr>
          <p:spPr bwMode="auto">
            <a:xfrm>
              <a:off x="297" y="1506"/>
              <a:ext cx="5205" cy="1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ru-RU" sz="40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Опыт интеграции</a:t>
            </a:r>
          </a:p>
        </p:txBody>
      </p:sp>
      <p:sp>
        <p:nvSpPr>
          <p:cNvPr id="54275" name="Rectangle 3"/>
          <p:cNvSpPr txBox="1">
            <a:spLocks noChangeArrowheads="1"/>
          </p:cNvSpPr>
          <p:nvPr/>
        </p:nvSpPr>
        <p:spPr bwMode="auto">
          <a:xfrm>
            <a:off x="495300" y="952500"/>
            <a:ext cx="7269163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В данный момент в ИС «ЦАМИ» реализована интеграция с большинством известных вендоров диагностического оборудования, такими как: </a:t>
            </a:r>
          </a:p>
          <a:p>
            <a:endParaRPr lang="ru-RU" b="0">
              <a:solidFill>
                <a:srgbClr val="F2F2F2"/>
              </a:solidFill>
            </a:endParaRPr>
          </a:p>
        </p:txBody>
      </p:sp>
      <p:pic>
        <p:nvPicPr>
          <p:cNvPr id="54276" name="Picture 2" descr="C:\Users\Григорий\Documents\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6775" y="2366963"/>
            <a:ext cx="12763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3" descr="C:\Users\Григорий\Documents\НИПК Электро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3976688"/>
            <a:ext cx="10287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4" descr="C:\Users\Григорий\Documents\Schill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4550" y="2700338"/>
            <a:ext cx="1270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5" descr="C:\Users\Григорий\Documents\Koda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58050" y="3692525"/>
            <a:ext cx="1143000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6" descr="C:\Users\Григорий\Documents\Agf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24450" y="3962400"/>
            <a:ext cx="10287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7" descr="C:\Users\Григорий\Documents\Olympu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59238" y="4878388"/>
            <a:ext cx="9509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Picture 8" descr="C:\Users\Григорий\Documents\Konika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76425" y="4767263"/>
            <a:ext cx="9334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3" name="Picture 9" descr="C:\Users\Григорий\Documents\FujiFilm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15988" y="3875088"/>
            <a:ext cx="11779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4" name="Picture 10" descr="C:\Users\Григорий\Documents\Philips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238875" y="5010150"/>
            <a:ext cx="14287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5" name="Picture 11" descr="C:\Users\Григорий\Documents\Toshiba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72063" y="2408238"/>
            <a:ext cx="11334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6" name="Picture 12" descr="C:\Users\Григорий\Documents\Siemens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790825" y="2724150"/>
            <a:ext cx="13906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Users\Ильдар Аюпов\Documents\My Dropbox\Презентация гриши\map-slic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31813" y="158750"/>
            <a:ext cx="9675813" cy="749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463" y="141288"/>
            <a:ext cx="8847137" cy="501650"/>
          </a:xfrm>
        </p:spPr>
        <p:txBody>
          <a:bodyPr/>
          <a:lstStyle/>
          <a:p>
            <a:pPr eaLnBrk="1" hangingPunct="1"/>
            <a:r>
              <a:rPr lang="ru-RU" smtClean="0"/>
              <a:t>Где работает ИС «ЦАМИ»?</a:t>
            </a:r>
            <a:endParaRPr lang="ru-RU" noProof="1" smtClean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85750" y="479425"/>
            <a:ext cx="88201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200">
                <a:solidFill>
                  <a:srgbClr val="F2F2F2"/>
                </a:solidFill>
              </a:rPr>
              <a:t>Более </a:t>
            </a:r>
            <a:r>
              <a:rPr lang="ru-RU" sz="2200">
                <a:solidFill>
                  <a:srgbClr val="FF0000"/>
                </a:solidFill>
              </a:rPr>
              <a:t>98</a:t>
            </a:r>
            <a:r>
              <a:rPr lang="ru-RU" sz="2200">
                <a:solidFill>
                  <a:srgbClr val="F2F2F2"/>
                </a:solidFill>
              </a:rPr>
              <a:t> аппаратов в Казани и в районах Татарстана</a:t>
            </a:r>
          </a:p>
        </p:txBody>
      </p:sp>
      <p:sp>
        <p:nvSpPr>
          <p:cNvPr id="8" name="Блок-схема: магнитный диск 7"/>
          <p:cNvSpPr>
            <a:spLocks noChangeAspect="1"/>
          </p:cNvSpPr>
          <p:nvPr/>
        </p:nvSpPr>
        <p:spPr>
          <a:xfrm>
            <a:off x="2357438" y="1968500"/>
            <a:ext cx="690562" cy="1081088"/>
          </a:xfrm>
          <a:prstGeom prst="flowChartMagneticDisk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ЦАМИ</a:t>
            </a:r>
          </a:p>
        </p:txBody>
      </p:sp>
      <p:sp>
        <p:nvSpPr>
          <p:cNvPr id="9" name="Скругленный прямоугольник 8"/>
          <p:cNvSpPr>
            <a:spLocks/>
          </p:cNvSpPr>
          <p:nvPr/>
        </p:nvSpPr>
        <p:spPr>
          <a:xfrm>
            <a:off x="1214438" y="4611688"/>
            <a:ext cx="1182687" cy="534987"/>
          </a:xfrm>
          <a:prstGeom prst="round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80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r>
              <a:rPr lang="ru-RU" sz="1200" dirty="0"/>
              <a:t>ЛПУ №1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3138" y="4010025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7" name="Загнутый угол 16"/>
          <p:cNvSpPr/>
          <p:nvPr/>
        </p:nvSpPr>
        <p:spPr>
          <a:xfrm>
            <a:off x="2462213" y="2303463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0"/>
          </a:p>
        </p:txBody>
      </p:sp>
      <p:sp>
        <p:nvSpPr>
          <p:cNvPr id="18" name="Скругленный прямоугольник 17"/>
          <p:cNvSpPr>
            <a:spLocks/>
          </p:cNvSpPr>
          <p:nvPr/>
        </p:nvSpPr>
        <p:spPr>
          <a:xfrm>
            <a:off x="4757738" y="3125788"/>
            <a:ext cx="1182687" cy="534987"/>
          </a:xfrm>
          <a:prstGeom prst="round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80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r>
              <a:rPr lang="ru-RU" sz="1200" dirty="0"/>
              <a:t>ЛПУ №2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16438" y="2524125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0" name="Загнутый угол 19"/>
          <p:cNvSpPr/>
          <p:nvPr/>
        </p:nvSpPr>
        <p:spPr>
          <a:xfrm>
            <a:off x="2457450" y="2305050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0" dirty="0"/>
          </a:p>
        </p:txBody>
      </p:sp>
      <p:sp>
        <p:nvSpPr>
          <p:cNvPr id="21" name="Скругленный прямоугольник 20"/>
          <p:cNvSpPr>
            <a:spLocks/>
          </p:cNvSpPr>
          <p:nvPr/>
        </p:nvSpPr>
        <p:spPr>
          <a:xfrm>
            <a:off x="6405563" y="3535363"/>
            <a:ext cx="1182687" cy="534987"/>
          </a:xfrm>
          <a:prstGeom prst="round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80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r>
              <a:rPr lang="ru-RU" sz="1200" dirty="0"/>
              <a:t>ЛПУ №3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4263" y="2933700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3" name="Загнутый угол 22"/>
          <p:cNvSpPr/>
          <p:nvPr/>
        </p:nvSpPr>
        <p:spPr>
          <a:xfrm>
            <a:off x="2462213" y="2293938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0"/>
          </a:p>
        </p:txBody>
      </p:sp>
      <p:sp>
        <p:nvSpPr>
          <p:cNvPr id="24" name="Скругленный прямоугольник 23"/>
          <p:cNvSpPr>
            <a:spLocks/>
          </p:cNvSpPr>
          <p:nvPr/>
        </p:nvSpPr>
        <p:spPr>
          <a:xfrm>
            <a:off x="5757863" y="4745038"/>
            <a:ext cx="1182687" cy="534987"/>
          </a:xfrm>
          <a:prstGeom prst="round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80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r>
              <a:rPr lang="ru-RU" sz="1200" dirty="0"/>
              <a:t>ЛПУ №4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6563" y="4143375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6" name="Загнутый угол 25"/>
          <p:cNvSpPr/>
          <p:nvPr/>
        </p:nvSpPr>
        <p:spPr>
          <a:xfrm>
            <a:off x="2462213" y="2303463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0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622300" y="758825"/>
            <a:ext cx="52451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200">
                <a:solidFill>
                  <a:srgbClr val="F2F2F2"/>
                </a:solidFill>
              </a:rPr>
              <a:t>Более </a:t>
            </a:r>
            <a:r>
              <a:rPr lang="ru-RU" sz="2200">
                <a:solidFill>
                  <a:srgbClr val="FF0000"/>
                </a:solidFill>
              </a:rPr>
              <a:t>120 000</a:t>
            </a:r>
            <a:r>
              <a:rPr lang="ru-RU" sz="2200">
                <a:solidFill>
                  <a:srgbClr val="F2F2F2"/>
                </a:solidFill>
              </a:rPr>
              <a:t> исследований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0.00972 C 0.01371 -0.04537 0.0302 -0.2706 0.05173 -0.31852 C 0.07326 -0.36643 0.1217 -0.28426 0.13559 -0.27731 " pathEditMode="relative" rAng="0" ptsTypes="aaa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8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0.00949 C -0.01372 -0.00277 -0.07396 -0.05509 -0.11441 -0.06435 C -0.15487 -0.07361 -0.21112 -0.04976 -0.23664 -0.04583 " pathEditMode="relative" rAng="0" ptsTypes="aaa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4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3 0.00972 C -0.01736 -0.02616 -0.06753 -0.18519 -0.13663 -0.2051 C -0.20573 -0.225 -0.35191 -0.12917 -0.4085 -0.10926 " pathEditMode="relative" rAng="0" ptsTypes="aaa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-11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0.00973 C -0.03542 0.00139 -0.18628 0.00834 -0.24496 -0.03981 C -0.30365 -0.08796 -0.325 -0.22893 -0.34601 -0.2787 " pathEditMode="relative" rAng="0" ptsTypes="aaa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-14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25 C -0.02795 0.00857 0.02517 0.11945 0.00556 0.16482 C -0.01493 0.22176 -0.09896 0.31412 -0.125 0.33519 " pathEditMode="relative" rAng="0" ptsTypes="faf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17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25 C 0.04861 0.01458 0.24966 0.09768 0.3 0.11851 " pathEditMode="relative" rAng="0" ptsTypes="ff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6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139 C 0.05938 0.02361 0.10677 0.12848 0.18577 0.15973 C 0.26476 0.19098 0.41424 0.18056 0.47431 0.18611 " pathEditMode="relative" rAng="0" ptsTypes="faf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9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25 C 0.03403 0.02847 0.1033 0.18009 0.16806 0.24306 C 0.23281 0.30602 0.34132 0.34537 0.38681 0.37222 " pathEditMode="relative" rAng="0" ptsTypes="faf">
                                      <p:cBhvr>
                                        <p:cTn id="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18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  <p:bldP spid="9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3"/>
          <p:cNvSpPr>
            <a:spLocks noChangeArrowheads="1"/>
          </p:cNvSpPr>
          <p:nvPr/>
        </p:nvSpPr>
        <p:spPr bwMode="gray">
          <a:xfrm>
            <a:off x="0" y="2392363"/>
            <a:ext cx="93345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ИС «Плановая Госпитализация»</a:t>
            </a:r>
          </a:p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Решение на базе платформы «ДЦ»™ компании КИР</a:t>
            </a:r>
            <a:endParaRPr lang="ru-RU" sz="2400" noProof="1">
              <a:solidFill>
                <a:schemeClr val="bg1"/>
              </a:solidFill>
            </a:endParaRPr>
          </a:p>
        </p:txBody>
      </p:sp>
      <p:sp>
        <p:nvSpPr>
          <p:cNvPr id="583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8371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8372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5837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7188" y="2938463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13" y="2938463"/>
            <a:ext cx="143986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22788" y="2938463"/>
            <a:ext cx="143986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56300" y="2938463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4584700"/>
            <a:ext cx="9144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«Лучшая медицинская информационная система 2008»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</a:br>
            <a:endParaRPr lang="ru-RU" dirty="0">
              <a:solidFill>
                <a:schemeClr val="bg1">
                  <a:lumMod val="95000"/>
                </a:schemeClr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7"/>
          <p:cNvSpPr txBox="1">
            <a:spLocks noChangeArrowheads="1"/>
          </p:cNvSpPr>
          <p:nvPr/>
        </p:nvSpPr>
        <p:spPr bwMode="auto">
          <a:xfrm>
            <a:off x="444500" y="1303338"/>
            <a:ext cx="3352800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>
              <a:lnSpc>
                <a:spcPts val="3000"/>
              </a:lnSpc>
              <a:spcBef>
                <a:spcPct val="50000"/>
              </a:spcBef>
            </a:pPr>
            <a:r>
              <a:rPr lang="ru-RU" sz="1800" b="0">
                <a:solidFill>
                  <a:srgbClr val="F2F2F2"/>
                </a:solidFill>
              </a:rPr>
              <a:t>ИС «ПГ» предполагает разделение процесса лечения на этапы и распределение этапов между ЛПУ различного уровня, повышая  эффективность за счет использования ЛПУ с дорогостоящим лечением только на короткий промежуток времени</a:t>
            </a:r>
          </a:p>
          <a:p>
            <a:pPr>
              <a:lnSpc>
                <a:spcPts val="3000"/>
              </a:lnSpc>
            </a:pPr>
            <a:endParaRPr lang="ru-RU" sz="1800" b="0">
              <a:solidFill>
                <a:srgbClr val="F2F2F2"/>
              </a:solidFill>
            </a:endParaRPr>
          </a:p>
        </p:txBody>
      </p:sp>
      <p:pic>
        <p:nvPicPr>
          <p:cNvPr id="65539" name="Picture 3" descr="C:\Users\iayupov\Desktop\06-06-0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0613" y="671513"/>
            <a:ext cx="5667375" cy="56673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296863" y="195263"/>
            <a:ext cx="7504112" cy="501650"/>
          </a:xfrm>
        </p:spPr>
        <p:txBody>
          <a:bodyPr/>
          <a:lstStyle/>
          <a:p>
            <a:r>
              <a:rPr lang="ru-RU" smtClean="0"/>
              <a:t>ИС «ПГ» - решение для региона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Назначение системы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841375"/>
            <a:ext cx="8424863" cy="4291013"/>
          </a:xfrm>
        </p:spPr>
        <p:txBody>
          <a:bodyPr lIns="91440" tIns="45720" rIns="91440" bIns="45720"/>
          <a:lstStyle/>
          <a:p>
            <a:pPr>
              <a:spcAft>
                <a:spcPct val="0"/>
              </a:spcAft>
              <a:buFont typeface="Wingdings" pitchFamily="2" charset="2"/>
              <a:buNone/>
            </a:pPr>
            <a:r>
              <a:rPr lang="ru-RU" b="1" smtClean="0"/>
              <a:t>Система позволяет осуществлять следующие функции: 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планирование и контроль всего процесса лечения; 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формирование электронного листа ожидания; 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электронная запись пациента; 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планирование операций; 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маршрутизация пациента; 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регистрация необходимых для аналитики клинических данных</a:t>
            </a:r>
          </a:p>
          <a:p>
            <a:pPr lvl="2">
              <a:buFontTx/>
              <a:buNone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62467" name="Picture 7" descr="C:\Users\iayupov\Desktop\117551557395765898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0713" y="3403600"/>
            <a:ext cx="2427287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>Кластер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27025" y="3924300"/>
            <a:ext cx="9032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800" b="0">
                <a:solidFill>
                  <a:srgbClr val="F2F2F2"/>
                </a:solidFill>
              </a:rPr>
              <a:t>	</a:t>
            </a:r>
            <a:r>
              <a:rPr lang="ru-RU" sz="1800">
                <a:solidFill>
                  <a:srgbClr val="F2F2F2"/>
                </a:solidFill>
              </a:rPr>
              <a:t>Кластер</a:t>
            </a:r>
            <a:r>
              <a:rPr lang="ru-RU" sz="1800" b="0">
                <a:solidFill>
                  <a:srgbClr val="F2F2F2"/>
                </a:solidFill>
              </a:rPr>
              <a:t> — лечебные учреждения разного статуса и уровня, объединенные единой целью (например, кардиологический кластер) — поликлиники, стационары, высокотехнологичные центры и санатории. Все учреждения объединены одной задачей — обеспечить непрерывность технологического процесса лечения до момента выздоровления</a:t>
            </a:r>
          </a:p>
        </p:txBody>
      </p:sp>
      <p:pic>
        <p:nvPicPr>
          <p:cNvPr id="64518" name="Picture 7" descr="C:\Users\iayupov\Desktop\117551557395765898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814513"/>
            <a:ext cx="1916112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C:\Users\iayupov\Desktop\yltb [Converted]-0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38575" y="2357438"/>
            <a:ext cx="262096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520" name="Picture 9" descr="C:\Users\iayupov\Desktop\hospital-icon-4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1413" y="1173163"/>
            <a:ext cx="560387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1" name="Picture 10" descr="C:\Users\iayupov\Desktop\Untitled-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89600" y="1090613"/>
            <a:ext cx="2900363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4522" name="Прямая соединительная линия 13"/>
          <p:cNvCxnSpPr>
            <a:cxnSpLocks noChangeShapeType="1"/>
          </p:cNvCxnSpPr>
          <p:nvPr/>
        </p:nvCxnSpPr>
        <p:spPr bwMode="auto">
          <a:xfrm flipV="1">
            <a:off x="2830513" y="2416175"/>
            <a:ext cx="1262062" cy="4587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4523" name="Прямая соединительная линия 17"/>
          <p:cNvCxnSpPr>
            <a:cxnSpLocks noChangeShapeType="1"/>
          </p:cNvCxnSpPr>
          <p:nvPr/>
        </p:nvCxnSpPr>
        <p:spPr bwMode="auto">
          <a:xfrm flipV="1">
            <a:off x="4557713" y="1901825"/>
            <a:ext cx="1146175" cy="361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4524" name="Прямая соединительная линия 19"/>
          <p:cNvCxnSpPr>
            <a:cxnSpLocks noChangeShapeType="1"/>
          </p:cNvCxnSpPr>
          <p:nvPr/>
        </p:nvCxnSpPr>
        <p:spPr bwMode="auto">
          <a:xfrm rot="16200000" flipV="1">
            <a:off x="4013200" y="1893888"/>
            <a:ext cx="334963" cy="1476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4525" name="Прямая соединительная линия 21"/>
          <p:cNvCxnSpPr>
            <a:cxnSpLocks noChangeShapeType="1"/>
          </p:cNvCxnSpPr>
          <p:nvPr/>
        </p:nvCxnSpPr>
        <p:spPr bwMode="auto">
          <a:xfrm rot="16200000" flipH="1">
            <a:off x="4325144" y="2685256"/>
            <a:ext cx="377825" cy="1444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pSp>
        <p:nvGrpSpPr>
          <p:cNvPr id="64526" name="Овал 8"/>
          <p:cNvGrpSpPr>
            <a:grpSpLocks/>
          </p:cNvGrpSpPr>
          <p:nvPr/>
        </p:nvGrpSpPr>
        <p:grpSpPr bwMode="auto">
          <a:xfrm>
            <a:off x="4035425" y="2017713"/>
            <a:ext cx="639763" cy="639762"/>
            <a:chOff x="2542" y="1271"/>
            <a:chExt cx="403" cy="403"/>
          </a:xfrm>
        </p:grpSpPr>
        <p:pic>
          <p:nvPicPr>
            <p:cNvPr id="64527" name="Овал 8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42" y="1271"/>
              <a:ext cx="403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8" name="Text Box 15"/>
            <p:cNvSpPr txBox="1">
              <a:spLocks noChangeArrowheads="1"/>
            </p:cNvSpPr>
            <p:nvPr/>
          </p:nvSpPr>
          <p:spPr bwMode="auto">
            <a:xfrm>
              <a:off x="2616" y="1345"/>
              <a:ext cx="226" cy="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ru-RU" b="0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Регламент Лечения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800" b="0">
                <a:solidFill>
                  <a:srgbClr val="F2F2F2"/>
                </a:solidFill>
              </a:rPr>
              <a:t>	</a:t>
            </a:r>
            <a:r>
              <a:rPr lang="ru-RU" sz="1800">
                <a:solidFill>
                  <a:srgbClr val="F2F2F2"/>
                </a:solidFill>
              </a:rPr>
              <a:t>Регламент лечения </a:t>
            </a:r>
            <a:r>
              <a:rPr lang="ru-RU" sz="1800" b="0">
                <a:solidFill>
                  <a:srgbClr val="F2F2F2"/>
                </a:solidFill>
              </a:rPr>
              <a:t>— формализованное описание технологической последовательности всех этапов лечения: от первичного осмотра, высокотехнологичной операции, послеоперационного периода; до восстановления и последующего наблюдения. На основании регламентов лечения, введенных в систему, автоматизируется маршрут прохождения пациента по всем учреждениям</a:t>
            </a:r>
          </a:p>
        </p:txBody>
      </p:sp>
      <p:pic>
        <p:nvPicPr>
          <p:cNvPr id="66566" name="Picture 4" descr="Копия process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792163"/>
            <a:ext cx="6996113" cy="3059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grpSp>
        <p:nvGrpSpPr>
          <p:cNvPr id="2" name="Группа 62"/>
          <p:cNvGrpSpPr>
            <a:grpSpLocks/>
          </p:cNvGrpSpPr>
          <p:nvPr/>
        </p:nvGrpSpPr>
        <p:grpSpPr bwMode="auto">
          <a:xfrm flipH="1">
            <a:off x="1852613" y="1120775"/>
            <a:ext cx="261937" cy="477838"/>
            <a:chOff x="928688" y="5000627"/>
            <a:chExt cx="566738" cy="1273176"/>
          </a:xfrm>
        </p:grpSpPr>
        <p:sp>
          <p:nvSpPr>
            <p:cNvPr id="66576" name="Freeform 8"/>
            <p:cNvSpPr>
              <a:spLocks/>
            </p:cNvSpPr>
            <p:nvPr/>
          </p:nvSpPr>
          <p:spPr bwMode="auto">
            <a:xfrm>
              <a:off x="928688" y="5243513"/>
              <a:ext cx="566737" cy="1030288"/>
            </a:xfrm>
            <a:custGeom>
              <a:avLst/>
              <a:gdLst>
                <a:gd name="T0" fmla="*/ 2147483647 w 7126"/>
                <a:gd name="T1" fmla="*/ 2147483647 h 12980"/>
                <a:gd name="T2" fmla="*/ 2147483647 w 7126"/>
                <a:gd name="T3" fmla="*/ 2147483647 h 12980"/>
                <a:gd name="T4" fmla="*/ 2147483647 w 7126"/>
                <a:gd name="T5" fmla="*/ 2147483647 h 12980"/>
                <a:gd name="T6" fmla="*/ 2147483647 w 7126"/>
                <a:gd name="T7" fmla="*/ 2147483647 h 12980"/>
                <a:gd name="T8" fmla="*/ 2147483647 w 7126"/>
                <a:gd name="T9" fmla="*/ 2147483647 h 12980"/>
                <a:gd name="T10" fmla="*/ 2147483647 w 7126"/>
                <a:gd name="T11" fmla="*/ 2147483647 h 12980"/>
                <a:gd name="T12" fmla="*/ 2147483647 w 7126"/>
                <a:gd name="T13" fmla="*/ 2147483647 h 12980"/>
                <a:gd name="T14" fmla="*/ 2147483647 w 7126"/>
                <a:gd name="T15" fmla="*/ 2147483647 h 12980"/>
                <a:gd name="T16" fmla="*/ 2147483647 w 7126"/>
                <a:gd name="T17" fmla="*/ 2147483647 h 12980"/>
                <a:gd name="T18" fmla="*/ 2147483647 w 7126"/>
                <a:gd name="T19" fmla="*/ 2147483647 h 12980"/>
                <a:gd name="T20" fmla="*/ 2147483647 w 7126"/>
                <a:gd name="T21" fmla="*/ 2147483647 h 12980"/>
                <a:gd name="T22" fmla="*/ 2147483647 w 7126"/>
                <a:gd name="T23" fmla="*/ 2147483647 h 12980"/>
                <a:gd name="T24" fmla="*/ 2147483647 w 7126"/>
                <a:gd name="T25" fmla="*/ 2147483647 h 12980"/>
                <a:gd name="T26" fmla="*/ 2147483647 w 7126"/>
                <a:gd name="T27" fmla="*/ 2147483647 h 12980"/>
                <a:gd name="T28" fmla="*/ 2147483647 w 7126"/>
                <a:gd name="T29" fmla="*/ 2147483647 h 12980"/>
                <a:gd name="T30" fmla="*/ 2147483647 w 7126"/>
                <a:gd name="T31" fmla="*/ 2147483647 h 12980"/>
                <a:gd name="T32" fmla="*/ 2147483647 w 7126"/>
                <a:gd name="T33" fmla="*/ 2147483647 h 12980"/>
                <a:gd name="T34" fmla="*/ 2147483647 w 7126"/>
                <a:gd name="T35" fmla="*/ 2147483647 h 12980"/>
                <a:gd name="T36" fmla="*/ 2147483647 w 7126"/>
                <a:gd name="T37" fmla="*/ 2147483647 h 12980"/>
                <a:gd name="T38" fmla="*/ 2147483647 w 7126"/>
                <a:gd name="T39" fmla="*/ 2147483647 h 12980"/>
                <a:gd name="T40" fmla="*/ 2147483647 w 7126"/>
                <a:gd name="T41" fmla="*/ 2147483647 h 12980"/>
                <a:gd name="T42" fmla="*/ 2147483647 w 7126"/>
                <a:gd name="T43" fmla="*/ 2147483647 h 12980"/>
                <a:gd name="T44" fmla="*/ 2147483647 w 7126"/>
                <a:gd name="T45" fmla="*/ 2147483647 h 12980"/>
                <a:gd name="T46" fmla="*/ 2147483647 w 7126"/>
                <a:gd name="T47" fmla="*/ 2147483647 h 12980"/>
                <a:gd name="T48" fmla="*/ 2147483647 w 7126"/>
                <a:gd name="T49" fmla="*/ 2147483647 h 12980"/>
                <a:gd name="T50" fmla="*/ 2147483647 w 7126"/>
                <a:gd name="T51" fmla="*/ 2147483647 h 12980"/>
                <a:gd name="T52" fmla="*/ 2147483647 w 7126"/>
                <a:gd name="T53" fmla="*/ 2147483647 h 12980"/>
                <a:gd name="T54" fmla="*/ 2147483647 w 7126"/>
                <a:gd name="T55" fmla="*/ 2147483647 h 12980"/>
                <a:gd name="T56" fmla="*/ 2147483647 w 7126"/>
                <a:gd name="T57" fmla="*/ 2147483647 h 12980"/>
                <a:gd name="T58" fmla="*/ 2147483647 w 7126"/>
                <a:gd name="T59" fmla="*/ 2147483647 h 12980"/>
                <a:gd name="T60" fmla="*/ 2147483647 w 7126"/>
                <a:gd name="T61" fmla="*/ 2147483647 h 12980"/>
                <a:gd name="T62" fmla="*/ 2147483647 w 7126"/>
                <a:gd name="T63" fmla="*/ 2147483647 h 12980"/>
                <a:gd name="T64" fmla="*/ 2147483647 w 7126"/>
                <a:gd name="T65" fmla="*/ 2147483647 h 12980"/>
                <a:gd name="T66" fmla="*/ 2147483647 w 7126"/>
                <a:gd name="T67" fmla="*/ 2147483647 h 12980"/>
                <a:gd name="T68" fmla="*/ 2147483647 w 7126"/>
                <a:gd name="T69" fmla="*/ 2147483647 h 12980"/>
                <a:gd name="T70" fmla="*/ 2147483647 w 7126"/>
                <a:gd name="T71" fmla="*/ 2147483647 h 12980"/>
                <a:gd name="T72" fmla="*/ 2147483647 w 7126"/>
                <a:gd name="T73" fmla="*/ 2147483647 h 12980"/>
                <a:gd name="T74" fmla="*/ 2147483647 w 7126"/>
                <a:gd name="T75" fmla="*/ 2147483647 h 12980"/>
                <a:gd name="T76" fmla="*/ 2147483647 w 7126"/>
                <a:gd name="T77" fmla="*/ 2147483647 h 12980"/>
                <a:gd name="T78" fmla="*/ 2147483647 w 7126"/>
                <a:gd name="T79" fmla="*/ 2147483647 h 12980"/>
                <a:gd name="T80" fmla="*/ 2147483647 w 7126"/>
                <a:gd name="T81" fmla="*/ 2147483647 h 12980"/>
                <a:gd name="T82" fmla="*/ 2147483647 w 7126"/>
                <a:gd name="T83" fmla="*/ 2147483647 h 12980"/>
                <a:gd name="T84" fmla="*/ 2147483647 w 7126"/>
                <a:gd name="T85" fmla="*/ 2147483647 h 12980"/>
                <a:gd name="T86" fmla="*/ 2147483647 w 7126"/>
                <a:gd name="T87" fmla="*/ 2147483647 h 12980"/>
                <a:gd name="T88" fmla="*/ 2147483647 w 7126"/>
                <a:gd name="T89" fmla="*/ 2147483647 h 12980"/>
                <a:gd name="T90" fmla="*/ 2147483647 w 7126"/>
                <a:gd name="T91" fmla="*/ 2147483647 h 12980"/>
                <a:gd name="T92" fmla="*/ 2147483647 w 7126"/>
                <a:gd name="T93" fmla="*/ 2147483647 h 12980"/>
                <a:gd name="T94" fmla="*/ 2147483647 w 7126"/>
                <a:gd name="T95" fmla="*/ 2147483647 h 12980"/>
                <a:gd name="T96" fmla="*/ 2147483647 w 7126"/>
                <a:gd name="T97" fmla="*/ 2147483647 h 12980"/>
                <a:gd name="T98" fmla="*/ 2147483647 w 7126"/>
                <a:gd name="T99" fmla="*/ 2147483647 h 12980"/>
                <a:gd name="T100" fmla="*/ 2147483647 w 7126"/>
                <a:gd name="T101" fmla="*/ 2147483647 h 12980"/>
                <a:gd name="T102" fmla="*/ 2147483647 w 7126"/>
                <a:gd name="T103" fmla="*/ 2147483647 h 12980"/>
                <a:gd name="T104" fmla="*/ 2147483647 w 7126"/>
                <a:gd name="T105" fmla="*/ 2147483647 h 12980"/>
                <a:gd name="T106" fmla="*/ 2147483647 w 7126"/>
                <a:gd name="T107" fmla="*/ 2147483647 h 12980"/>
                <a:gd name="T108" fmla="*/ 2147483647 w 7126"/>
                <a:gd name="T109" fmla="*/ 2147483647 h 12980"/>
                <a:gd name="T110" fmla="*/ 2147483647 w 7126"/>
                <a:gd name="T111" fmla="*/ 2147483647 h 12980"/>
                <a:gd name="T112" fmla="*/ 2147483647 w 7126"/>
                <a:gd name="T113" fmla="*/ 2147483647 h 12980"/>
                <a:gd name="T114" fmla="*/ 2147483647 w 7126"/>
                <a:gd name="T115" fmla="*/ 2147483647 h 12980"/>
                <a:gd name="T116" fmla="*/ 2147483647 w 7126"/>
                <a:gd name="T117" fmla="*/ 2147483647 h 12980"/>
                <a:gd name="T118" fmla="*/ 2147483647 w 7126"/>
                <a:gd name="T119" fmla="*/ 2147483647 h 129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26"/>
                <a:gd name="T181" fmla="*/ 0 h 12980"/>
                <a:gd name="T182" fmla="*/ 7126 w 7126"/>
                <a:gd name="T183" fmla="*/ 12980 h 129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26" h="12980">
                  <a:moveTo>
                    <a:pt x="4531" y="9"/>
                  </a:moveTo>
                  <a:lnTo>
                    <a:pt x="4613" y="2"/>
                  </a:lnTo>
                  <a:lnTo>
                    <a:pt x="4696" y="0"/>
                  </a:lnTo>
                  <a:lnTo>
                    <a:pt x="4779" y="3"/>
                  </a:lnTo>
                  <a:lnTo>
                    <a:pt x="4863" y="11"/>
                  </a:lnTo>
                  <a:lnTo>
                    <a:pt x="4946" y="24"/>
                  </a:lnTo>
                  <a:lnTo>
                    <a:pt x="5029" y="41"/>
                  </a:lnTo>
                  <a:lnTo>
                    <a:pt x="5112" y="62"/>
                  </a:lnTo>
                  <a:lnTo>
                    <a:pt x="5195" y="87"/>
                  </a:lnTo>
                  <a:lnTo>
                    <a:pt x="5277" y="116"/>
                  </a:lnTo>
                  <a:lnTo>
                    <a:pt x="5359" y="149"/>
                  </a:lnTo>
                  <a:lnTo>
                    <a:pt x="5441" y="185"/>
                  </a:lnTo>
                  <a:lnTo>
                    <a:pt x="5521" y="224"/>
                  </a:lnTo>
                  <a:lnTo>
                    <a:pt x="5601" y="267"/>
                  </a:lnTo>
                  <a:lnTo>
                    <a:pt x="5680" y="312"/>
                  </a:lnTo>
                  <a:lnTo>
                    <a:pt x="5760" y="360"/>
                  </a:lnTo>
                  <a:lnTo>
                    <a:pt x="5837" y="411"/>
                  </a:lnTo>
                  <a:lnTo>
                    <a:pt x="5914" y="463"/>
                  </a:lnTo>
                  <a:lnTo>
                    <a:pt x="5989" y="517"/>
                  </a:lnTo>
                  <a:lnTo>
                    <a:pt x="6064" y="574"/>
                  </a:lnTo>
                  <a:lnTo>
                    <a:pt x="6137" y="631"/>
                  </a:lnTo>
                  <a:lnTo>
                    <a:pt x="6209" y="691"/>
                  </a:lnTo>
                  <a:lnTo>
                    <a:pt x="6279" y="751"/>
                  </a:lnTo>
                  <a:lnTo>
                    <a:pt x="6348" y="813"/>
                  </a:lnTo>
                  <a:lnTo>
                    <a:pt x="6417" y="876"/>
                  </a:lnTo>
                  <a:lnTo>
                    <a:pt x="6483" y="938"/>
                  </a:lnTo>
                  <a:lnTo>
                    <a:pt x="6547" y="1002"/>
                  </a:lnTo>
                  <a:lnTo>
                    <a:pt x="6609" y="1065"/>
                  </a:lnTo>
                  <a:lnTo>
                    <a:pt x="6671" y="1128"/>
                  </a:lnTo>
                  <a:lnTo>
                    <a:pt x="6730" y="1193"/>
                  </a:lnTo>
                  <a:lnTo>
                    <a:pt x="6787" y="1255"/>
                  </a:lnTo>
                  <a:lnTo>
                    <a:pt x="6841" y="1318"/>
                  </a:lnTo>
                  <a:lnTo>
                    <a:pt x="6894" y="1379"/>
                  </a:lnTo>
                  <a:lnTo>
                    <a:pt x="6979" y="1492"/>
                  </a:lnTo>
                  <a:lnTo>
                    <a:pt x="7043" y="1607"/>
                  </a:lnTo>
                  <a:lnTo>
                    <a:pt x="7088" y="1722"/>
                  </a:lnTo>
                  <a:lnTo>
                    <a:pt x="7115" y="1838"/>
                  </a:lnTo>
                  <a:lnTo>
                    <a:pt x="7126" y="1953"/>
                  </a:lnTo>
                  <a:lnTo>
                    <a:pt x="7120" y="2069"/>
                  </a:lnTo>
                  <a:lnTo>
                    <a:pt x="7100" y="2182"/>
                  </a:lnTo>
                  <a:lnTo>
                    <a:pt x="7066" y="2294"/>
                  </a:lnTo>
                  <a:lnTo>
                    <a:pt x="7019" y="2404"/>
                  </a:lnTo>
                  <a:lnTo>
                    <a:pt x="6960" y="2511"/>
                  </a:lnTo>
                  <a:lnTo>
                    <a:pt x="6891" y="2613"/>
                  </a:lnTo>
                  <a:lnTo>
                    <a:pt x="6813" y="2712"/>
                  </a:lnTo>
                  <a:lnTo>
                    <a:pt x="6726" y="2808"/>
                  </a:lnTo>
                  <a:lnTo>
                    <a:pt x="6631" y="2897"/>
                  </a:lnTo>
                  <a:lnTo>
                    <a:pt x="6531" y="2981"/>
                  </a:lnTo>
                  <a:lnTo>
                    <a:pt x="6425" y="3058"/>
                  </a:lnTo>
                  <a:lnTo>
                    <a:pt x="6315" y="3129"/>
                  </a:lnTo>
                  <a:lnTo>
                    <a:pt x="6202" y="3193"/>
                  </a:lnTo>
                  <a:lnTo>
                    <a:pt x="6087" y="3249"/>
                  </a:lnTo>
                  <a:lnTo>
                    <a:pt x="5971" y="3296"/>
                  </a:lnTo>
                  <a:lnTo>
                    <a:pt x="5855" y="3335"/>
                  </a:lnTo>
                  <a:lnTo>
                    <a:pt x="5741" y="3364"/>
                  </a:lnTo>
                  <a:lnTo>
                    <a:pt x="5627" y="3383"/>
                  </a:lnTo>
                  <a:lnTo>
                    <a:pt x="5519" y="3391"/>
                  </a:lnTo>
                  <a:lnTo>
                    <a:pt x="5413" y="3388"/>
                  </a:lnTo>
                  <a:lnTo>
                    <a:pt x="5314" y="3374"/>
                  </a:lnTo>
                  <a:lnTo>
                    <a:pt x="5222" y="3347"/>
                  </a:lnTo>
                  <a:lnTo>
                    <a:pt x="5137" y="3308"/>
                  </a:lnTo>
                  <a:lnTo>
                    <a:pt x="5059" y="3255"/>
                  </a:lnTo>
                  <a:lnTo>
                    <a:pt x="4992" y="3189"/>
                  </a:lnTo>
                  <a:lnTo>
                    <a:pt x="4937" y="3107"/>
                  </a:lnTo>
                  <a:lnTo>
                    <a:pt x="4892" y="3011"/>
                  </a:lnTo>
                  <a:lnTo>
                    <a:pt x="4875" y="2954"/>
                  </a:lnTo>
                  <a:lnTo>
                    <a:pt x="4865" y="2901"/>
                  </a:lnTo>
                  <a:lnTo>
                    <a:pt x="4863" y="2852"/>
                  </a:lnTo>
                  <a:lnTo>
                    <a:pt x="4868" y="2807"/>
                  </a:lnTo>
                  <a:lnTo>
                    <a:pt x="4879" y="2765"/>
                  </a:lnTo>
                  <a:lnTo>
                    <a:pt x="4896" y="2724"/>
                  </a:lnTo>
                  <a:lnTo>
                    <a:pt x="4918" y="2688"/>
                  </a:lnTo>
                  <a:lnTo>
                    <a:pt x="4945" y="2654"/>
                  </a:lnTo>
                  <a:lnTo>
                    <a:pt x="4976" y="2623"/>
                  </a:lnTo>
                  <a:lnTo>
                    <a:pt x="5011" y="2593"/>
                  </a:lnTo>
                  <a:lnTo>
                    <a:pt x="5049" y="2565"/>
                  </a:lnTo>
                  <a:lnTo>
                    <a:pt x="5090" y="2538"/>
                  </a:lnTo>
                  <a:lnTo>
                    <a:pt x="5133" y="2513"/>
                  </a:lnTo>
                  <a:lnTo>
                    <a:pt x="5178" y="2488"/>
                  </a:lnTo>
                  <a:lnTo>
                    <a:pt x="5224" y="2464"/>
                  </a:lnTo>
                  <a:lnTo>
                    <a:pt x="5270" y="2441"/>
                  </a:lnTo>
                  <a:lnTo>
                    <a:pt x="5317" y="2417"/>
                  </a:lnTo>
                  <a:lnTo>
                    <a:pt x="5362" y="2393"/>
                  </a:lnTo>
                  <a:lnTo>
                    <a:pt x="5407" y="2369"/>
                  </a:lnTo>
                  <a:lnTo>
                    <a:pt x="5452" y="2343"/>
                  </a:lnTo>
                  <a:lnTo>
                    <a:pt x="5493" y="2317"/>
                  </a:lnTo>
                  <a:lnTo>
                    <a:pt x="5532" y="2290"/>
                  </a:lnTo>
                  <a:lnTo>
                    <a:pt x="5568" y="2261"/>
                  </a:lnTo>
                  <a:lnTo>
                    <a:pt x="5601" y="2231"/>
                  </a:lnTo>
                  <a:lnTo>
                    <a:pt x="5629" y="2198"/>
                  </a:lnTo>
                  <a:lnTo>
                    <a:pt x="5652" y="2163"/>
                  </a:lnTo>
                  <a:lnTo>
                    <a:pt x="5671" y="2125"/>
                  </a:lnTo>
                  <a:lnTo>
                    <a:pt x="5684" y="2085"/>
                  </a:lnTo>
                  <a:lnTo>
                    <a:pt x="5690" y="2041"/>
                  </a:lnTo>
                  <a:lnTo>
                    <a:pt x="5690" y="1994"/>
                  </a:lnTo>
                  <a:lnTo>
                    <a:pt x="5683" y="1942"/>
                  </a:lnTo>
                  <a:lnTo>
                    <a:pt x="5667" y="1887"/>
                  </a:lnTo>
                  <a:lnTo>
                    <a:pt x="5658" y="1863"/>
                  </a:lnTo>
                  <a:lnTo>
                    <a:pt x="5647" y="1840"/>
                  </a:lnTo>
                  <a:lnTo>
                    <a:pt x="5635" y="1819"/>
                  </a:lnTo>
                  <a:lnTo>
                    <a:pt x="5621" y="1799"/>
                  </a:lnTo>
                  <a:lnTo>
                    <a:pt x="5606" y="1781"/>
                  </a:lnTo>
                  <a:lnTo>
                    <a:pt x="5590" y="1764"/>
                  </a:lnTo>
                  <a:lnTo>
                    <a:pt x="5572" y="1748"/>
                  </a:lnTo>
                  <a:lnTo>
                    <a:pt x="5554" y="1733"/>
                  </a:lnTo>
                  <a:lnTo>
                    <a:pt x="5534" y="1720"/>
                  </a:lnTo>
                  <a:lnTo>
                    <a:pt x="5514" y="1708"/>
                  </a:lnTo>
                  <a:lnTo>
                    <a:pt x="5492" y="1696"/>
                  </a:lnTo>
                  <a:lnTo>
                    <a:pt x="5470" y="1686"/>
                  </a:lnTo>
                  <a:lnTo>
                    <a:pt x="5448" y="1676"/>
                  </a:lnTo>
                  <a:lnTo>
                    <a:pt x="5423" y="1668"/>
                  </a:lnTo>
                  <a:lnTo>
                    <a:pt x="5400" y="1660"/>
                  </a:lnTo>
                  <a:lnTo>
                    <a:pt x="5376" y="1652"/>
                  </a:lnTo>
                  <a:lnTo>
                    <a:pt x="5351" y="1646"/>
                  </a:lnTo>
                  <a:lnTo>
                    <a:pt x="5327" y="1640"/>
                  </a:lnTo>
                  <a:lnTo>
                    <a:pt x="5302" y="1634"/>
                  </a:lnTo>
                  <a:lnTo>
                    <a:pt x="5277" y="1629"/>
                  </a:lnTo>
                  <a:lnTo>
                    <a:pt x="5228" y="1620"/>
                  </a:lnTo>
                  <a:lnTo>
                    <a:pt x="5180" y="1612"/>
                  </a:lnTo>
                  <a:lnTo>
                    <a:pt x="5133" y="1604"/>
                  </a:lnTo>
                  <a:lnTo>
                    <a:pt x="5087" y="1596"/>
                  </a:lnTo>
                  <a:lnTo>
                    <a:pt x="5045" y="1588"/>
                  </a:lnTo>
                  <a:lnTo>
                    <a:pt x="5008" y="1579"/>
                  </a:lnTo>
                  <a:lnTo>
                    <a:pt x="4999" y="1681"/>
                  </a:lnTo>
                  <a:lnTo>
                    <a:pt x="5225" y="1714"/>
                  </a:lnTo>
                  <a:lnTo>
                    <a:pt x="5271" y="1724"/>
                  </a:lnTo>
                  <a:lnTo>
                    <a:pt x="5313" y="1733"/>
                  </a:lnTo>
                  <a:lnTo>
                    <a:pt x="5352" y="1742"/>
                  </a:lnTo>
                  <a:lnTo>
                    <a:pt x="5386" y="1751"/>
                  </a:lnTo>
                  <a:lnTo>
                    <a:pt x="5403" y="1756"/>
                  </a:lnTo>
                  <a:lnTo>
                    <a:pt x="5418" y="1761"/>
                  </a:lnTo>
                  <a:lnTo>
                    <a:pt x="5433" y="1767"/>
                  </a:lnTo>
                  <a:lnTo>
                    <a:pt x="5447" y="1773"/>
                  </a:lnTo>
                  <a:lnTo>
                    <a:pt x="5460" y="1780"/>
                  </a:lnTo>
                  <a:lnTo>
                    <a:pt x="5472" y="1787"/>
                  </a:lnTo>
                  <a:lnTo>
                    <a:pt x="5483" y="1795"/>
                  </a:lnTo>
                  <a:lnTo>
                    <a:pt x="5494" y="1804"/>
                  </a:lnTo>
                  <a:lnTo>
                    <a:pt x="5503" y="1813"/>
                  </a:lnTo>
                  <a:lnTo>
                    <a:pt x="5513" y="1824"/>
                  </a:lnTo>
                  <a:lnTo>
                    <a:pt x="5521" y="1836"/>
                  </a:lnTo>
                  <a:lnTo>
                    <a:pt x="5529" y="1848"/>
                  </a:lnTo>
                  <a:lnTo>
                    <a:pt x="5536" y="1862"/>
                  </a:lnTo>
                  <a:lnTo>
                    <a:pt x="5542" y="1877"/>
                  </a:lnTo>
                  <a:lnTo>
                    <a:pt x="5548" y="1893"/>
                  </a:lnTo>
                  <a:lnTo>
                    <a:pt x="5553" y="1911"/>
                  </a:lnTo>
                  <a:lnTo>
                    <a:pt x="5558" y="1930"/>
                  </a:lnTo>
                  <a:lnTo>
                    <a:pt x="5562" y="1951"/>
                  </a:lnTo>
                  <a:lnTo>
                    <a:pt x="5565" y="1974"/>
                  </a:lnTo>
                  <a:lnTo>
                    <a:pt x="5568" y="1998"/>
                  </a:lnTo>
                  <a:lnTo>
                    <a:pt x="5571" y="2024"/>
                  </a:lnTo>
                  <a:lnTo>
                    <a:pt x="5573" y="2051"/>
                  </a:lnTo>
                  <a:lnTo>
                    <a:pt x="5574" y="2081"/>
                  </a:lnTo>
                  <a:lnTo>
                    <a:pt x="5575" y="2112"/>
                  </a:lnTo>
                  <a:lnTo>
                    <a:pt x="5635" y="5052"/>
                  </a:lnTo>
                  <a:lnTo>
                    <a:pt x="5637" y="5174"/>
                  </a:lnTo>
                  <a:lnTo>
                    <a:pt x="5639" y="5295"/>
                  </a:lnTo>
                  <a:lnTo>
                    <a:pt x="5641" y="5415"/>
                  </a:lnTo>
                  <a:lnTo>
                    <a:pt x="5643" y="5535"/>
                  </a:lnTo>
                  <a:lnTo>
                    <a:pt x="5644" y="5657"/>
                  </a:lnTo>
                  <a:lnTo>
                    <a:pt x="5646" y="5777"/>
                  </a:lnTo>
                  <a:lnTo>
                    <a:pt x="5648" y="5896"/>
                  </a:lnTo>
                  <a:lnTo>
                    <a:pt x="5649" y="6017"/>
                  </a:lnTo>
                  <a:lnTo>
                    <a:pt x="5651" y="6136"/>
                  </a:lnTo>
                  <a:lnTo>
                    <a:pt x="5652" y="6256"/>
                  </a:lnTo>
                  <a:lnTo>
                    <a:pt x="5654" y="6376"/>
                  </a:lnTo>
                  <a:lnTo>
                    <a:pt x="5655" y="6494"/>
                  </a:lnTo>
                  <a:lnTo>
                    <a:pt x="5656" y="6613"/>
                  </a:lnTo>
                  <a:lnTo>
                    <a:pt x="5657" y="6731"/>
                  </a:lnTo>
                  <a:lnTo>
                    <a:pt x="5658" y="6850"/>
                  </a:lnTo>
                  <a:lnTo>
                    <a:pt x="5659" y="6968"/>
                  </a:lnTo>
                  <a:lnTo>
                    <a:pt x="5673" y="8640"/>
                  </a:lnTo>
                  <a:lnTo>
                    <a:pt x="5686" y="8732"/>
                  </a:lnTo>
                  <a:lnTo>
                    <a:pt x="5702" y="8828"/>
                  </a:lnTo>
                  <a:lnTo>
                    <a:pt x="5721" y="8928"/>
                  </a:lnTo>
                  <a:lnTo>
                    <a:pt x="5743" y="9030"/>
                  </a:lnTo>
                  <a:lnTo>
                    <a:pt x="5768" y="9136"/>
                  </a:lnTo>
                  <a:lnTo>
                    <a:pt x="5794" y="9245"/>
                  </a:lnTo>
                  <a:lnTo>
                    <a:pt x="5823" y="9356"/>
                  </a:lnTo>
                  <a:lnTo>
                    <a:pt x="5854" y="9468"/>
                  </a:lnTo>
                  <a:lnTo>
                    <a:pt x="5886" y="9584"/>
                  </a:lnTo>
                  <a:lnTo>
                    <a:pt x="5920" y="9700"/>
                  </a:lnTo>
                  <a:lnTo>
                    <a:pt x="5956" y="9818"/>
                  </a:lnTo>
                  <a:lnTo>
                    <a:pt x="5992" y="9936"/>
                  </a:lnTo>
                  <a:lnTo>
                    <a:pt x="6030" y="10056"/>
                  </a:lnTo>
                  <a:lnTo>
                    <a:pt x="6070" y="10176"/>
                  </a:lnTo>
                  <a:lnTo>
                    <a:pt x="6109" y="10295"/>
                  </a:lnTo>
                  <a:lnTo>
                    <a:pt x="6149" y="10416"/>
                  </a:lnTo>
                  <a:lnTo>
                    <a:pt x="6230" y="10653"/>
                  </a:lnTo>
                  <a:lnTo>
                    <a:pt x="6310" y="10888"/>
                  </a:lnTo>
                  <a:lnTo>
                    <a:pt x="6390" y="11115"/>
                  </a:lnTo>
                  <a:lnTo>
                    <a:pt x="6466" y="11334"/>
                  </a:lnTo>
                  <a:lnTo>
                    <a:pt x="6537" y="11542"/>
                  </a:lnTo>
                  <a:lnTo>
                    <a:pt x="6602" y="11738"/>
                  </a:lnTo>
                  <a:lnTo>
                    <a:pt x="6632" y="11830"/>
                  </a:lnTo>
                  <a:lnTo>
                    <a:pt x="6660" y="11918"/>
                  </a:lnTo>
                  <a:lnTo>
                    <a:pt x="6687" y="12002"/>
                  </a:lnTo>
                  <a:lnTo>
                    <a:pt x="6710" y="12080"/>
                  </a:lnTo>
                  <a:lnTo>
                    <a:pt x="6718" y="12113"/>
                  </a:lnTo>
                  <a:lnTo>
                    <a:pt x="6724" y="12146"/>
                  </a:lnTo>
                  <a:lnTo>
                    <a:pt x="6728" y="12178"/>
                  </a:lnTo>
                  <a:lnTo>
                    <a:pt x="6730" y="12211"/>
                  </a:lnTo>
                  <a:lnTo>
                    <a:pt x="6730" y="12244"/>
                  </a:lnTo>
                  <a:lnTo>
                    <a:pt x="6727" y="12277"/>
                  </a:lnTo>
                  <a:lnTo>
                    <a:pt x="6723" y="12309"/>
                  </a:lnTo>
                  <a:lnTo>
                    <a:pt x="6717" y="12342"/>
                  </a:lnTo>
                  <a:lnTo>
                    <a:pt x="6709" y="12374"/>
                  </a:lnTo>
                  <a:lnTo>
                    <a:pt x="6699" y="12407"/>
                  </a:lnTo>
                  <a:lnTo>
                    <a:pt x="6687" y="12439"/>
                  </a:lnTo>
                  <a:lnTo>
                    <a:pt x="6674" y="12471"/>
                  </a:lnTo>
                  <a:lnTo>
                    <a:pt x="6658" y="12502"/>
                  </a:lnTo>
                  <a:lnTo>
                    <a:pt x="6641" y="12532"/>
                  </a:lnTo>
                  <a:lnTo>
                    <a:pt x="6622" y="12562"/>
                  </a:lnTo>
                  <a:lnTo>
                    <a:pt x="6602" y="12592"/>
                  </a:lnTo>
                  <a:lnTo>
                    <a:pt x="6580" y="12620"/>
                  </a:lnTo>
                  <a:lnTo>
                    <a:pt x="6557" y="12648"/>
                  </a:lnTo>
                  <a:lnTo>
                    <a:pt x="6532" y="12676"/>
                  </a:lnTo>
                  <a:lnTo>
                    <a:pt x="6506" y="12702"/>
                  </a:lnTo>
                  <a:lnTo>
                    <a:pt x="6478" y="12728"/>
                  </a:lnTo>
                  <a:lnTo>
                    <a:pt x="6449" y="12753"/>
                  </a:lnTo>
                  <a:lnTo>
                    <a:pt x="6419" y="12777"/>
                  </a:lnTo>
                  <a:lnTo>
                    <a:pt x="6387" y="12800"/>
                  </a:lnTo>
                  <a:lnTo>
                    <a:pt x="6353" y="12822"/>
                  </a:lnTo>
                  <a:lnTo>
                    <a:pt x="6319" y="12843"/>
                  </a:lnTo>
                  <a:lnTo>
                    <a:pt x="6283" y="12862"/>
                  </a:lnTo>
                  <a:lnTo>
                    <a:pt x="6247" y="12880"/>
                  </a:lnTo>
                  <a:lnTo>
                    <a:pt x="6209" y="12897"/>
                  </a:lnTo>
                  <a:lnTo>
                    <a:pt x="6171" y="12912"/>
                  </a:lnTo>
                  <a:lnTo>
                    <a:pt x="6131" y="12926"/>
                  </a:lnTo>
                  <a:lnTo>
                    <a:pt x="6090" y="12939"/>
                  </a:lnTo>
                  <a:lnTo>
                    <a:pt x="6049" y="12950"/>
                  </a:lnTo>
                  <a:lnTo>
                    <a:pt x="6007" y="12959"/>
                  </a:lnTo>
                  <a:lnTo>
                    <a:pt x="5966" y="12967"/>
                  </a:lnTo>
                  <a:lnTo>
                    <a:pt x="5925" y="12973"/>
                  </a:lnTo>
                  <a:lnTo>
                    <a:pt x="5885" y="12977"/>
                  </a:lnTo>
                  <a:lnTo>
                    <a:pt x="5844" y="12979"/>
                  </a:lnTo>
                  <a:lnTo>
                    <a:pt x="5805" y="12980"/>
                  </a:lnTo>
                  <a:lnTo>
                    <a:pt x="5765" y="12979"/>
                  </a:lnTo>
                  <a:lnTo>
                    <a:pt x="5725" y="12977"/>
                  </a:lnTo>
                  <a:lnTo>
                    <a:pt x="5687" y="12973"/>
                  </a:lnTo>
                  <a:lnTo>
                    <a:pt x="5649" y="12967"/>
                  </a:lnTo>
                  <a:lnTo>
                    <a:pt x="5612" y="12960"/>
                  </a:lnTo>
                  <a:lnTo>
                    <a:pt x="5575" y="12952"/>
                  </a:lnTo>
                  <a:lnTo>
                    <a:pt x="5540" y="12942"/>
                  </a:lnTo>
                  <a:lnTo>
                    <a:pt x="5505" y="12930"/>
                  </a:lnTo>
                  <a:lnTo>
                    <a:pt x="5472" y="12918"/>
                  </a:lnTo>
                  <a:lnTo>
                    <a:pt x="5439" y="12903"/>
                  </a:lnTo>
                  <a:lnTo>
                    <a:pt x="5406" y="12888"/>
                  </a:lnTo>
                  <a:lnTo>
                    <a:pt x="5375" y="12871"/>
                  </a:lnTo>
                  <a:lnTo>
                    <a:pt x="5346" y="12853"/>
                  </a:lnTo>
                  <a:lnTo>
                    <a:pt x="5318" y="12833"/>
                  </a:lnTo>
                  <a:lnTo>
                    <a:pt x="5291" y="12813"/>
                  </a:lnTo>
                  <a:lnTo>
                    <a:pt x="5266" y="12791"/>
                  </a:lnTo>
                  <a:lnTo>
                    <a:pt x="5242" y="12767"/>
                  </a:lnTo>
                  <a:lnTo>
                    <a:pt x="5219" y="12742"/>
                  </a:lnTo>
                  <a:lnTo>
                    <a:pt x="5198" y="12717"/>
                  </a:lnTo>
                  <a:lnTo>
                    <a:pt x="5179" y="12690"/>
                  </a:lnTo>
                  <a:lnTo>
                    <a:pt x="5161" y="12663"/>
                  </a:lnTo>
                  <a:lnTo>
                    <a:pt x="5145" y="12634"/>
                  </a:lnTo>
                  <a:lnTo>
                    <a:pt x="5131" y="12604"/>
                  </a:lnTo>
                  <a:lnTo>
                    <a:pt x="5119" y="12573"/>
                  </a:lnTo>
                  <a:lnTo>
                    <a:pt x="5108" y="12542"/>
                  </a:lnTo>
                  <a:lnTo>
                    <a:pt x="5076" y="12435"/>
                  </a:lnTo>
                  <a:lnTo>
                    <a:pt x="5043" y="12326"/>
                  </a:lnTo>
                  <a:lnTo>
                    <a:pt x="5008" y="12217"/>
                  </a:lnTo>
                  <a:lnTo>
                    <a:pt x="4971" y="12106"/>
                  </a:lnTo>
                  <a:lnTo>
                    <a:pt x="4933" y="11993"/>
                  </a:lnTo>
                  <a:lnTo>
                    <a:pt x="4894" y="11879"/>
                  </a:lnTo>
                  <a:lnTo>
                    <a:pt x="4853" y="11764"/>
                  </a:lnTo>
                  <a:lnTo>
                    <a:pt x="4812" y="11648"/>
                  </a:lnTo>
                  <a:lnTo>
                    <a:pt x="4728" y="11413"/>
                  </a:lnTo>
                  <a:lnTo>
                    <a:pt x="4643" y="11174"/>
                  </a:lnTo>
                  <a:lnTo>
                    <a:pt x="4601" y="11055"/>
                  </a:lnTo>
                  <a:lnTo>
                    <a:pt x="4559" y="10934"/>
                  </a:lnTo>
                  <a:lnTo>
                    <a:pt x="4518" y="10814"/>
                  </a:lnTo>
                  <a:lnTo>
                    <a:pt x="4477" y="10692"/>
                  </a:lnTo>
                  <a:lnTo>
                    <a:pt x="4437" y="10571"/>
                  </a:lnTo>
                  <a:lnTo>
                    <a:pt x="4399" y="10450"/>
                  </a:lnTo>
                  <a:lnTo>
                    <a:pt x="4361" y="10328"/>
                  </a:lnTo>
                  <a:lnTo>
                    <a:pt x="4326" y="10207"/>
                  </a:lnTo>
                  <a:lnTo>
                    <a:pt x="4292" y="10086"/>
                  </a:lnTo>
                  <a:lnTo>
                    <a:pt x="4260" y="9965"/>
                  </a:lnTo>
                  <a:lnTo>
                    <a:pt x="4230" y="9845"/>
                  </a:lnTo>
                  <a:lnTo>
                    <a:pt x="4202" y="9725"/>
                  </a:lnTo>
                  <a:lnTo>
                    <a:pt x="4175" y="9606"/>
                  </a:lnTo>
                  <a:lnTo>
                    <a:pt x="4153" y="9487"/>
                  </a:lnTo>
                  <a:lnTo>
                    <a:pt x="4133" y="9370"/>
                  </a:lnTo>
                  <a:lnTo>
                    <a:pt x="4116" y="9253"/>
                  </a:lnTo>
                  <a:lnTo>
                    <a:pt x="4103" y="9137"/>
                  </a:lnTo>
                  <a:lnTo>
                    <a:pt x="4092" y="9023"/>
                  </a:lnTo>
                  <a:lnTo>
                    <a:pt x="4086" y="8910"/>
                  </a:lnTo>
                  <a:lnTo>
                    <a:pt x="4083" y="8798"/>
                  </a:lnTo>
                  <a:lnTo>
                    <a:pt x="4070" y="7201"/>
                  </a:lnTo>
                  <a:lnTo>
                    <a:pt x="3801" y="7201"/>
                  </a:lnTo>
                  <a:lnTo>
                    <a:pt x="3789" y="7233"/>
                  </a:lnTo>
                  <a:lnTo>
                    <a:pt x="3776" y="7265"/>
                  </a:lnTo>
                  <a:lnTo>
                    <a:pt x="3762" y="7297"/>
                  </a:lnTo>
                  <a:lnTo>
                    <a:pt x="3747" y="7329"/>
                  </a:lnTo>
                  <a:lnTo>
                    <a:pt x="3731" y="7361"/>
                  </a:lnTo>
                  <a:lnTo>
                    <a:pt x="3715" y="7392"/>
                  </a:lnTo>
                  <a:lnTo>
                    <a:pt x="3697" y="7423"/>
                  </a:lnTo>
                  <a:lnTo>
                    <a:pt x="3678" y="7454"/>
                  </a:lnTo>
                  <a:lnTo>
                    <a:pt x="2808" y="8854"/>
                  </a:lnTo>
                  <a:lnTo>
                    <a:pt x="2758" y="8933"/>
                  </a:lnTo>
                  <a:lnTo>
                    <a:pt x="2708" y="9019"/>
                  </a:lnTo>
                  <a:lnTo>
                    <a:pt x="2659" y="9111"/>
                  </a:lnTo>
                  <a:lnTo>
                    <a:pt x="2610" y="9210"/>
                  </a:lnTo>
                  <a:lnTo>
                    <a:pt x="2562" y="9314"/>
                  </a:lnTo>
                  <a:lnTo>
                    <a:pt x="2516" y="9422"/>
                  </a:lnTo>
                  <a:lnTo>
                    <a:pt x="2470" y="9535"/>
                  </a:lnTo>
                  <a:lnTo>
                    <a:pt x="2425" y="9653"/>
                  </a:lnTo>
                  <a:lnTo>
                    <a:pt x="2381" y="9773"/>
                  </a:lnTo>
                  <a:lnTo>
                    <a:pt x="2338" y="9897"/>
                  </a:lnTo>
                  <a:lnTo>
                    <a:pt x="2295" y="10023"/>
                  </a:lnTo>
                  <a:lnTo>
                    <a:pt x="2253" y="10151"/>
                  </a:lnTo>
                  <a:lnTo>
                    <a:pt x="2212" y="10281"/>
                  </a:lnTo>
                  <a:lnTo>
                    <a:pt x="2173" y="10412"/>
                  </a:lnTo>
                  <a:lnTo>
                    <a:pt x="2133" y="10544"/>
                  </a:lnTo>
                  <a:lnTo>
                    <a:pt x="2095" y="10675"/>
                  </a:lnTo>
                  <a:lnTo>
                    <a:pt x="2021" y="10937"/>
                  </a:lnTo>
                  <a:lnTo>
                    <a:pt x="1949" y="11194"/>
                  </a:lnTo>
                  <a:lnTo>
                    <a:pt x="1881" y="11442"/>
                  </a:lnTo>
                  <a:lnTo>
                    <a:pt x="1817" y="11677"/>
                  </a:lnTo>
                  <a:lnTo>
                    <a:pt x="1786" y="11788"/>
                  </a:lnTo>
                  <a:lnTo>
                    <a:pt x="1755" y="11895"/>
                  </a:lnTo>
                  <a:lnTo>
                    <a:pt x="1726" y="11997"/>
                  </a:lnTo>
                  <a:lnTo>
                    <a:pt x="1696" y="12093"/>
                  </a:lnTo>
                  <a:lnTo>
                    <a:pt x="1668" y="12183"/>
                  </a:lnTo>
                  <a:lnTo>
                    <a:pt x="1641" y="12266"/>
                  </a:lnTo>
                  <a:lnTo>
                    <a:pt x="1615" y="12343"/>
                  </a:lnTo>
                  <a:lnTo>
                    <a:pt x="1589" y="12413"/>
                  </a:lnTo>
                  <a:lnTo>
                    <a:pt x="1576" y="12443"/>
                  </a:lnTo>
                  <a:lnTo>
                    <a:pt x="1561" y="12473"/>
                  </a:lnTo>
                  <a:lnTo>
                    <a:pt x="1545" y="12501"/>
                  </a:lnTo>
                  <a:lnTo>
                    <a:pt x="1526" y="12529"/>
                  </a:lnTo>
                  <a:lnTo>
                    <a:pt x="1506" y="12555"/>
                  </a:lnTo>
                  <a:lnTo>
                    <a:pt x="1485" y="12579"/>
                  </a:lnTo>
                  <a:lnTo>
                    <a:pt x="1461" y="12603"/>
                  </a:lnTo>
                  <a:lnTo>
                    <a:pt x="1437" y="12625"/>
                  </a:lnTo>
                  <a:lnTo>
                    <a:pt x="1411" y="12646"/>
                  </a:lnTo>
                  <a:lnTo>
                    <a:pt x="1383" y="12665"/>
                  </a:lnTo>
                  <a:lnTo>
                    <a:pt x="1354" y="12684"/>
                  </a:lnTo>
                  <a:lnTo>
                    <a:pt x="1324" y="12701"/>
                  </a:lnTo>
                  <a:lnTo>
                    <a:pt x="1293" y="12716"/>
                  </a:lnTo>
                  <a:lnTo>
                    <a:pt x="1261" y="12730"/>
                  </a:lnTo>
                  <a:lnTo>
                    <a:pt x="1228" y="12743"/>
                  </a:lnTo>
                  <a:lnTo>
                    <a:pt x="1195" y="12754"/>
                  </a:lnTo>
                  <a:lnTo>
                    <a:pt x="1160" y="12764"/>
                  </a:lnTo>
                  <a:lnTo>
                    <a:pt x="1124" y="12772"/>
                  </a:lnTo>
                  <a:lnTo>
                    <a:pt x="1088" y="12779"/>
                  </a:lnTo>
                  <a:lnTo>
                    <a:pt x="1050" y="12784"/>
                  </a:lnTo>
                  <a:lnTo>
                    <a:pt x="1012" y="12789"/>
                  </a:lnTo>
                  <a:lnTo>
                    <a:pt x="974" y="12791"/>
                  </a:lnTo>
                  <a:lnTo>
                    <a:pt x="936" y="12791"/>
                  </a:lnTo>
                  <a:lnTo>
                    <a:pt x="897" y="12790"/>
                  </a:lnTo>
                  <a:lnTo>
                    <a:pt x="857" y="12788"/>
                  </a:lnTo>
                  <a:lnTo>
                    <a:pt x="818" y="12782"/>
                  </a:lnTo>
                  <a:lnTo>
                    <a:pt x="778" y="12776"/>
                  </a:lnTo>
                  <a:lnTo>
                    <a:pt x="737" y="12769"/>
                  </a:lnTo>
                  <a:lnTo>
                    <a:pt x="697" y="12759"/>
                  </a:lnTo>
                  <a:lnTo>
                    <a:pt x="656" y="12748"/>
                  </a:lnTo>
                  <a:lnTo>
                    <a:pt x="616" y="12735"/>
                  </a:lnTo>
                  <a:lnTo>
                    <a:pt x="576" y="12721"/>
                  </a:lnTo>
                  <a:lnTo>
                    <a:pt x="537" y="12705"/>
                  </a:lnTo>
                  <a:lnTo>
                    <a:pt x="499" y="12687"/>
                  </a:lnTo>
                  <a:lnTo>
                    <a:pt x="461" y="12668"/>
                  </a:lnTo>
                  <a:lnTo>
                    <a:pt x="425" y="12648"/>
                  </a:lnTo>
                  <a:lnTo>
                    <a:pt x="390" y="12627"/>
                  </a:lnTo>
                  <a:lnTo>
                    <a:pt x="356" y="12604"/>
                  </a:lnTo>
                  <a:lnTo>
                    <a:pt x="324" y="12581"/>
                  </a:lnTo>
                  <a:lnTo>
                    <a:pt x="293" y="12556"/>
                  </a:lnTo>
                  <a:lnTo>
                    <a:pt x="264" y="12531"/>
                  </a:lnTo>
                  <a:lnTo>
                    <a:pt x="235" y="12504"/>
                  </a:lnTo>
                  <a:lnTo>
                    <a:pt x="209" y="12477"/>
                  </a:lnTo>
                  <a:lnTo>
                    <a:pt x="183" y="12449"/>
                  </a:lnTo>
                  <a:lnTo>
                    <a:pt x="159" y="12420"/>
                  </a:lnTo>
                  <a:lnTo>
                    <a:pt x="136" y="12391"/>
                  </a:lnTo>
                  <a:lnTo>
                    <a:pt x="115" y="12360"/>
                  </a:lnTo>
                  <a:lnTo>
                    <a:pt x="96" y="12329"/>
                  </a:lnTo>
                  <a:lnTo>
                    <a:pt x="79" y="12298"/>
                  </a:lnTo>
                  <a:lnTo>
                    <a:pt x="63" y="12267"/>
                  </a:lnTo>
                  <a:lnTo>
                    <a:pt x="49" y="12235"/>
                  </a:lnTo>
                  <a:lnTo>
                    <a:pt x="36" y="12203"/>
                  </a:lnTo>
                  <a:lnTo>
                    <a:pt x="26" y="12170"/>
                  </a:lnTo>
                  <a:lnTo>
                    <a:pt x="17" y="12137"/>
                  </a:lnTo>
                  <a:lnTo>
                    <a:pt x="10" y="12105"/>
                  </a:lnTo>
                  <a:lnTo>
                    <a:pt x="5" y="12072"/>
                  </a:lnTo>
                  <a:lnTo>
                    <a:pt x="1" y="12039"/>
                  </a:lnTo>
                  <a:lnTo>
                    <a:pt x="0" y="12006"/>
                  </a:lnTo>
                  <a:lnTo>
                    <a:pt x="1" y="11972"/>
                  </a:lnTo>
                  <a:lnTo>
                    <a:pt x="4" y="11939"/>
                  </a:lnTo>
                  <a:lnTo>
                    <a:pt x="8" y="11907"/>
                  </a:lnTo>
                  <a:lnTo>
                    <a:pt x="15" y="11874"/>
                  </a:lnTo>
                  <a:lnTo>
                    <a:pt x="24" y="11842"/>
                  </a:lnTo>
                  <a:lnTo>
                    <a:pt x="35" y="11811"/>
                  </a:lnTo>
                  <a:lnTo>
                    <a:pt x="74" y="11708"/>
                  </a:lnTo>
                  <a:lnTo>
                    <a:pt x="112" y="11603"/>
                  </a:lnTo>
                  <a:lnTo>
                    <a:pt x="151" y="11494"/>
                  </a:lnTo>
                  <a:lnTo>
                    <a:pt x="189" y="11383"/>
                  </a:lnTo>
                  <a:lnTo>
                    <a:pt x="226" y="11270"/>
                  </a:lnTo>
                  <a:lnTo>
                    <a:pt x="263" y="11154"/>
                  </a:lnTo>
                  <a:lnTo>
                    <a:pt x="300" y="11037"/>
                  </a:lnTo>
                  <a:lnTo>
                    <a:pt x="337" y="10918"/>
                  </a:lnTo>
                  <a:lnTo>
                    <a:pt x="411" y="10676"/>
                  </a:lnTo>
                  <a:lnTo>
                    <a:pt x="486" y="10431"/>
                  </a:lnTo>
                  <a:lnTo>
                    <a:pt x="561" y="10182"/>
                  </a:lnTo>
                  <a:lnTo>
                    <a:pt x="638" y="9934"/>
                  </a:lnTo>
                  <a:lnTo>
                    <a:pt x="677" y="9811"/>
                  </a:lnTo>
                  <a:lnTo>
                    <a:pt x="716" y="9688"/>
                  </a:lnTo>
                  <a:lnTo>
                    <a:pt x="756" y="9565"/>
                  </a:lnTo>
                  <a:lnTo>
                    <a:pt x="798" y="9445"/>
                  </a:lnTo>
                  <a:lnTo>
                    <a:pt x="840" y="9325"/>
                  </a:lnTo>
                  <a:lnTo>
                    <a:pt x="882" y="9207"/>
                  </a:lnTo>
                  <a:lnTo>
                    <a:pt x="926" y="9090"/>
                  </a:lnTo>
                  <a:lnTo>
                    <a:pt x="970" y="8976"/>
                  </a:lnTo>
                  <a:lnTo>
                    <a:pt x="1015" y="8864"/>
                  </a:lnTo>
                  <a:lnTo>
                    <a:pt x="1062" y="8754"/>
                  </a:lnTo>
                  <a:lnTo>
                    <a:pt x="1110" y="8647"/>
                  </a:lnTo>
                  <a:lnTo>
                    <a:pt x="1159" y="8543"/>
                  </a:lnTo>
                  <a:lnTo>
                    <a:pt x="1209" y="8442"/>
                  </a:lnTo>
                  <a:lnTo>
                    <a:pt x="1260" y="8343"/>
                  </a:lnTo>
                  <a:lnTo>
                    <a:pt x="1313" y="8249"/>
                  </a:lnTo>
                  <a:lnTo>
                    <a:pt x="1367" y="8159"/>
                  </a:lnTo>
                  <a:lnTo>
                    <a:pt x="2309" y="6643"/>
                  </a:lnTo>
                  <a:lnTo>
                    <a:pt x="2312" y="6522"/>
                  </a:lnTo>
                  <a:lnTo>
                    <a:pt x="2317" y="6392"/>
                  </a:lnTo>
                  <a:lnTo>
                    <a:pt x="2324" y="6254"/>
                  </a:lnTo>
                  <a:lnTo>
                    <a:pt x="2332" y="6112"/>
                  </a:lnTo>
                  <a:lnTo>
                    <a:pt x="2339" y="5964"/>
                  </a:lnTo>
                  <a:lnTo>
                    <a:pt x="2347" y="5814"/>
                  </a:lnTo>
                  <a:lnTo>
                    <a:pt x="2354" y="5663"/>
                  </a:lnTo>
                  <a:lnTo>
                    <a:pt x="2361" y="5510"/>
                  </a:lnTo>
                  <a:lnTo>
                    <a:pt x="2366" y="5359"/>
                  </a:lnTo>
                  <a:lnTo>
                    <a:pt x="2370" y="5210"/>
                  </a:lnTo>
                  <a:lnTo>
                    <a:pt x="2371" y="5136"/>
                  </a:lnTo>
                  <a:lnTo>
                    <a:pt x="2371" y="5063"/>
                  </a:lnTo>
                  <a:lnTo>
                    <a:pt x="2371" y="4992"/>
                  </a:lnTo>
                  <a:lnTo>
                    <a:pt x="2370" y="4923"/>
                  </a:lnTo>
                  <a:lnTo>
                    <a:pt x="2369" y="4854"/>
                  </a:lnTo>
                  <a:lnTo>
                    <a:pt x="2366" y="4788"/>
                  </a:lnTo>
                  <a:lnTo>
                    <a:pt x="2363" y="4722"/>
                  </a:lnTo>
                  <a:lnTo>
                    <a:pt x="2359" y="4659"/>
                  </a:lnTo>
                  <a:lnTo>
                    <a:pt x="2354" y="4598"/>
                  </a:lnTo>
                  <a:lnTo>
                    <a:pt x="2348" y="4540"/>
                  </a:lnTo>
                  <a:lnTo>
                    <a:pt x="2340" y="4484"/>
                  </a:lnTo>
                  <a:lnTo>
                    <a:pt x="2332" y="4431"/>
                  </a:lnTo>
                  <a:lnTo>
                    <a:pt x="1435" y="5131"/>
                  </a:lnTo>
                  <a:lnTo>
                    <a:pt x="1370" y="5177"/>
                  </a:lnTo>
                  <a:lnTo>
                    <a:pt x="1306" y="5211"/>
                  </a:lnTo>
                  <a:lnTo>
                    <a:pt x="1242" y="5236"/>
                  </a:lnTo>
                  <a:lnTo>
                    <a:pt x="1178" y="5252"/>
                  </a:lnTo>
                  <a:lnTo>
                    <a:pt x="1115" y="5259"/>
                  </a:lnTo>
                  <a:lnTo>
                    <a:pt x="1051" y="5259"/>
                  </a:lnTo>
                  <a:lnTo>
                    <a:pt x="989" y="5251"/>
                  </a:lnTo>
                  <a:lnTo>
                    <a:pt x="929" y="5236"/>
                  </a:lnTo>
                  <a:lnTo>
                    <a:pt x="869" y="5214"/>
                  </a:lnTo>
                  <a:lnTo>
                    <a:pt x="812" y="5187"/>
                  </a:lnTo>
                  <a:lnTo>
                    <a:pt x="755" y="5153"/>
                  </a:lnTo>
                  <a:lnTo>
                    <a:pt x="701" y="5115"/>
                  </a:lnTo>
                  <a:lnTo>
                    <a:pt x="650" y="5073"/>
                  </a:lnTo>
                  <a:lnTo>
                    <a:pt x="601" y="5028"/>
                  </a:lnTo>
                  <a:lnTo>
                    <a:pt x="555" y="4978"/>
                  </a:lnTo>
                  <a:lnTo>
                    <a:pt x="512" y="4926"/>
                  </a:lnTo>
                  <a:lnTo>
                    <a:pt x="472" y="4872"/>
                  </a:lnTo>
                  <a:lnTo>
                    <a:pt x="435" y="4816"/>
                  </a:lnTo>
                  <a:lnTo>
                    <a:pt x="403" y="4758"/>
                  </a:lnTo>
                  <a:lnTo>
                    <a:pt x="375" y="4699"/>
                  </a:lnTo>
                  <a:lnTo>
                    <a:pt x="350" y="4641"/>
                  </a:lnTo>
                  <a:lnTo>
                    <a:pt x="331" y="4583"/>
                  </a:lnTo>
                  <a:lnTo>
                    <a:pt x="316" y="4526"/>
                  </a:lnTo>
                  <a:lnTo>
                    <a:pt x="306" y="4470"/>
                  </a:lnTo>
                  <a:lnTo>
                    <a:pt x="301" y="4416"/>
                  </a:lnTo>
                  <a:lnTo>
                    <a:pt x="302" y="4363"/>
                  </a:lnTo>
                  <a:lnTo>
                    <a:pt x="308" y="4314"/>
                  </a:lnTo>
                  <a:lnTo>
                    <a:pt x="320" y="4268"/>
                  </a:lnTo>
                  <a:lnTo>
                    <a:pt x="338" y="4226"/>
                  </a:lnTo>
                  <a:lnTo>
                    <a:pt x="363" y="4189"/>
                  </a:lnTo>
                  <a:lnTo>
                    <a:pt x="394" y="4157"/>
                  </a:lnTo>
                  <a:lnTo>
                    <a:pt x="432" y="4130"/>
                  </a:lnTo>
                  <a:lnTo>
                    <a:pt x="538" y="4070"/>
                  </a:lnTo>
                  <a:lnTo>
                    <a:pt x="640" y="4013"/>
                  </a:lnTo>
                  <a:lnTo>
                    <a:pt x="740" y="3957"/>
                  </a:lnTo>
                  <a:lnTo>
                    <a:pt x="837" y="3905"/>
                  </a:lnTo>
                  <a:lnTo>
                    <a:pt x="1022" y="3805"/>
                  </a:lnTo>
                  <a:lnTo>
                    <a:pt x="1196" y="3710"/>
                  </a:lnTo>
                  <a:lnTo>
                    <a:pt x="1279" y="3663"/>
                  </a:lnTo>
                  <a:lnTo>
                    <a:pt x="1358" y="3616"/>
                  </a:lnTo>
                  <a:lnTo>
                    <a:pt x="1435" y="3569"/>
                  </a:lnTo>
                  <a:lnTo>
                    <a:pt x="1509" y="3520"/>
                  </a:lnTo>
                  <a:lnTo>
                    <a:pt x="1579" y="3471"/>
                  </a:lnTo>
                  <a:lnTo>
                    <a:pt x="1646" y="3421"/>
                  </a:lnTo>
                  <a:lnTo>
                    <a:pt x="1711" y="3369"/>
                  </a:lnTo>
                  <a:lnTo>
                    <a:pt x="1772" y="3315"/>
                  </a:lnTo>
                  <a:lnTo>
                    <a:pt x="1829" y="3258"/>
                  </a:lnTo>
                  <a:lnTo>
                    <a:pt x="1884" y="3199"/>
                  </a:lnTo>
                  <a:lnTo>
                    <a:pt x="1935" y="3135"/>
                  </a:lnTo>
                  <a:lnTo>
                    <a:pt x="1982" y="3069"/>
                  </a:lnTo>
                  <a:lnTo>
                    <a:pt x="2028" y="2998"/>
                  </a:lnTo>
                  <a:lnTo>
                    <a:pt x="2069" y="2924"/>
                  </a:lnTo>
                  <a:lnTo>
                    <a:pt x="2106" y="2845"/>
                  </a:lnTo>
                  <a:lnTo>
                    <a:pt x="2140" y="2760"/>
                  </a:lnTo>
                  <a:lnTo>
                    <a:pt x="2171" y="2671"/>
                  </a:lnTo>
                  <a:lnTo>
                    <a:pt x="2198" y="2575"/>
                  </a:lnTo>
                  <a:lnTo>
                    <a:pt x="2222" y="2474"/>
                  </a:lnTo>
                  <a:lnTo>
                    <a:pt x="2242" y="2367"/>
                  </a:lnTo>
                  <a:lnTo>
                    <a:pt x="2258" y="2252"/>
                  </a:lnTo>
                  <a:lnTo>
                    <a:pt x="2271" y="2130"/>
                  </a:lnTo>
                  <a:lnTo>
                    <a:pt x="2280" y="2001"/>
                  </a:lnTo>
                  <a:lnTo>
                    <a:pt x="2285" y="1863"/>
                  </a:lnTo>
                  <a:lnTo>
                    <a:pt x="2291" y="1749"/>
                  </a:lnTo>
                  <a:lnTo>
                    <a:pt x="2305" y="1640"/>
                  </a:lnTo>
                  <a:lnTo>
                    <a:pt x="2326" y="1533"/>
                  </a:lnTo>
                  <a:lnTo>
                    <a:pt x="2352" y="1432"/>
                  </a:lnTo>
                  <a:lnTo>
                    <a:pt x="2384" y="1335"/>
                  </a:lnTo>
                  <a:lnTo>
                    <a:pt x="2422" y="1241"/>
                  </a:lnTo>
                  <a:lnTo>
                    <a:pt x="2466" y="1151"/>
                  </a:lnTo>
                  <a:lnTo>
                    <a:pt x="2515" y="1066"/>
                  </a:lnTo>
                  <a:lnTo>
                    <a:pt x="2569" y="984"/>
                  </a:lnTo>
                  <a:lnTo>
                    <a:pt x="2627" y="906"/>
                  </a:lnTo>
                  <a:lnTo>
                    <a:pt x="2691" y="832"/>
                  </a:lnTo>
                  <a:lnTo>
                    <a:pt x="2758" y="761"/>
                  </a:lnTo>
                  <a:lnTo>
                    <a:pt x="2829" y="693"/>
                  </a:lnTo>
                  <a:lnTo>
                    <a:pt x="2903" y="630"/>
                  </a:lnTo>
                  <a:lnTo>
                    <a:pt x="2982" y="570"/>
                  </a:lnTo>
                  <a:lnTo>
                    <a:pt x="3063" y="513"/>
                  </a:lnTo>
                  <a:lnTo>
                    <a:pt x="3146" y="460"/>
                  </a:lnTo>
                  <a:lnTo>
                    <a:pt x="3232" y="409"/>
                  </a:lnTo>
                  <a:lnTo>
                    <a:pt x="3320" y="362"/>
                  </a:lnTo>
                  <a:lnTo>
                    <a:pt x="3410" y="317"/>
                  </a:lnTo>
                  <a:lnTo>
                    <a:pt x="3501" y="277"/>
                  </a:lnTo>
                  <a:lnTo>
                    <a:pt x="3595" y="239"/>
                  </a:lnTo>
                  <a:lnTo>
                    <a:pt x="3688" y="204"/>
                  </a:lnTo>
                  <a:lnTo>
                    <a:pt x="3782" y="171"/>
                  </a:lnTo>
                  <a:lnTo>
                    <a:pt x="3878" y="142"/>
                  </a:lnTo>
                  <a:lnTo>
                    <a:pt x="3973" y="115"/>
                  </a:lnTo>
                  <a:lnTo>
                    <a:pt x="4067" y="91"/>
                  </a:lnTo>
                  <a:lnTo>
                    <a:pt x="4162" y="70"/>
                  </a:lnTo>
                  <a:lnTo>
                    <a:pt x="4256" y="51"/>
                  </a:lnTo>
                  <a:lnTo>
                    <a:pt x="4349" y="35"/>
                  </a:lnTo>
                  <a:lnTo>
                    <a:pt x="4440" y="21"/>
                  </a:lnTo>
                  <a:lnTo>
                    <a:pt x="4531" y="9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7" name="Freeform 9"/>
            <p:cNvSpPr>
              <a:spLocks/>
            </p:cNvSpPr>
            <p:nvPr/>
          </p:nvSpPr>
          <p:spPr bwMode="auto">
            <a:xfrm>
              <a:off x="928690" y="5243516"/>
              <a:ext cx="566736" cy="1030287"/>
            </a:xfrm>
            <a:custGeom>
              <a:avLst/>
              <a:gdLst>
                <a:gd name="T0" fmla="*/ 2147483647 w 7126"/>
                <a:gd name="T1" fmla="*/ 2147483647 h 12980"/>
                <a:gd name="T2" fmla="*/ 2147483647 w 7126"/>
                <a:gd name="T3" fmla="*/ 2147483647 h 12980"/>
                <a:gd name="T4" fmla="*/ 2147483647 w 7126"/>
                <a:gd name="T5" fmla="*/ 2147483647 h 12980"/>
                <a:gd name="T6" fmla="*/ 2147483647 w 7126"/>
                <a:gd name="T7" fmla="*/ 2147483647 h 12980"/>
                <a:gd name="T8" fmla="*/ 2147483647 w 7126"/>
                <a:gd name="T9" fmla="*/ 2147483647 h 12980"/>
                <a:gd name="T10" fmla="*/ 2147483647 w 7126"/>
                <a:gd name="T11" fmla="*/ 2147483647 h 12980"/>
                <a:gd name="T12" fmla="*/ 2147483647 w 7126"/>
                <a:gd name="T13" fmla="*/ 2147483647 h 12980"/>
                <a:gd name="T14" fmla="*/ 2147483647 w 7126"/>
                <a:gd name="T15" fmla="*/ 2147483647 h 12980"/>
                <a:gd name="T16" fmla="*/ 2147483647 w 7126"/>
                <a:gd name="T17" fmla="*/ 2147483647 h 12980"/>
                <a:gd name="T18" fmla="*/ 2147483647 w 7126"/>
                <a:gd name="T19" fmla="*/ 2147483647 h 12980"/>
                <a:gd name="T20" fmla="*/ 2147483647 w 7126"/>
                <a:gd name="T21" fmla="*/ 2147483647 h 12980"/>
                <a:gd name="T22" fmla="*/ 2147483647 w 7126"/>
                <a:gd name="T23" fmla="*/ 2147483647 h 12980"/>
                <a:gd name="T24" fmla="*/ 2147483647 w 7126"/>
                <a:gd name="T25" fmla="*/ 2147483647 h 12980"/>
                <a:gd name="T26" fmla="*/ 2147483647 w 7126"/>
                <a:gd name="T27" fmla="*/ 2147483647 h 12980"/>
                <a:gd name="T28" fmla="*/ 2147483647 w 7126"/>
                <a:gd name="T29" fmla="*/ 2147483647 h 12980"/>
                <a:gd name="T30" fmla="*/ 2147483647 w 7126"/>
                <a:gd name="T31" fmla="*/ 2147483647 h 12980"/>
                <a:gd name="T32" fmla="*/ 2147483647 w 7126"/>
                <a:gd name="T33" fmla="*/ 2147483647 h 12980"/>
                <a:gd name="T34" fmla="*/ 2147483647 w 7126"/>
                <a:gd name="T35" fmla="*/ 2147483647 h 12980"/>
                <a:gd name="T36" fmla="*/ 2147483647 w 7126"/>
                <a:gd name="T37" fmla="*/ 2147483647 h 12980"/>
                <a:gd name="T38" fmla="*/ 2147483647 w 7126"/>
                <a:gd name="T39" fmla="*/ 2147483647 h 12980"/>
                <a:gd name="T40" fmla="*/ 2147483647 w 7126"/>
                <a:gd name="T41" fmla="*/ 2147483647 h 12980"/>
                <a:gd name="T42" fmla="*/ 2147483647 w 7126"/>
                <a:gd name="T43" fmla="*/ 2147483647 h 12980"/>
                <a:gd name="T44" fmla="*/ 2147483647 w 7126"/>
                <a:gd name="T45" fmla="*/ 2147483647 h 12980"/>
                <a:gd name="T46" fmla="*/ 2147483647 w 7126"/>
                <a:gd name="T47" fmla="*/ 2147483647 h 12980"/>
                <a:gd name="T48" fmla="*/ 2147483647 w 7126"/>
                <a:gd name="T49" fmla="*/ 2147483647 h 12980"/>
                <a:gd name="T50" fmla="*/ 2147483647 w 7126"/>
                <a:gd name="T51" fmla="*/ 2147483647 h 12980"/>
                <a:gd name="T52" fmla="*/ 2147483647 w 7126"/>
                <a:gd name="T53" fmla="*/ 2147483647 h 12980"/>
                <a:gd name="T54" fmla="*/ 2147483647 w 7126"/>
                <a:gd name="T55" fmla="*/ 2147483647 h 12980"/>
                <a:gd name="T56" fmla="*/ 2147483647 w 7126"/>
                <a:gd name="T57" fmla="*/ 2147483647 h 12980"/>
                <a:gd name="T58" fmla="*/ 2147483647 w 7126"/>
                <a:gd name="T59" fmla="*/ 2147483647 h 12980"/>
                <a:gd name="T60" fmla="*/ 2147483647 w 7126"/>
                <a:gd name="T61" fmla="*/ 2147483647 h 12980"/>
                <a:gd name="T62" fmla="*/ 2147483647 w 7126"/>
                <a:gd name="T63" fmla="*/ 2147483647 h 12980"/>
                <a:gd name="T64" fmla="*/ 2147483647 w 7126"/>
                <a:gd name="T65" fmla="*/ 2147483647 h 12980"/>
                <a:gd name="T66" fmla="*/ 2147483647 w 7126"/>
                <a:gd name="T67" fmla="*/ 2147483647 h 12980"/>
                <a:gd name="T68" fmla="*/ 2147483647 w 7126"/>
                <a:gd name="T69" fmla="*/ 2147483647 h 12980"/>
                <a:gd name="T70" fmla="*/ 2147483647 w 7126"/>
                <a:gd name="T71" fmla="*/ 2147483647 h 12980"/>
                <a:gd name="T72" fmla="*/ 2147483647 w 7126"/>
                <a:gd name="T73" fmla="*/ 2147483647 h 12980"/>
                <a:gd name="T74" fmla="*/ 2147483647 w 7126"/>
                <a:gd name="T75" fmla="*/ 2147483647 h 12980"/>
                <a:gd name="T76" fmla="*/ 2147483647 w 7126"/>
                <a:gd name="T77" fmla="*/ 2147483647 h 12980"/>
                <a:gd name="T78" fmla="*/ 2147483647 w 7126"/>
                <a:gd name="T79" fmla="*/ 2147483647 h 12980"/>
                <a:gd name="T80" fmla="*/ 2147483647 w 7126"/>
                <a:gd name="T81" fmla="*/ 2147483647 h 12980"/>
                <a:gd name="T82" fmla="*/ 2147483647 w 7126"/>
                <a:gd name="T83" fmla="*/ 2147483647 h 12980"/>
                <a:gd name="T84" fmla="*/ 2147483647 w 7126"/>
                <a:gd name="T85" fmla="*/ 2147483647 h 12980"/>
                <a:gd name="T86" fmla="*/ 2147483647 w 7126"/>
                <a:gd name="T87" fmla="*/ 2147483647 h 12980"/>
                <a:gd name="T88" fmla="*/ 2147483647 w 7126"/>
                <a:gd name="T89" fmla="*/ 2147483647 h 12980"/>
                <a:gd name="T90" fmla="*/ 2147483647 w 7126"/>
                <a:gd name="T91" fmla="*/ 2147483647 h 12980"/>
                <a:gd name="T92" fmla="*/ 2147483647 w 7126"/>
                <a:gd name="T93" fmla="*/ 2147483647 h 12980"/>
                <a:gd name="T94" fmla="*/ 2147483647 w 7126"/>
                <a:gd name="T95" fmla="*/ 2147483647 h 12980"/>
                <a:gd name="T96" fmla="*/ 2147483647 w 7126"/>
                <a:gd name="T97" fmla="*/ 2147483647 h 12980"/>
                <a:gd name="T98" fmla="*/ 2147483647 w 7126"/>
                <a:gd name="T99" fmla="*/ 2147483647 h 12980"/>
                <a:gd name="T100" fmla="*/ 2147483647 w 7126"/>
                <a:gd name="T101" fmla="*/ 2147483647 h 12980"/>
                <a:gd name="T102" fmla="*/ 2147483647 w 7126"/>
                <a:gd name="T103" fmla="*/ 2147483647 h 12980"/>
                <a:gd name="T104" fmla="*/ 2147483647 w 7126"/>
                <a:gd name="T105" fmla="*/ 2147483647 h 12980"/>
                <a:gd name="T106" fmla="*/ 2147483647 w 7126"/>
                <a:gd name="T107" fmla="*/ 2147483647 h 12980"/>
                <a:gd name="T108" fmla="*/ 2147483647 w 7126"/>
                <a:gd name="T109" fmla="*/ 2147483647 h 12980"/>
                <a:gd name="T110" fmla="*/ 2147483647 w 7126"/>
                <a:gd name="T111" fmla="*/ 2147483647 h 12980"/>
                <a:gd name="T112" fmla="*/ 2147483647 w 7126"/>
                <a:gd name="T113" fmla="*/ 2147483647 h 12980"/>
                <a:gd name="T114" fmla="*/ 2147483647 w 7126"/>
                <a:gd name="T115" fmla="*/ 2147483647 h 12980"/>
                <a:gd name="T116" fmla="*/ 2147483647 w 7126"/>
                <a:gd name="T117" fmla="*/ 2147483647 h 12980"/>
                <a:gd name="T118" fmla="*/ 2147483647 w 7126"/>
                <a:gd name="T119" fmla="*/ 2147483647 h 129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26"/>
                <a:gd name="T181" fmla="*/ 0 h 12980"/>
                <a:gd name="T182" fmla="*/ 7126 w 7126"/>
                <a:gd name="T183" fmla="*/ 12980 h 129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26" h="12980">
                  <a:moveTo>
                    <a:pt x="4531" y="9"/>
                  </a:moveTo>
                  <a:lnTo>
                    <a:pt x="4613" y="2"/>
                  </a:lnTo>
                  <a:lnTo>
                    <a:pt x="4696" y="0"/>
                  </a:lnTo>
                  <a:lnTo>
                    <a:pt x="4779" y="3"/>
                  </a:lnTo>
                  <a:lnTo>
                    <a:pt x="4863" y="11"/>
                  </a:lnTo>
                  <a:lnTo>
                    <a:pt x="4946" y="24"/>
                  </a:lnTo>
                  <a:lnTo>
                    <a:pt x="5029" y="41"/>
                  </a:lnTo>
                  <a:lnTo>
                    <a:pt x="5112" y="62"/>
                  </a:lnTo>
                  <a:lnTo>
                    <a:pt x="5195" y="87"/>
                  </a:lnTo>
                  <a:lnTo>
                    <a:pt x="5277" y="116"/>
                  </a:lnTo>
                  <a:lnTo>
                    <a:pt x="5359" y="149"/>
                  </a:lnTo>
                  <a:lnTo>
                    <a:pt x="5441" y="185"/>
                  </a:lnTo>
                  <a:lnTo>
                    <a:pt x="5521" y="224"/>
                  </a:lnTo>
                  <a:lnTo>
                    <a:pt x="5601" y="267"/>
                  </a:lnTo>
                  <a:lnTo>
                    <a:pt x="5680" y="312"/>
                  </a:lnTo>
                  <a:lnTo>
                    <a:pt x="5760" y="360"/>
                  </a:lnTo>
                  <a:lnTo>
                    <a:pt x="5837" y="411"/>
                  </a:lnTo>
                  <a:lnTo>
                    <a:pt x="5914" y="463"/>
                  </a:lnTo>
                  <a:lnTo>
                    <a:pt x="5989" y="517"/>
                  </a:lnTo>
                  <a:lnTo>
                    <a:pt x="6064" y="574"/>
                  </a:lnTo>
                  <a:lnTo>
                    <a:pt x="6137" y="631"/>
                  </a:lnTo>
                  <a:lnTo>
                    <a:pt x="6209" y="691"/>
                  </a:lnTo>
                  <a:lnTo>
                    <a:pt x="6279" y="751"/>
                  </a:lnTo>
                  <a:lnTo>
                    <a:pt x="6348" y="813"/>
                  </a:lnTo>
                  <a:lnTo>
                    <a:pt x="6417" y="876"/>
                  </a:lnTo>
                  <a:lnTo>
                    <a:pt x="6483" y="938"/>
                  </a:lnTo>
                  <a:lnTo>
                    <a:pt x="6547" y="1002"/>
                  </a:lnTo>
                  <a:lnTo>
                    <a:pt x="6609" y="1065"/>
                  </a:lnTo>
                  <a:lnTo>
                    <a:pt x="6671" y="1128"/>
                  </a:lnTo>
                  <a:lnTo>
                    <a:pt x="6730" y="1193"/>
                  </a:lnTo>
                  <a:lnTo>
                    <a:pt x="6787" y="1255"/>
                  </a:lnTo>
                  <a:lnTo>
                    <a:pt x="6841" y="1318"/>
                  </a:lnTo>
                  <a:lnTo>
                    <a:pt x="6894" y="1379"/>
                  </a:lnTo>
                  <a:lnTo>
                    <a:pt x="6979" y="1492"/>
                  </a:lnTo>
                  <a:lnTo>
                    <a:pt x="7043" y="1607"/>
                  </a:lnTo>
                  <a:lnTo>
                    <a:pt x="7088" y="1722"/>
                  </a:lnTo>
                  <a:lnTo>
                    <a:pt x="7115" y="1838"/>
                  </a:lnTo>
                  <a:lnTo>
                    <a:pt x="7126" y="1953"/>
                  </a:lnTo>
                  <a:lnTo>
                    <a:pt x="7120" y="2069"/>
                  </a:lnTo>
                  <a:lnTo>
                    <a:pt x="7100" y="2182"/>
                  </a:lnTo>
                  <a:lnTo>
                    <a:pt x="7066" y="2294"/>
                  </a:lnTo>
                  <a:lnTo>
                    <a:pt x="7019" y="2404"/>
                  </a:lnTo>
                  <a:lnTo>
                    <a:pt x="6960" y="2511"/>
                  </a:lnTo>
                  <a:lnTo>
                    <a:pt x="6891" y="2613"/>
                  </a:lnTo>
                  <a:lnTo>
                    <a:pt x="6813" y="2712"/>
                  </a:lnTo>
                  <a:lnTo>
                    <a:pt x="6726" y="2808"/>
                  </a:lnTo>
                  <a:lnTo>
                    <a:pt x="6631" y="2897"/>
                  </a:lnTo>
                  <a:lnTo>
                    <a:pt x="6531" y="2981"/>
                  </a:lnTo>
                  <a:lnTo>
                    <a:pt x="6425" y="3058"/>
                  </a:lnTo>
                  <a:lnTo>
                    <a:pt x="6315" y="3129"/>
                  </a:lnTo>
                  <a:lnTo>
                    <a:pt x="6202" y="3193"/>
                  </a:lnTo>
                  <a:lnTo>
                    <a:pt x="6087" y="3249"/>
                  </a:lnTo>
                  <a:lnTo>
                    <a:pt x="5971" y="3296"/>
                  </a:lnTo>
                  <a:lnTo>
                    <a:pt x="5855" y="3335"/>
                  </a:lnTo>
                  <a:lnTo>
                    <a:pt x="5741" y="3364"/>
                  </a:lnTo>
                  <a:lnTo>
                    <a:pt x="5627" y="3383"/>
                  </a:lnTo>
                  <a:lnTo>
                    <a:pt x="5519" y="3391"/>
                  </a:lnTo>
                  <a:lnTo>
                    <a:pt x="5413" y="3388"/>
                  </a:lnTo>
                  <a:lnTo>
                    <a:pt x="5314" y="3374"/>
                  </a:lnTo>
                  <a:lnTo>
                    <a:pt x="5222" y="3347"/>
                  </a:lnTo>
                  <a:lnTo>
                    <a:pt x="5137" y="3308"/>
                  </a:lnTo>
                  <a:lnTo>
                    <a:pt x="5059" y="3255"/>
                  </a:lnTo>
                  <a:lnTo>
                    <a:pt x="4992" y="3189"/>
                  </a:lnTo>
                  <a:lnTo>
                    <a:pt x="4937" y="3107"/>
                  </a:lnTo>
                  <a:lnTo>
                    <a:pt x="4892" y="3011"/>
                  </a:lnTo>
                  <a:lnTo>
                    <a:pt x="4875" y="2954"/>
                  </a:lnTo>
                  <a:lnTo>
                    <a:pt x="4865" y="2901"/>
                  </a:lnTo>
                  <a:lnTo>
                    <a:pt x="4863" y="2852"/>
                  </a:lnTo>
                  <a:lnTo>
                    <a:pt x="4868" y="2807"/>
                  </a:lnTo>
                  <a:lnTo>
                    <a:pt x="4879" y="2765"/>
                  </a:lnTo>
                  <a:lnTo>
                    <a:pt x="4896" y="2724"/>
                  </a:lnTo>
                  <a:lnTo>
                    <a:pt x="4918" y="2688"/>
                  </a:lnTo>
                  <a:lnTo>
                    <a:pt x="4945" y="2654"/>
                  </a:lnTo>
                  <a:lnTo>
                    <a:pt x="4976" y="2623"/>
                  </a:lnTo>
                  <a:lnTo>
                    <a:pt x="5011" y="2593"/>
                  </a:lnTo>
                  <a:lnTo>
                    <a:pt x="5049" y="2565"/>
                  </a:lnTo>
                  <a:lnTo>
                    <a:pt x="5090" y="2538"/>
                  </a:lnTo>
                  <a:lnTo>
                    <a:pt x="5133" y="2513"/>
                  </a:lnTo>
                  <a:lnTo>
                    <a:pt x="5178" y="2488"/>
                  </a:lnTo>
                  <a:lnTo>
                    <a:pt x="5224" y="2464"/>
                  </a:lnTo>
                  <a:lnTo>
                    <a:pt x="5270" y="2441"/>
                  </a:lnTo>
                  <a:lnTo>
                    <a:pt x="5317" y="2417"/>
                  </a:lnTo>
                  <a:lnTo>
                    <a:pt x="5362" y="2393"/>
                  </a:lnTo>
                  <a:lnTo>
                    <a:pt x="5407" y="2369"/>
                  </a:lnTo>
                  <a:lnTo>
                    <a:pt x="5452" y="2343"/>
                  </a:lnTo>
                  <a:lnTo>
                    <a:pt x="5493" y="2317"/>
                  </a:lnTo>
                  <a:lnTo>
                    <a:pt x="5532" y="2290"/>
                  </a:lnTo>
                  <a:lnTo>
                    <a:pt x="5568" y="2261"/>
                  </a:lnTo>
                  <a:lnTo>
                    <a:pt x="5601" y="2231"/>
                  </a:lnTo>
                  <a:lnTo>
                    <a:pt x="5629" y="2198"/>
                  </a:lnTo>
                  <a:lnTo>
                    <a:pt x="5652" y="2163"/>
                  </a:lnTo>
                  <a:lnTo>
                    <a:pt x="5671" y="2125"/>
                  </a:lnTo>
                  <a:lnTo>
                    <a:pt x="5684" y="2085"/>
                  </a:lnTo>
                  <a:lnTo>
                    <a:pt x="5690" y="2041"/>
                  </a:lnTo>
                  <a:lnTo>
                    <a:pt x="5690" y="1994"/>
                  </a:lnTo>
                  <a:lnTo>
                    <a:pt x="5683" y="1942"/>
                  </a:lnTo>
                  <a:lnTo>
                    <a:pt x="5667" y="1887"/>
                  </a:lnTo>
                  <a:lnTo>
                    <a:pt x="5658" y="1863"/>
                  </a:lnTo>
                  <a:lnTo>
                    <a:pt x="5647" y="1840"/>
                  </a:lnTo>
                  <a:lnTo>
                    <a:pt x="5635" y="1819"/>
                  </a:lnTo>
                  <a:lnTo>
                    <a:pt x="5621" y="1799"/>
                  </a:lnTo>
                  <a:lnTo>
                    <a:pt x="5606" y="1781"/>
                  </a:lnTo>
                  <a:lnTo>
                    <a:pt x="5590" y="1764"/>
                  </a:lnTo>
                  <a:lnTo>
                    <a:pt x="5572" y="1748"/>
                  </a:lnTo>
                  <a:lnTo>
                    <a:pt x="5554" y="1733"/>
                  </a:lnTo>
                  <a:lnTo>
                    <a:pt x="5534" y="1720"/>
                  </a:lnTo>
                  <a:lnTo>
                    <a:pt x="5514" y="1708"/>
                  </a:lnTo>
                  <a:lnTo>
                    <a:pt x="5492" y="1696"/>
                  </a:lnTo>
                  <a:lnTo>
                    <a:pt x="5470" y="1686"/>
                  </a:lnTo>
                  <a:lnTo>
                    <a:pt x="5448" y="1676"/>
                  </a:lnTo>
                  <a:lnTo>
                    <a:pt x="5423" y="1668"/>
                  </a:lnTo>
                  <a:lnTo>
                    <a:pt x="5400" y="1660"/>
                  </a:lnTo>
                  <a:lnTo>
                    <a:pt x="5376" y="1652"/>
                  </a:lnTo>
                  <a:lnTo>
                    <a:pt x="5351" y="1646"/>
                  </a:lnTo>
                  <a:lnTo>
                    <a:pt x="5327" y="1640"/>
                  </a:lnTo>
                  <a:lnTo>
                    <a:pt x="5302" y="1634"/>
                  </a:lnTo>
                  <a:lnTo>
                    <a:pt x="5277" y="1629"/>
                  </a:lnTo>
                  <a:lnTo>
                    <a:pt x="5228" y="1620"/>
                  </a:lnTo>
                  <a:lnTo>
                    <a:pt x="5180" y="1612"/>
                  </a:lnTo>
                  <a:lnTo>
                    <a:pt x="5133" y="1604"/>
                  </a:lnTo>
                  <a:lnTo>
                    <a:pt x="5087" y="1596"/>
                  </a:lnTo>
                  <a:lnTo>
                    <a:pt x="5045" y="1588"/>
                  </a:lnTo>
                  <a:lnTo>
                    <a:pt x="5008" y="1579"/>
                  </a:lnTo>
                  <a:lnTo>
                    <a:pt x="4999" y="1681"/>
                  </a:lnTo>
                  <a:lnTo>
                    <a:pt x="5225" y="1714"/>
                  </a:lnTo>
                  <a:lnTo>
                    <a:pt x="5271" y="1724"/>
                  </a:lnTo>
                  <a:lnTo>
                    <a:pt x="5313" y="1733"/>
                  </a:lnTo>
                  <a:lnTo>
                    <a:pt x="5352" y="1742"/>
                  </a:lnTo>
                  <a:lnTo>
                    <a:pt x="5386" y="1751"/>
                  </a:lnTo>
                  <a:lnTo>
                    <a:pt x="5403" y="1756"/>
                  </a:lnTo>
                  <a:lnTo>
                    <a:pt x="5418" y="1761"/>
                  </a:lnTo>
                  <a:lnTo>
                    <a:pt x="5433" y="1767"/>
                  </a:lnTo>
                  <a:lnTo>
                    <a:pt x="5447" y="1773"/>
                  </a:lnTo>
                  <a:lnTo>
                    <a:pt x="5460" y="1780"/>
                  </a:lnTo>
                  <a:lnTo>
                    <a:pt x="5472" y="1787"/>
                  </a:lnTo>
                  <a:lnTo>
                    <a:pt x="5483" y="1795"/>
                  </a:lnTo>
                  <a:lnTo>
                    <a:pt x="5494" y="1804"/>
                  </a:lnTo>
                  <a:lnTo>
                    <a:pt x="5503" y="1813"/>
                  </a:lnTo>
                  <a:lnTo>
                    <a:pt x="5513" y="1824"/>
                  </a:lnTo>
                  <a:lnTo>
                    <a:pt x="5521" y="1836"/>
                  </a:lnTo>
                  <a:lnTo>
                    <a:pt x="5529" y="1848"/>
                  </a:lnTo>
                  <a:lnTo>
                    <a:pt x="5536" y="1862"/>
                  </a:lnTo>
                  <a:lnTo>
                    <a:pt x="5542" y="1877"/>
                  </a:lnTo>
                  <a:lnTo>
                    <a:pt x="5548" y="1893"/>
                  </a:lnTo>
                  <a:lnTo>
                    <a:pt x="5553" y="1911"/>
                  </a:lnTo>
                  <a:lnTo>
                    <a:pt x="5558" y="1930"/>
                  </a:lnTo>
                  <a:lnTo>
                    <a:pt x="5562" y="1951"/>
                  </a:lnTo>
                  <a:lnTo>
                    <a:pt x="5565" y="1974"/>
                  </a:lnTo>
                  <a:lnTo>
                    <a:pt x="5568" y="1998"/>
                  </a:lnTo>
                  <a:lnTo>
                    <a:pt x="5571" y="2024"/>
                  </a:lnTo>
                  <a:lnTo>
                    <a:pt x="5573" y="2051"/>
                  </a:lnTo>
                  <a:lnTo>
                    <a:pt x="5574" y="2081"/>
                  </a:lnTo>
                  <a:lnTo>
                    <a:pt x="5575" y="2112"/>
                  </a:lnTo>
                  <a:lnTo>
                    <a:pt x="5635" y="5052"/>
                  </a:lnTo>
                  <a:lnTo>
                    <a:pt x="5637" y="5174"/>
                  </a:lnTo>
                  <a:lnTo>
                    <a:pt x="5639" y="5295"/>
                  </a:lnTo>
                  <a:lnTo>
                    <a:pt x="5641" y="5415"/>
                  </a:lnTo>
                  <a:lnTo>
                    <a:pt x="5643" y="5535"/>
                  </a:lnTo>
                  <a:lnTo>
                    <a:pt x="5644" y="5657"/>
                  </a:lnTo>
                  <a:lnTo>
                    <a:pt x="5646" y="5777"/>
                  </a:lnTo>
                  <a:lnTo>
                    <a:pt x="5648" y="5896"/>
                  </a:lnTo>
                  <a:lnTo>
                    <a:pt x="5649" y="6017"/>
                  </a:lnTo>
                  <a:lnTo>
                    <a:pt x="5651" y="6136"/>
                  </a:lnTo>
                  <a:lnTo>
                    <a:pt x="5652" y="6256"/>
                  </a:lnTo>
                  <a:lnTo>
                    <a:pt x="5654" y="6376"/>
                  </a:lnTo>
                  <a:lnTo>
                    <a:pt x="5655" y="6494"/>
                  </a:lnTo>
                  <a:lnTo>
                    <a:pt x="5656" y="6613"/>
                  </a:lnTo>
                  <a:lnTo>
                    <a:pt x="5657" y="6731"/>
                  </a:lnTo>
                  <a:lnTo>
                    <a:pt x="5658" y="6850"/>
                  </a:lnTo>
                  <a:lnTo>
                    <a:pt x="5659" y="6968"/>
                  </a:lnTo>
                  <a:lnTo>
                    <a:pt x="5673" y="8640"/>
                  </a:lnTo>
                  <a:lnTo>
                    <a:pt x="5686" y="8732"/>
                  </a:lnTo>
                  <a:lnTo>
                    <a:pt x="5702" y="8828"/>
                  </a:lnTo>
                  <a:lnTo>
                    <a:pt x="5721" y="8928"/>
                  </a:lnTo>
                  <a:lnTo>
                    <a:pt x="5743" y="9030"/>
                  </a:lnTo>
                  <a:lnTo>
                    <a:pt x="5768" y="9136"/>
                  </a:lnTo>
                  <a:lnTo>
                    <a:pt x="5794" y="9245"/>
                  </a:lnTo>
                  <a:lnTo>
                    <a:pt x="5823" y="9356"/>
                  </a:lnTo>
                  <a:lnTo>
                    <a:pt x="5854" y="9468"/>
                  </a:lnTo>
                  <a:lnTo>
                    <a:pt x="5886" y="9584"/>
                  </a:lnTo>
                  <a:lnTo>
                    <a:pt x="5920" y="9700"/>
                  </a:lnTo>
                  <a:lnTo>
                    <a:pt x="5956" y="9818"/>
                  </a:lnTo>
                  <a:lnTo>
                    <a:pt x="5992" y="9936"/>
                  </a:lnTo>
                  <a:lnTo>
                    <a:pt x="6030" y="10056"/>
                  </a:lnTo>
                  <a:lnTo>
                    <a:pt x="6070" y="10176"/>
                  </a:lnTo>
                  <a:lnTo>
                    <a:pt x="6109" y="10295"/>
                  </a:lnTo>
                  <a:lnTo>
                    <a:pt x="6149" y="10416"/>
                  </a:lnTo>
                  <a:lnTo>
                    <a:pt x="6230" y="10653"/>
                  </a:lnTo>
                  <a:lnTo>
                    <a:pt x="6310" y="10888"/>
                  </a:lnTo>
                  <a:lnTo>
                    <a:pt x="6390" y="11115"/>
                  </a:lnTo>
                  <a:lnTo>
                    <a:pt x="6466" y="11334"/>
                  </a:lnTo>
                  <a:lnTo>
                    <a:pt x="6537" y="11542"/>
                  </a:lnTo>
                  <a:lnTo>
                    <a:pt x="6602" y="11738"/>
                  </a:lnTo>
                  <a:lnTo>
                    <a:pt x="6632" y="11830"/>
                  </a:lnTo>
                  <a:lnTo>
                    <a:pt x="6660" y="11918"/>
                  </a:lnTo>
                  <a:lnTo>
                    <a:pt x="6687" y="12002"/>
                  </a:lnTo>
                  <a:lnTo>
                    <a:pt x="6710" y="12080"/>
                  </a:lnTo>
                  <a:lnTo>
                    <a:pt x="6718" y="12113"/>
                  </a:lnTo>
                  <a:lnTo>
                    <a:pt x="6724" y="12146"/>
                  </a:lnTo>
                  <a:lnTo>
                    <a:pt x="6728" y="12178"/>
                  </a:lnTo>
                  <a:lnTo>
                    <a:pt x="6730" y="12211"/>
                  </a:lnTo>
                  <a:lnTo>
                    <a:pt x="6730" y="12244"/>
                  </a:lnTo>
                  <a:lnTo>
                    <a:pt x="6727" y="12277"/>
                  </a:lnTo>
                  <a:lnTo>
                    <a:pt x="6723" y="12309"/>
                  </a:lnTo>
                  <a:lnTo>
                    <a:pt x="6717" y="12342"/>
                  </a:lnTo>
                  <a:lnTo>
                    <a:pt x="6709" y="12374"/>
                  </a:lnTo>
                  <a:lnTo>
                    <a:pt x="6699" y="12407"/>
                  </a:lnTo>
                  <a:lnTo>
                    <a:pt x="6687" y="12439"/>
                  </a:lnTo>
                  <a:lnTo>
                    <a:pt x="6674" y="12471"/>
                  </a:lnTo>
                  <a:lnTo>
                    <a:pt x="6658" y="12502"/>
                  </a:lnTo>
                  <a:lnTo>
                    <a:pt x="6641" y="12532"/>
                  </a:lnTo>
                  <a:lnTo>
                    <a:pt x="6622" y="12562"/>
                  </a:lnTo>
                  <a:lnTo>
                    <a:pt x="6602" y="12592"/>
                  </a:lnTo>
                  <a:lnTo>
                    <a:pt x="6580" y="12620"/>
                  </a:lnTo>
                  <a:lnTo>
                    <a:pt x="6557" y="12648"/>
                  </a:lnTo>
                  <a:lnTo>
                    <a:pt x="6532" y="12676"/>
                  </a:lnTo>
                  <a:lnTo>
                    <a:pt x="6506" y="12702"/>
                  </a:lnTo>
                  <a:lnTo>
                    <a:pt x="6478" y="12728"/>
                  </a:lnTo>
                  <a:lnTo>
                    <a:pt x="6449" y="12753"/>
                  </a:lnTo>
                  <a:lnTo>
                    <a:pt x="6419" y="12777"/>
                  </a:lnTo>
                  <a:lnTo>
                    <a:pt x="6387" y="12800"/>
                  </a:lnTo>
                  <a:lnTo>
                    <a:pt x="6353" y="12822"/>
                  </a:lnTo>
                  <a:lnTo>
                    <a:pt x="6319" y="12843"/>
                  </a:lnTo>
                  <a:lnTo>
                    <a:pt x="6283" y="12862"/>
                  </a:lnTo>
                  <a:lnTo>
                    <a:pt x="6247" y="12880"/>
                  </a:lnTo>
                  <a:lnTo>
                    <a:pt x="6209" y="12897"/>
                  </a:lnTo>
                  <a:lnTo>
                    <a:pt x="6171" y="12912"/>
                  </a:lnTo>
                  <a:lnTo>
                    <a:pt x="6131" y="12926"/>
                  </a:lnTo>
                  <a:lnTo>
                    <a:pt x="6090" y="12939"/>
                  </a:lnTo>
                  <a:lnTo>
                    <a:pt x="6049" y="12950"/>
                  </a:lnTo>
                  <a:lnTo>
                    <a:pt x="6007" y="12959"/>
                  </a:lnTo>
                  <a:lnTo>
                    <a:pt x="5966" y="12967"/>
                  </a:lnTo>
                  <a:lnTo>
                    <a:pt x="5925" y="12973"/>
                  </a:lnTo>
                  <a:lnTo>
                    <a:pt x="5885" y="12977"/>
                  </a:lnTo>
                  <a:lnTo>
                    <a:pt x="5844" y="12979"/>
                  </a:lnTo>
                  <a:lnTo>
                    <a:pt x="5805" y="12980"/>
                  </a:lnTo>
                  <a:lnTo>
                    <a:pt x="5765" y="12979"/>
                  </a:lnTo>
                  <a:lnTo>
                    <a:pt x="5725" y="12977"/>
                  </a:lnTo>
                  <a:lnTo>
                    <a:pt x="5687" y="12973"/>
                  </a:lnTo>
                  <a:lnTo>
                    <a:pt x="5649" y="12967"/>
                  </a:lnTo>
                  <a:lnTo>
                    <a:pt x="5612" y="12960"/>
                  </a:lnTo>
                  <a:lnTo>
                    <a:pt x="5575" y="12952"/>
                  </a:lnTo>
                  <a:lnTo>
                    <a:pt x="5540" y="12942"/>
                  </a:lnTo>
                  <a:lnTo>
                    <a:pt x="5505" y="12930"/>
                  </a:lnTo>
                  <a:lnTo>
                    <a:pt x="5472" y="12918"/>
                  </a:lnTo>
                  <a:lnTo>
                    <a:pt x="5439" y="12903"/>
                  </a:lnTo>
                  <a:lnTo>
                    <a:pt x="5406" y="12888"/>
                  </a:lnTo>
                  <a:lnTo>
                    <a:pt x="5375" y="12871"/>
                  </a:lnTo>
                  <a:lnTo>
                    <a:pt x="5346" y="12853"/>
                  </a:lnTo>
                  <a:lnTo>
                    <a:pt x="5318" y="12833"/>
                  </a:lnTo>
                  <a:lnTo>
                    <a:pt x="5291" y="12813"/>
                  </a:lnTo>
                  <a:lnTo>
                    <a:pt x="5266" y="12791"/>
                  </a:lnTo>
                  <a:lnTo>
                    <a:pt x="5242" y="12767"/>
                  </a:lnTo>
                  <a:lnTo>
                    <a:pt x="5219" y="12742"/>
                  </a:lnTo>
                  <a:lnTo>
                    <a:pt x="5198" y="12717"/>
                  </a:lnTo>
                  <a:lnTo>
                    <a:pt x="5179" y="12690"/>
                  </a:lnTo>
                  <a:lnTo>
                    <a:pt x="5161" y="12663"/>
                  </a:lnTo>
                  <a:lnTo>
                    <a:pt x="5145" y="12634"/>
                  </a:lnTo>
                  <a:lnTo>
                    <a:pt x="5131" y="12604"/>
                  </a:lnTo>
                  <a:lnTo>
                    <a:pt x="5119" y="12573"/>
                  </a:lnTo>
                  <a:lnTo>
                    <a:pt x="5108" y="12542"/>
                  </a:lnTo>
                  <a:lnTo>
                    <a:pt x="5076" y="12435"/>
                  </a:lnTo>
                  <a:lnTo>
                    <a:pt x="5043" y="12326"/>
                  </a:lnTo>
                  <a:lnTo>
                    <a:pt x="5008" y="12217"/>
                  </a:lnTo>
                  <a:lnTo>
                    <a:pt x="4971" y="12106"/>
                  </a:lnTo>
                  <a:lnTo>
                    <a:pt x="4933" y="11993"/>
                  </a:lnTo>
                  <a:lnTo>
                    <a:pt x="4894" y="11879"/>
                  </a:lnTo>
                  <a:lnTo>
                    <a:pt x="4853" y="11764"/>
                  </a:lnTo>
                  <a:lnTo>
                    <a:pt x="4812" y="11648"/>
                  </a:lnTo>
                  <a:lnTo>
                    <a:pt x="4728" y="11413"/>
                  </a:lnTo>
                  <a:lnTo>
                    <a:pt x="4643" y="11174"/>
                  </a:lnTo>
                  <a:lnTo>
                    <a:pt x="4601" y="11055"/>
                  </a:lnTo>
                  <a:lnTo>
                    <a:pt x="4559" y="10934"/>
                  </a:lnTo>
                  <a:lnTo>
                    <a:pt x="4518" y="10814"/>
                  </a:lnTo>
                  <a:lnTo>
                    <a:pt x="4477" y="10692"/>
                  </a:lnTo>
                  <a:lnTo>
                    <a:pt x="4437" y="10571"/>
                  </a:lnTo>
                  <a:lnTo>
                    <a:pt x="4399" y="10450"/>
                  </a:lnTo>
                  <a:lnTo>
                    <a:pt x="4361" y="10328"/>
                  </a:lnTo>
                  <a:lnTo>
                    <a:pt x="4326" y="10207"/>
                  </a:lnTo>
                  <a:lnTo>
                    <a:pt x="4292" y="10086"/>
                  </a:lnTo>
                  <a:lnTo>
                    <a:pt x="4260" y="9965"/>
                  </a:lnTo>
                  <a:lnTo>
                    <a:pt x="4230" y="9845"/>
                  </a:lnTo>
                  <a:lnTo>
                    <a:pt x="4202" y="9725"/>
                  </a:lnTo>
                  <a:lnTo>
                    <a:pt x="4175" y="9606"/>
                  </a:lnTo>
                  <a:lnTo>
                    <a:pt x="4153" y="9487"/>
                  </a:lnTo>
                  <a:lnTo>
                    <a:pt x="4133" y="9370"/>
                  </a:lnTo>
                  <a:lnTo>
                    <a:pt x="4116" y="9253"/>
                  </a:lnTo>
                  <a:lnTo>
                    <a:pt x="4103" y="9137"/>
                  </a:lnTo>
                  <a:lnTo>
                    <a:pt x="4092" y="9023"/>
                  </a:lnTo>
                  <a:lnTo>
                    <a:pt x="4086" y="8910"/>
                  </a:lnTo>
                  <a:lnTo>
                    <a:pt x="4083" y="8798"/>
                  </a:lnTo>
                  <a:lnTo>
                    <a:pt x="4070" y="7201"/>
                  </a:lnTo>
                  <a:lnTo>
                    <a:pt x="3801" y="7201"/>
                  </a:lnTo>
                  <a:lnTo>
                    <a:pt x="3789" y="7233"/>
                  </a:lnTo>
                  <a:lnTo>
                    <a:pt x="3776" y="7265"/>
                  </a:lnTo>
                  <a:lnTo>
                    <a:pt x="3762" y="7297"/>
                  </a:lnTo>
                  <a:lnTo>
                    <a:pt x="3747" y="7329"/>
                  </a:lnTo>
                  <a:lnTo>
                    <a:pt x="3731" y="7361"/>
                  </a:lnTo>
                  <a:lnTo>
                    <a:pt x="3715" y="7392"/>
                  </a:lnTo>
                  <a:lnTo>
                    <a:pt x="3697" y="7423"/>
                  </a:lnTo>
                  <a:lnTo>
                    <a:pt x="3678" y="7454"/>
                  </a:lnTo>
                  <a:lnTo>
                    <a:pt x="2808" y="8854"/>
                  </a:lnTo>
                  <a:lnTo>
                    <a:pt x="2758" y="8933"/>
                  </a:lnTo>
                  <a:lnTo>
                    <a:pt x="2708" y="9019"/>
                  </a:lnTo>
                  <a:lnTo>
                    <a:pt x="2659" y="9111"/>
                  </a:lnTo>
                  <a:lnTo>
                    <a:pt x="2610" y="9210"/>
                  </a:lnTo>
                  <a:lnTo>
                    <a:pt x="2562" y="9314"/>
                  </a:lnTo>
                  <a:lnTo>
                    <a:pt x="2516" y="9422"/>
                  </a:lnTo>
                  <a:lnTo>
                    <a:pt x="2470" y="9535"/>
                  </a:lnTo>
                  <a:lnTo>
                    <a:pt x="2425" y="9653"/>
                  </a:lnTo>
                  <a:lnTo>
                    <a:pt x="2381" y="9773"/>
                  </a:lnTo>
                  <a:lnTo>
                    <a:pt x="2338" y="9897"/>
                  </a:lnTo>
                  <a:lnTo>
                    <a:pt x="2295" y="10023"/>
                  </a:lnTo>
                  <a:lnTo>
                    <a:pt x="2253" y="10151"/>
                  </a:lnTo>
                  <a:lnTo>
                    <a:pt x="2212" y="10281"/>
                  </a:lnTo>
                  <a:lnTo>
                    <a:pt x="2173" y="10412"/>
                  </a:lnTo>
                  <a:lnTo>
                    <a:pt x="2133" y="10544"/>
                  </a:lnTo>
                  <a:lnTo>
                    <a:pt x="2095" y="10675"/>
                  </a:lnTo>
                  <a:lnTo>
                    <a:pt x="2021" y="10937"/>
                  </a:lnTo>
                  <a:lnTo>
                    <a:pt x="1949" y="11194"/>
                  </a:lnTo>
                  <a:lnTo>
                    <a:pt x="1881" y="11442"/>
                  </a:lnTo>
                  <a:lnTo>
                    <a:pt x="1817" y="11677"/>
                  </a:lnTo>
                  <a:lnTo>
                    <a:pt x="1786" y="11788"/>
                  </a:lnTo>
                  <a:lnTo>
                    <a:pt x="1755" y="11895"/>
                  </a:lnTo>
                  <a:lnTo>
                    <a:pt x="1726" y="11997"/>
                  </a:lnTo>
                  <a:lnTo>
                    <a:pt x="1696" y="12093"/>
                  </a:lnTo>
                  <a:lnTo>
                    <a:pt x="1668" y="12183"/>
                  </a:lnTo>
                  <a:lnTo>
                    <a:pt x="1641" y="12266"/>
                  </a:lnTo>
                  <a:lnTo>
                    <a:pt x="1615" y="12343"/>
                  </a:lnTo>
                  <a:lnTo>
                    <a:pt x="1589" y="12413"/>
                  </a:lnTo>
                  <a:lnTo>
                    <a:pt x="1576" y="12443"/>
                  </a:lnTo>
                  <a:lnTo>
                    <a:pt x="1561" y="12473"/>
                  </a:lnTo>
                  <a:lnTo>
                    <a:pt x="1545" y="12501"/>
                  </a:lnTo>
                  <a:lnTo>
                    <a:pt x="1526" y="12529"/>
                  </a:lnTo>
                  <a:lnTo>
                    <a:pt x="1506" y="12555"/>
                  </a:lnTo>
                  <a:lnTo>
                    <a:pt x="1485" y="12579"/>
                  </a:lnTo>
                  <a:lnTo>
                    <a:pt x="1461" y="12603"/>
                  </a:lnTo>
                  <a:lnTo>
                    <a:pt x="1437" y="12625"/>
                  </a:lnTo>
                  <a:lnTo>
                    <a:pt x="1411" y="12646"/>
                  </a:lnTo>
                  <a:lnTo>
                    <a:pt x="1383" y="12665"/>
                  </a:lnTo>
                  <a:lnTo>
                    <a:pt x="1354" y="12684"/>
                  </a:lnTo>
                  <a:lnTo>
                    <a:pt x="1324" y="12701"/>
                  </a:lnTo>
                  <a:lnTo>
                    <a:pt x="1293" y="12716"/>
                  </a:lnTo>
                  <a:lnTo>
                    <a:pt x="1261" y="12730"/>
                  </a:lnTo>
                  <a:lnTo>
                    <a:pt x="1228" y="12743"/>
                  </a:lnTo>
                  <a:lnTo>
                    <a:pt x="1195" y="12754"/>
                  </a:lnTo>
                  <a:lnTo>
                    <a:pt x="1160" y="12764"/>
                  </a:lnTo>
                  <a:lnTo>
                    <a:pt x="1124" y="12772"/>
                  </a:lnTo>
                  <a:lnTo>
                    <a:pt x="1088" y="12779"/>
                  </a:lnTo>
                  <a:lnTo>
                    <a:pt x="1050" y="12784"/>
                  </a:lnTo>
                  <a:lnTo>
                    <a:pt x="1012" y="12789"/>
                  </a:lnTo>
                  <a:lnTo>
                    <a:pt x="974" y="12791"/>
                  </a:lnTo>
                  <a:lnTo>
                    <a:pt x="936" y="12791"/>
                  </a:lnTo>
                  <a:lnTo>
                    <a:pt x="897" y="12790"/>
                  </a:lnTo>
                  <a:lnTo>
                    <a:pt x="857" y="12788"/>
                  </a:lnTo>
                  <a:lnTo>
                    <a:pt x="818" y="12782"/>
                  </a:lnTo>
                  <a:lnTo>
                    <a:pt x="778" y="12776"/>
                  </a:lnTo>
                  <a:lnTo>
                    <a:pt x="737" y="12769"/>
                  </a:lnTo>
                  <a:lnTo>
                    <a:pt x="697" y="12759"/>
                  </a:lnTo>
                  <a:lnTo>
                    <a:pt x="656" y="12748"/>
                  </a:lnTo>
                  <a:lnTo>
                    <a:pt x="616" y="12735"/>
                  </a:lnTo>
                  <a:lnTo>
                    <a:pt x="576" y="12721"/>
                  </a:lnTo>
                  <a:lnTo>
                    <a:pt x="537" y="12705"/>
                  </a:lnTo>
                  <a:lnTo>
                    <a:pt x="499" y="12687"/>
                  </a:lnTo>
                  <a:lnTo>
                    <a:pt x="461" y="12668"/>
                  </a:lnTo>
                  <a:lnTo>
                    <a:pt x="425" y="12648"/>
                  </a:lnTo>
                  <a:lnTo>
                    <a:pt x="390" y="12627"/>
                  </a:lnTo>
                  <a:lnTo>
                    <a:pt x="356" y="12604"/>
                  </a:lnTo>
                  <a:lnTo>
                    <a:pt x="324" y="12581"/>
                  </a:lnTo>
                  <a:lnTo>
                    <a:pt x="293" y="12556"/>
                  </a:lnTo>
                  <a:lnTo>
                    <a:pt x="264" y="12531"/>
                  </a:lnTo>
                  <a:lnTo>
                    <a:pt x="235" y="12504"/>
                  </a:lnTo>
                  <a:lnTo>
                    <a:pt x="209" y="12477"/>
                  </a:lnTo>
                  <a:lnTo>
                    <a:pt x="183" y="12449"/>
                  </a:lnTo>
                  <a:lnTo>
                    <a:pt x="159" y="12420"/>
                  </a:lnTo>
                  <a:lnTo>
                    <a:pt x="136" y="12391"/>
                  </a:lnTo>
                  <a:lnTo>
                    <a:pt x="115" y="12360"/>
                  </a:lnTo>
                  <a:lnTo>
                    <a:pt x="96" y="12329"/>
                  </a:lnTo>
                  <a:lnTo>
                    <a:pt x="79" y="12298"/>
                  </a:lnTo>
                  <a:lnTo>
                    <a:pt x="63" y="12267"/>
                  </a:lnTo>
                  <a:lnTo>
                    <a:pt x="49" y="12235"/>
                  </a:lnTo>
                  <a:lnTo>
                    <a:pt x="36" y="12203"/>
                  </a:lnTo>
                  <a:lnTo>
                    <a:pt x="26" y="12170"/>
                  </a:lnTo>
                  <a:lnTo>
                    <a:pt x="17" y="12137"/>
                  </a:lnTo>
                  <a:lnTo>
                    <a:pt x="10" y="12105"/>
                  </a:lnTo>
                  <a:lnTo>
                    <a:pt x="5" y="12072"/>
                  </a:lnTo>
                  <a:lnTo>
                    <a:pt x="1" y="12039"/>
                  </a:lnTo>
                  <a:lnTo>
                    <a:pt x="0" y="12006"/>
                  </a:lnTo>
                  <a:lnTo>
                    <a:pt x="1" y="11972"/>
                  </a:lnTo>
                  <a:lnTo>
                    <a:pt x="4" y="11939"/>
                  </a:lnTo>
                  <a:lnTo>
                    <a:pt x="8" y="11907"/>
                  </a:lnTo>
                  <a:lnTo>
                    <a:pt x="15" y="11874"/>
                  </a:lnTo>
                  <a:lnTo>
                    <a:pt x="24" y="11842"/>
                  </a:lnTo>
                  <a:lnTo>
                    <a:pt x="35" y="11811"/>
                  </a:lnTo>
                  <a:lnTo>
                    <a:pt x="74" y="11708"/>
                  </a:lnTo>
                  <a:lnTo>
                    <a:pt x="112" y="11603"/>
                  </a:lnTo>
                  <a:lnTo>
                    <a:pt x="151" y="11494"/>
                  </a:lnTo>
                  <a:lnTo>
                    <a:pt x="189" y="11383"/>
                  </a:lnTo>
                  <a:lnTo>
                    <a:pt x="226" y="11270"/>
                  </a:lnTo>
                  <a:lnTo>
                    <a:pt x="263" y="11154"/>
                  </a:lnTo>
                  <a:lnTo>
                    <a:pt x="300" y="11037"/>
                  </a:lnTo>
                  <a:lnTo>
                    <a:pt x="337" y="10918"/>
                  </a:lnTo>
                  <a:lnTo>
                    <a:pt x="411" y="10676"/>
                  </a:lnTo>
                  <a:lnTo>
                    <a:pt x="486" y="10431"/>
                  </a:lnTo>
                  <a:lnTo>
                    <a:pt x="561" y="10182"/>
                  </a:lnTo>
                  <a:lnTo>
                    <a:pt x="638" y="9934"/>
                  </a:lnTo>
                  <a:lnTo>
                    <a:pt x="677" y="9811"/>
                  </a:lnTo>
                  <a:lnTo>
                    <a:pt x="716" y="9688"/>
                  </a:lnTo>
                  <a:lnTo>
                    <a:pt x="756" y="9565"/>
                  </a:lnTo>
                  <a:lnTo>
                    <a:pt x="798" y="9445"/>
                  </a:lnTo>
                  <a:lnTo>
                    <a:pt x="840" y="9325"/>
                  </a:lnTo>
                  <a:lnTo>
                    <a:pt x="882" y="9207"/>
                  </a:lnTo>
                  <a:lnTo>
                    <a:pt x="926" y="9090"/>
                  </a:lnTo>
                  <a:lnTo>
                    <a:pt x="970" y="8976"/>
                  </a:lnTo>
                  <a:lnTo>
                    <a:pt x="1015" y="8864"/>
                  </a:lnTo>
                  <a:lnTo>
                    <a:pt x="1062" y="8754"/>
                  </a:lnTo>
                  <a:lnTo>
                    <a:pt x="1110" y="8647"/>
                  </a:lnTo>
                  <a:lnTo>
                    <a:pt x="1159" y="8543"/>
                  </a:lnTo>
                  <a:lnTo>
                    <a:pt x="1209" y="8442"/>
                  </a:lnTo>
                  <a:lnTo>
                    <a:pt x="1260" y="8343"/>
                  </a:lnTo>
                  <a:lnTo>
                    <a:pt x="1313" y="8249"/>
                  </a:lnTo>
                  <a:lnTo>
                    <a:pt x="1367" y="8159"/>
                  </a:lnTo>
                  <a:lnTo>
                    <a:pt x="2309" y="6643"/>
                  </a:lnTo>
                  <a:lnTo>
                    <a:pt x="2312" y="6522"/>
                  </a:lnTo>
                  <a:lnTo>
                    <a:pt x="2317" y="6392"/>
                  </a:lnTo>
                  <a:lnTo>
                    <a:pt x="2324" y="6254"/>
                  </a:lnTo>
                  <a:lnTo>
                    <a:pt x="2332" y="6112"/>
                  </a:lnTo>
                  <a:lnTo>
                    <a:pt x="2339" y="5964"/>
                  </a:lnTo>
                  <a:lnTo>
                    <a:pt x="2347" y="5814"/>
                  </a:lnTo>
                  <a:lnTo>
                    <a:pt x="2354" y="5663"/>
                  </a:lnTo>
                  <a:lnTo>
                    <a:pt x="2361" y="5510"/>
                  </a:lnTo>
                  <a:lnTo>
                    <a:pt x="2366" y="5359"/>
                  </a:lnTo>
                  <a:lnTo>
                    <a:pt x="2370" y="5210"/>
                  </a:lnTo>
                  <a:lnTo>
                    <a:pt x="2371" y="5136"/>
                  </a:lnTo>
                  <a:lnTo>
                    <a:pt x="2371" y="5063"/>
                  </a:lnTo>
                  <a:lnTo>
                    <a:pt x="2371" y="4992"/>
                  </a:lnTo>
                  <a:lnTo>
                    <a:pt x="2370" y="4923"/>
                  </a:lnTo>
                  <a:lnTo>
                    <a:pt x="2369" y="4854"/>
                  </a:lnTo>
                  <a:lnTo>
                    <a:pt x="2366" y="4788"/>
                  </a:lnTo>
                  <a:lnTo>
                    <a:pt x="2363" y="4722"/>
                  </a:lnTo>
                  <a:lnTo>
                    <a:pt x="2359" y="4659"/>
                  </a:lnTo>
                  <a:lnTo>
                    <a:pt x="2354" y="4598"/>
                  </a:lnTo>
                  <a:lnTo>
                    <a:pt x="2348" y="4540"/>
                  </a:lnTo>
                  <a:lnTo>
                    <a:pt x="2340" y="4484"/>
                  </a:lnTo>
                  <a:lnTo>
                    <a:pt x="2332" y="4431"/>
                  </a:lnTo>
                  <a:lnTo>
                    <a:pt x="1435" y="5131"/>
                  </a:lnTo>
                  <a:lnTo>
                    <a:pt x="1370" y="5177"/>
                  </a:lnTo>
                  <a:lnTo>
                    <a:pt x="1306" y="5211"/>
                  </a:lnTo>
                  <a:lnTo>
                    <a:pt x="1242" y="5236"/>
                  </a:lnTo>
                  <a:lnTo>
                    <a:pt x="1178" y="5252"/>
                  </a:lnTo>
                  <a:lnTo>
                    <a:pt x="1115" y="5259"/>
                  </a:lnTo>
                  <a:lnTo>
                    <a:pt x="1051" y="5259"/>
                  </a:lnTo>
                  <a:lnTo>
                    <a:pt x="989" y="5251"/>
                  </a:lnTo>
                  <a:lnTo>
                    <a:pt x="929" y="5236"/>
                  </a:lnTo>
                  <a:lnTo>
                    <a:pt x="869" y="5214"/>
                  </a:lnTo>
                  <a:lnTo>
                    <a:pt x="812" y="5187"/>
                  </a:lnTo>
                  <a:lnTo>
                    <a:pt x="755" y="5153"/>
                  </a:lnTo>
                  <a:lnTo>
                    <a:pt x="701" y="5115"/>
                  </a:lnTo>
                  <a:lnTo>
                    <a:pt x="650" y="5073"/>
                  </a:lnTo>
                  <a:lnTo>
                    <a:pt x="601" y="5028"/>
                  </a:lnTo>
                  <a:lnTo>
                    <a:pt x="555" y="4978"/>
                  </a:lnTo>
                  <a:lnTo>
                    <a:pt x="512" y="4926"/>
                  </a:lnTo>
                  <a:lnTo>
                    <a:pt x="472" y="4872"/>
                  </a:lnTo>
                  <a:lnTo>
                    <a:pt x="435" y="4816"/>
                  </a:lnTo>
                  <a:lnTo>
                    <a:pt x="403" y="4758"/>
                  </a:lnTo>
                  <a:lnTo>
                    <a:pt x="375" y="4699"/>
                  </a:lnTo>
                  <a:lnTo>
                    <a:pt x="350" y="4641"/>
                  </a:lnTo>
                  <a:lnTo>
                    <a:pt x="331" y="4583"/>
                  </a:lnTo>
                  <a:lnTo>
                    <a:pt x="316" y="4526"/>
                  </a:lnTo>
                  <a:lnTo>
                    <a:pt x="306" y="4470"/>
                  </a:lnTo>
                  <a:lnTo>
                    <a:pt x="301" y="4416"/>
                  </a:lnTo>
                  <a:lnTo>
                    <a:pt x="302" y="4363"/>
                  </a:lnTo>
                  <a:lnTo>
                    <a:pt x="308" y="4314"/>
                  </a:lnTo>
                  <a:lnTo>
                    <a:pt x="320" y="4268"/>
                  </a:lnTo>
                  <a:lnTo>
                    <a:pt x="338" y="4226"/>
                  </a:lnTo>
                  <a:lnTo>
                    <a:pt x="363" y="4189"/>
                  </a:lnTo>
                  <a:lnTo>
                    <a:pt x="394" y="4157"/>
                  </a:lnTo>
                  <a:lnTo>
                    <a:pt x="432" y="4130"/>
                  </a:lnTo>
                  <a:lnTo>
                    <a:pt x="538" y="4070"/>
                  </a:lnTo>
                  <a:lnTo>
                    <a:pt x="640" y="4013"/>
                  </a:lnTo>
                  <a:lnTo>
                    <a:pt x="740" y="3957"/>
                  </a:lnTo>
                  <a:lnTo>
                    <a:pt x="837" y="3905"/>
                  </a:lnTo>
                  <a:lnTo>
                    <a:pt x="1022" y="3805"/>
                  </a:lnTo>
                  <a:lnTo>
                    <a:pt x="1196" y="3710"/>
                  </a:lnTo>
                  <a:lnTo>
                    <a:pt x="1279" y="3663"/>
                  </a:lnTo>
                  <a:lnTo>
                    <a:pt x="1358" y="3616"/>
                  </a:lnTo>
                  <a:lnTo>
                    <a:pt x="1435" y="3569"/>
                  </a:lnTo>
                  <a:lnTo>
                    <a:pt x="1509" y="3520"/>
                  </a:lnTo>
                  <a:lnTo>
                    <a:pt x="1579" y="3471"/>
                  </a:lnTo>
                  <a:lnTo>
                    <a:pt x="1646" y="3421"/>
                  </a:lnTo>
                  <a:lnTo>
                    <a:pt x="1711" y="3369"/>
                  </a:lnTo>
                  <a:lnTo>
                    <a:pt x="1772" y="3315"/>
                  </a:lnTo>
                  <a:lnTo>
                    <a:pt x="1829" y="3258"/>
                  </a:lnTo>
                  <a:lnTo>
                    <a:pt x="1884" y="3199"/>
                  </a:lnTo>
                  <a:lnTo>
                    <a:pt x="1935" y="3135"/>
                  </a:lnTo>
                  <a:lnTo>
                    <a:pt x="1982" y="3069"/>
                  </a:lnTo>
                  <a:lnTo>
                    <a:pt x="2028" y="2998"/>
                  </a:lnTo>
                  <a:lnTo>
                    <a:pt x="2069" y="2924"/>
                  </a:lnTo>
                  <a:lnTo>
                    <a:pt x="2106" y="2845"/>
                  </a:lnTo>
                  <a:lnTo>
                    <a:pt x="2140" y="2760"/>
                  </a:lnTo>
                  <a:lnTo>
                    <a:pt x="2171" y="2671"/>
                  </a:lnTo>
                  <a:lnTo>
                    <a:pt x="2198" y="2575"/>
                  </a:lnTo>
                  <a:lnTo>
                    <a:pt x="2222" y="2474"/>
                  </a:lnTo>
                  <a:lnTo>
                    <a:pt x="2242" y="2367"/>
                  </a:lnTo>
                  <a:lnTo>
                    <a:pt x="2258" y="2252"/>
                  </a:lnTo>
                  <a:lnTo>
                    <a:pt x="2271" y="2130"/>
                  </a:lnTo>
                  <a:lnTo>
                    <a:pt x="2280" y="2001"/>
                  </a:lnTo>
                  <a:lnTo>
                    <a:pt x="2285" y="1863"/>
                  </a:lnTo>
                  <a:lnTo>
                    <a:pt x="2291" y="1749"/>
                  </a:lnTo>
                  <a:lnTo>
                    <a:pt x="2305" y="1640"/>
                  </a:lnTo>
                  <a:lnTo>
                    <a:pt x="2326" y="1533"/>
                  </a:lnTo>
                  <a:lnTo>
                    <a:pt x="2352" y="1432"/>
                  </a:lnTo>
                  <a:lnTo>
                    <a:pt x="2384" y="1335"/>
                  </a:lnTo>
                  <a:lnTo>
                    <a:pt x="2422" y="1241"/>
                  </a:lnTo>
                  <a:lnTo>
                    <a:pt x="2466" y="1151"/>
                  </a:lnTo>
                  <a:lnTo>
                    <a:pt x="2515" y="1066"/>
                  </a:lnTo>
                  <a:lnTo>
                    <a:pt x="2569" y="984"/>
                  </a:lnTo>
                  <a:lnTo>
                    <a:pt x="2627" y="906"/>
                  </a:lnTo>
                  <a:lnTo>
                    <a:pt x="2691" y="832"/>
                  </a:lnTo>
                  <a:lnTo>
                    <a:pt x="2758" y="761"/>
                  </a:lnTo>
                  <a:lnTo>
                    <a:pt x="2829" y="693"/>
                  </a:lnTo>
                  <a:lnTo>
                    <a:pt x="2903" y="630"/>
                  </a:lnTo>
                  <a:lnTo>
                    <a:pt x="2982" y="570"/>
                  </a:lnTo>
                  <a:lnTo>
                    <a:pt x="3063" y="513"/>
                  </a:lnTo>
                  <a:lnTo>
                    <a:pt x="3146" y="460"/>
                  </a:lnTo>
                  <a:lnTo>
                    <a:pt x="3232" y="409"/>
                  </a:lnTo>
                  <a:lnTo>
                    <a:pt x="3320" y="362"/>
                  </a:lnTo>
                  <a:lnTo>
                    <a:pt x="3410" y="317"/>
                  </a:lnTo>
                  <a:lnTo>
                    <a:pt x="3501" y="277"/>
                  </a:lnTo>
                  <a:lnTo>
                    <a:pt x="3595" y="239"/>
                  </a:lnTo>
                  <a:lnTo>
                    <a:pt x="3688" y="204"/>
                  </a:lnTo>
                  <a:lnTo>
                    <a:pt x="3782" y="171"/>
                  </a:lnTo>
                  <a:lnTo>
                    <a:pt x="3878" y="142"/>
                  </a:lnTo>
                  <a:lnTo>
                    <a:pt x="3973" y="115"/>
                  </a:lnTo>
                  <a:lnTo>
                    <a:pt x="4067" y="91"/>
                  </a:lnTo>
                  <a:lnTo>
                    <a:pt x="4162" y="70"/>
                  </a:lnTo>
                  <a:lnTo>
                    <a:pt x="4256" y="51"/>
                  </a:lnTo>
                  <a:lnTo>
                    <a:pt x="4349" y="35"/>
                  </a:lnTo>
                  <a:lnTo>
                    <a:pt x="4440" y="21"/>
                  </a:lnTo>
                  <a:lnTo>
                    <a:pt x="4531" y="9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8" name="Freeform 10"/>
            <p:cNvSpPr>
              <a:spLocks/>
            </p:cNvSpPr>
            <p:nvPr/>
          </p:nvSpPr>
          <p:spPr bwMode="auto">
            <a:xfrm>
              <a:off x="1101725" y="5000627"/>
              <a:ext cx="225424" cy="236539"/>
            </a:xfrm>
            <a:custGeom>
              <a:avLst/>
              <a:gdLst>
                <a:gd name="T0" fmla="*/ 2147483647 w 2821"/>
                <a:gd name="T1" fmla="*/ 2147483647 h 2969"/>
                <a:gd name="T2" fmla="*/ 2147483647 w 2821"/>
                <a:gd name="T3" fmla="*/ 2147483647 h 2969"/>
                <a:gd name="T4" fmla="*/ 2147483647 w 2821"/>
                <a:gd name="T5" fmla="*/ 2147483647 h 2969"/>
                <a:gd name="T6" fmla="*/ 2147483647 w 2821"/>
                <a:gd name="T7" fmla="*/ 2147483647 h 2969"/>
                <a:gd name="T8" fmla="*/ 2147483647 w 2821"/>
                <a:gd name="T9" fmla="*/ 2147483647 h 2969"/>
                <a:gd name="T10" fmla="*/ 2147483647 w 2821"/>
                <a:gd name="T11" fmla="*/ 2147483647 h 2969"/>
                <a:gd name="T12" fmla="*/ 2147483647 w 2821"/>
                <a:gd name="T13" fmla="*/ 2147483647 h 2969"/>
                <a:gd name="T14" fmla="*/ 2147483647 w 2821"/>
                <a:gd name="T15" fmla="*/ 2147483647 h 2969"/>
                <a:gd name="T16" fmla="*/ 2147483647 w 2821"/>
                <a:gd name="T17" fmla="*/ 2147483647 h 2969"/>
                <a:gd name="T18" fmla="*/ 2147483647 w 2821"/>
                <a:gd name="T19" fmla="*/ 2147483647 h 2969"/>
                <a:gd name="T20" fmla="*/ 2147483647 w 2821"/>
                <a:gd name="T21" fmla="*/ 2147483647 h 2969"/>
                <a:gd name="T22" fmla="*/ 2147483647 w 2821"/>
                <a:gd name="T23" fmla="*/ 2147483647 h 2969"/>
                <a:gd name="T24" fmla="*/ 2147483647 w 2821"/>
                <a:gd name="T25" fmla="*/ 2147483647 h 2969"/>
                <a:gd name="T26" fmla="*/ 2147483647 w 2821"/>
                <a:gd name="T27" fmla="*/ 2147483647 h 2969"/>
                <a:gd name="T28" fmla="*/ 2147483647 w 2821"/>
                <a:gd name="T29" fmla="*/ 2147483647 h 2969"/>
                <a:gd name="T30" fmla="*/ 2147483647 w 2821"/>
                <a:gd name="T31" fmla="*/ 2147483647 h 2969"/>
                <a:gd name="T32" fmla="*/ 2147483647 w 2821"/>
                <a:gd name="T33" fmla="*/ 2147483647 h 2969"/>
                <a:gd name="T34" fmla="*/ 2147483647 w 2821"/>
                <a:gd name="T35" fmla="*/ 2147483647 h 2969"/>
                <a:gd name="T36" fmla="*/ 2147483647 w 2821"/>
                <a:gd name="T37" fmla="*/ 2147483647 h 2969"/>
                <a:gd name="T38" fmla="*/ 2147483647 w 2821"/>
                <a:gd name="T39" fmla="*/ 2147483647 h 2969"/>
                <a:gd name="T40" fmla="*/ 2147483647 w 2821"/>
                <a:gd name="T41" fmla="*/ 2147483647 h 2969"/>
                <a:gd name="T42" fmla="*/ 2147483647 w 2821"/>
                <a:gd name="T43" fmla="*/ 2147483647 h 2969"/>
                <a:gd name="T44" fmla="*/ 2147483647 w 2821"/>
                <a:gd name="T45" fmla="*/ 2147483647 h 2969"/>
                <a:gd name="T46" fmla="*/ 2147483647 w 2821"/>
                <a:gd name="T47" fmla="*/ 2147483647 h 2969"/>
                <a:gd name="T48" fmla="*/ 2147483647 w 2821"/>
                <a:gd name="T49" fmla="*/ 2147483647 h 2969"/>
                <a:gd name="T50" fmla="*/ 2147483647 w 2821"/>
                <a:gd name="T51" fmla="*/ 2147483647 h 2969"/>
                <a:gd name="T52" fmla="*/ 2147483647 w 2821"/>
                <a:gd name="T53" fmla="*/ 2147483647 h 2969"/>
                <a:gd name="T54" fmla="*/ 2147483647 w 2821"/>
                <a:gd name="T55" fmla="*/ 2147483647 h 2969"/>
                <a:gd name="T56" fmla="*/ 2147483647 w 2821"/>
                <a:gd name="T57" fmla="*/ 2147483647 h 2969"/>
                <a:gd name="T58" fmla="*/ 2147483647 w 2821"/>
                <a:gd name="T59" fmla="*/ 2147483647 h 2969"/>
                <a:gd name="T60" fmla="*/ 2147483647 w 2821"/>
                <a:gd name="T61" fmla="*/ 2147483647 h 2969"/>
                <a:gd name="T62" fmla="*/ 2147483647 w 2821"/>
                <a:gd name="T63" fmla="*/ 2147483647 h 2969"/>
                <a:gd name="T64" fmla="*/ 2147483647 w 2821"/>
                <a:gd name="T65" fmla="*/ 2147483647 h 2969"/>
                <a:gd name="T66" fmla="*/ 2147483647 w 2821"/>
                <a:gd name="T67" fmla="*/ 2147483647 h 2969"/>
                <a:gd name="T68" fmla="*/ 2147483647 w 2821"/>
                <a:gd name="T69" fmla="*/ 2147483647 h 2969"/>
                <a:gd name="T70" fmla="*/ 2147483647 w 2821"/>
                <a:gd name="T71" fmla="*/ 2147483647 h 2969"/>
                <a:gd name="T72" fmla="*/ 2147483647 w 2821"/>
                <a:gd name="T73" fmla="*/ 2147483647 h 2969"/>
                <a:gd name="T74" fmla="*/ 2147483647 w 2821"/>
                <a:gd name="T75" fmla="*/ 2147483647 h 2969"/>
                <a:gd name="T76" fmla="*/ 2147483647 w 2821"/>
                <a:gd name="T77" fmla="*/ 2147483647 h 2969"/>
                <a:gd name="T78" fmla="*/ 2147483647 w 2821"/>
                <a:gd name="T79" fmla="*/ 2147483647 h 2969"/>
                <a:gd name="T80" fmla="*/ 2147483647 w 2821"/>
                <a:gd name="T81" fmla="*/ 2147483647 h 2969"/>
                <a:gd name="T82" fmla="*/ 2147483647 w 2821"/>
                <a:gd name="T83" fmla="*/ 2147483647 h 2969"/>
                <a:gd name="T84" fmla="*/ 2147483647 w 2821"/>
                <a:gd name="T85" fmla="*/ 0 h 29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21"/>
                <a:gd name="T130" fmla="*/ 0 h 2969"/>
                <a:gd name="T131" fmla="*/ 2821 w 2821"/>
                <a:gd name="T132" fmla="*/ 2969 h 296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21" h="2969">
                  <a:moveTo>
                    <a:pt x="1411" y="0"/>
                  </a:moveTo>
                  <a:lnTo>
                    <a:pt x="1483" y="2"/>
                  </a:lnTo>
                  <a:lnTo>
                    <a:pt x="1555" y="8"/>
                  </a:lnTo>
                  <a:lnTo>
                    <a:pt x="1625" y="17"/>
                  </a:lnTo>
                  <a:lnTo>
                    <a:pt x="1695" y="30"/>
                  </a:lnTo>
                  <a:lnTo>
                    <a:pt x="1763" y="47"/>
                  </a:lnTo>
                  <a:lnTo>
                    <a:pt x="1830" y="67"/>
                  </a:lnTo>
                  <a:lnTo>
                    <a:pt x="1895" y="90"/>
                  </a:lnTo>
                  <a:lnTo>
                    <a:pt x="1959" y="117"/>
                  </a:lnTo>
                  <a:lnTo>
                    <a:pt x="2022" y="146"/>
                  </a:lnTo>
                  <a:lnTo>
                    <a:pt x="2083" y="179"/>
                  </a:lnTo>
                  <a:lnTo>
                    <a:pt x="2142" y="216"/>
                  </a:lnTo>
                  <a:lnTo>
                    <a:pt x="2199" y="254"/>
                  </a:lnTo>
                  <a:lnTo>
                    <a:pt x="2254" y="296"/>
                  </a:lnTo>
                  <a:lnTo>
                    <a:pt x="2307" y="339"/>
                  </a:lnTo>
                  <a:lnTo>
                    <a:pt x="2359" y="386"/>
                  </a:lnTo>
                  <a:lnTo>
                    <a:pt x="2408" y="435"/>
                  </a:lnTo>
                  <a:lnTo>
                    <a:pt x="2454" y="487"/>
                  </a:lnTo>
                  <a:lnTo>
                    <a:pt x="2499" y="540"/>
                  </a:lnTo>
                  <a:lnTo>
                    <a:pt x="2540" y="597"/>
                  </a:lnTo>
                  <a:lnTo>
                    <a:pt x="2579" y="655"/>
                  </a:lnTo>
                  <a:lnTo>
                    <a:pt x="2616" y="715"/>
                  </a:lnTo>
                  <a:lnTo>
                    <a:pt x="2651" y="777"/>
                  </a:lnTo>
                  <a:lnTo>
                    <a:pt x="2682" y="841"/>
                  </a:lnTo>
                  <a:lnTo>
                    <a:pt x="2710" y="907"/>
                  </a:lnTo>
                  <a:lnTo>
                    <a:pt x="2735" y="974"/>
                  </a:lnTo>
                  <a:lnTo>
                    <a:pt x="2757" y="1044"/>
                  </a:lnTo>
                  <a:lnTo>
                    <a:pt x="2776" y="1114"/>
                  </a:lnTo>
                  <a:lnTo>
                    <a:pt x="2792" y="1186"/>
                  </a:lnTo>
                  <a:lnTo>
                    <a:pt x="2804" y="1259"/>
                  </a:lnTo>
                  <a:lnTo>
                    <a:pt x="2813" y="1333"/>
                  </a:lnTo>
                  <a:lnTo>
                    <a:pt x="2819" y="1409"/>
                  </a:lnTo>
                  <a:lnTo>
                    <a:pt x="2821" y="1485"/>
                  </a:lnTo>
                  <a:lnTo>
                    <a:pt x="2819" y="1561"/>
                  </a:lnTo>
                  <a:lnTo>
                    <a:pt x="2813" y="1637"/>
                  </a:lnTo>
                  <a:lnTo>
                    <a:pt x="2804" y="1711"/>
                  </a:lnTo>
                  <a:lnTo>
                    <a:pt x="2792" y="1784"/>
                  </a:lnTo>
                  <a:lnTo>
                    <a:pt x="2776" y="1856"/>
                  </a:lnTo>
                  <a:lnTo>
                    <a:pt x="2757" y="1926"/>
                  </a:lnTo>
                  <a:lnTo>
                    <a:pt x="2735" y="1995"/>
                  </a:lnTo>
                  <a:lnTo>
                    <a:pt x="2710" y="2063"/>
                  </a:lnTo>
                  <a:lnTo>
                    <a:pt x="2682" y="2128"/>
                  </a:lnTo>
                  <a:lnTo>
                    <a:pt x="2651" y="2192"/>
                  </a:lnTo>
                  <a:lnTo>
                    <a:pt x="2616" y="2255"/>
                  </a:lnTo>
                  <a:lnTo>
                    <a:pt x="2579" y="2315"/>
                  </a:lnTo>
                  <a:lnTo>
                    <a:pt x="2540" y="2373"/>
                  </a:lnTo>
                  <a:lnTo>
                    <a:pt x="2499" y="2429"/>
                  </a:lnTo>
                  <a:lnTo>
                    <a:pt x="2454" y="2483"/>
                  </a:lnTo>
                  <a:lnTo>
                    <a:pt x="2408" y="2534"/>
                  </a:lnTo>
                  <a:lnTo>
                    <a:pt x="2359" y="2583"/>
                  </a:lnTo>
                  <a:lnTo>
                    <a:pt x="2307" y="2631"/>
                  </a:lnTo>
                  <a:lnTo>
                    <a:pt x="2254" y="2675"/>
                  </a:lnTo>
                  <a:lnTo>
                    <a:pt x="2199" y="2716"/>
                  </a:lnTo>
                  <a:lnTo>
                    <a:pt x="2142" y="2755"/>
                  </a:lnTo>
                  <a:lnTo>
                    <a:pt x="2083" y="2790"/>
                  </a:lnTo>
                  <a:lnTo>
                    <a:pt x="2022" y="2823"/>
                  </a:lnTo>
                  <a:lnTo>
                    <a:pt x="1959" y="2853"/>
                  </a:lnTo>
                  <a:lnTo>
                    <a:pt x="1895" y="2879"/>
                  </a:lnTo>
                  <a:lnTo>
                    <a:pt x="1830" y="2902"/>
                  </a:lnTo>
                  <a:lnTo>
                    <a:pt x="1763" y="2922"/>
                  </a:lnTo>
                  <a:lnTo>
                    <a:pt x="1695" y="2939"/>
                  </a:lnTo>
                  <a:lnTo>
                    <a:pt x="1625" y="2952"/>
                  </a:lnTo>
                  <a:lnTo>
                    <a:pt x="1555" y="2961"/>
                  </a:lnTo>
                  <a:lnTo>
                    <a:pt x="1483" y="2967"/>
                  </a:lnTo>
                  <a:lnTo>
                    <a:pt x="1411" y="2969"/>
                  </a:lnTo>
                  <a:lnTo>
                    <a:pt x="1338" y="2967"/>
                  </a:lnTo>
                  <a:lnTo>
                    <a:pt x="1266" y="2961"/>
                  </a:lnTo>
                  <a:lnTo>
                    <a:pt x="1196" y="2952"/>
                  </a:lnTo>
                  <a:lnTo>
                    <a:pt x="1127" y="2939"/>
                  </a:lnTo>
                  <a:lnTo>
                    <a:pt x="1058" y="2922"/>
                  </a:lnTo>
                  <a:lnTo>
                    <a:pt x="991" y="2902"/>
                  </a:lnTo>
                  <a:lnTo>
                    <a:pt x="926" y="2879"/>
                  </a:lnTo>
                  <a:lnTo>
                    <a:pt x="862" y="2853"/>
                  </a:lnTo>
                  <a:lnTo>
                    <a:pt x="800" y="2823"/>
                  </a:lnTo>
                  <a:lnTo>
                    <a:pt x="738" y="2790"/>
                  </a:lnTo>
                  <a:lnTo>
                    <a:pt x="679" y="2755"/>
                  </a:lnTo>
                  <a:lnTo>
                    <a:pt x="622" y="2716"/>
                  </a:lnTo>
                  <a:lnTo>
                    <a:pt x="567" y="2675"/>
                  </a:lnTo>
                  <a:lnTo>
                    <a:pt x="514" y="2631"/>
                  </a:lnTo>
                  <a:lnTo>
                    <a:pt x="463" y="2583"/>
                  </a:lnTo>
                  <a:lnTo>
                    <a:pt x="413" y="2534"/>
                  </a:lnTo>
                  <a:lnTo>
                    <a:pt x="367" y="2483"/>
                  </a:lnTo>
                  <a:lnTo>
                    <a:pt x="322" y="2429"/>
                  </a:lnTo>
                  <a:lnTo>
                    <a:pt x="281" y="2373"/>
                  </a:lnTo>
                  <a:lnTo>
                    <a:pt x="242" y="2315"/>
                  </a:lnTo>
                  <a:lnTo>
                    <a:pt x="205" y="2255"/>
                  </a:lnTo>
                  <a:lnTo>
                    <a:pt x="171" y="2192"/>
                  </a:lnTo>
                  <a:lnTo>
                    <a:pt x="140" y="2128"/>
                  </a:lnTo>
                  <a:lnTo>
                    <a:pt x="111" y="2063"/>
                  </a:lnTo>
                  <a:lnTo>
                    <a:pt x="86" y="1995"/>
                  </a:lnTo>
                  <a:lnTo>
                    <a:pt x="64" y="1926"/>
                  </a:lnTo>
                  <a:lnTo>
                    <a:pt x="45" y="1856"/>
                  </a:lnTo>
                  <a:lnTo>
                    <a:pt x="29" y="1784"/>
                  </a:lnTo>
                  <a:lnTo>
                    <a:pt x="17" y="1711"/>
                  </a:lnTo>
                  <a:lnTo>
                    <a:pt x="8" y="1637"/>
                  </a:lnTo>
                  <a:lnTo>
                    <a:pt x="2" y="1561"/>
                  </a:lnTo>
                  <a:lnTo>
                    <a:pt x="0" y="1485"/>
                  </a:lnTo>
                  <a:lnTo>
                    <a:pt x="2" y="1409"/>
                  </a:lnTo>
                  <a:lnTo>
                    <a:pt x="8" y="1333"/>
                  </a:lnTo>
                  <a:lnTo>
                    <a:pt x="17" y="1259"/>
                  </a:lnTo>
                  <a:lnTo>
                    <a:pt x="29" y="1186"/>
                  </a:lnTo>
                  <a:lnTo>
                    <a:pt x="45" y="1114"/>
                  </a:lnTo>
                  <a:lnTo>
                    <a:pt x="64" y="1044"/>
                  </a:lnTo>
                  <a:lnTo>
                    <a:pt x="86" y="974"/>
                  </a:lnTo>
                  <a:lnTo>
                    <a:pt x="111" y="907"/>
                  </a:lnTo>
                  <a:lnTo>
                    <a:pt x="140" y="841"/>
                  </a:lnTo>
                  <a:lnTo>
                    <a:pt x="171" y="777"/>
                  </a:lnTo>
                  <a:lnTo>
                    <a:pt x="205" y="715"/>
                  </a:lnTo>
                  <a:lnTo>
                    <a:pt x="242" y="655"/>
                  </a:lnTo>
                  <a:lnTo>
                    <a:pt x="281" y="597"/>
                  </a:lnTo>
                  <a:lnTo>
                    <a:pt x="322" y="540"/>
                  </a:lnTo>
                  <a:lnTo>
                    <a:pt x="367" y="487"/>
                  </a:lnTo>
                  <a:lnTo>
                    <a:pt x="413" y="435"/>
                  </a:lnTo>
                  <a:lnTo>
                    <a:pt x="463" y="386"/>
                  </a:lnTo>
                  <a:lnTo>
                    <a:pt x="514" y="339"/>
                  </a:lnTo>
                  <a:lnTo>
                    <a:pt x="567" y="296"/>
                  </a:lnTo>
                  <a:lnTo>
                    <a:pt x="622" y="254"/>
                  </a:lnTo>
                  <a:lnTo>
                    <a:pt x="679" y="216"/>
                  </a:lnTo>
                  <a:lnTo>
                    <a:pt x="738" y="179"/>
                  </a:lnTo>
                  <a:lnTo>
                    <a:pt x="800" y="146"/>
                  </a:lnTo>
                  <a:lnTo>
                    <a:pt x="862" y="117"/>
                  </a:lnTo>
                  <a:lnTo>
                    <a:pt x="926" y="90"/>
                  </a:lnTo>
                  <a:lnTo>
                    <a:pt x="991" y="67"/>
                  </a:lnTo>
                  <a:lnTo>
                    <a:pt x="1058" y="47"/>
                  </a:lnTo>
                  <a:lnTo>
                    <a:pt x="1127" y="30"/>
                  </a:lnTo>
                  <a:lnTo>
                    <a:pt x="1196" y="17"/>
                  </a:lnTo>
                  <a:lnTo>
                    <a:pt x="1266" y="8"/>
                  </a:lnTo>
                  <a:lnTo>
                    <a:pt x="1338" y="2"/>
                  </a:lnTo>
                  <a:lnTo>
                    <a:pt x="1411" y="0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9" name="Freeform 11"/>
            <p:cNvSpPr>
              <a:spLocks/>
            </p:cNvSpPr>
            <p:nvPr/>
          </p:nvSpPr>
          <p:spPr bwMode="auto">
            <a:xfrm>
              <a:off x="1258888" y="5480050"/>
              <a:ext cx="222250" cy="790575"/>
            </a:xfrm>
            <a:custGeom>
              <a:avLst/>
              <a:gdLst>
                <a:gd name="T0" fmla="*/ 2147483647 w 2805"/>
                <a:gd name="T1" fmla="*/ 2147483647 h 9963"/>
                <a:gd name="T2" fmla="*/ 2147483647 w 2805"/>
                <a:gd name="T3" fmla="*/ 2147483647 h 9963"/>
                <a:gd name="T4" fmla="*/ 2147483647 w 2805"/>
                <a:gd name="T5" fmla="*/ 2147483647 h 9963"/>
                <a:gd name="T6" fmla="*/ 2147483647 w 2805"/>
                <a:gd name="T7" fmla="*/ 2147483647 h 9963"/>
                <a:gd name="T8" fmla="*/ 2147483647 w 2805"/>
                <a:gd name="T9" fmla="*/ 2147483647 h 9963"/>
                <a:gd name="T10" fmla="*/ 2147483647 w 2805"/>
                <a:gd name="T11" fmla="*/ 2147483647 h 9963"/>
                <a:gd name="T12" fmla="*/ 2147483647 w 2805"/>
                <a:gd name="T13" fmla="*/ 2147483647 h 9963"/>
                <a:gd name="T14" fmla="*/ 2147483647 w 2805"/>
                <a:gd name="T15" fmla="*/ 2147483647 h 9963"/>
                <a:gd name="T16" fmla="*/ 2147483647 w 2805"/>
                <a:gd name="T17" fmla="*/ 2147483647 h 9963"/>
                <a:gd name="T18" fmla="*/ 2147483647 w 2805"/>
                <a:gd name="T19" fmla="*/ 2147483647 h 9963"/>
                <a:gd name="T20" fmla="*/ 2147483647 w 2805"/>
                <a:gd name="T21" fmla="*/ 2147483647 h 9963"/>
                <a:gd name="T22" fmla="*/ 2147483647 w 2805"/>
                <a:gd name="T23" fmla="*/ 2147483647 h 9963"/>
                <a:gd name="T24" fmla="*/ 2147483647 w 2805"/>
                <a:gd name="T25" fmla="*/ 2147483647 h 9963"/>
                <a:gd name="T26" fmla="*/ 2147483647 w 2805"/>
                <a:gd name="T27" fmla="*/ 2147483647 h 9963"/>
                <a:gd name="T28" fmla="*/ 2147483647 w 2805"/>
                <a:gd name="T29" fmla="*/ 2147483647 h 9963"/>
                <a:gd name="T30" fmla="*/ 2147483647 w 2805"/>
                <a:gd name="T31" fmla="*/ 2147483647 h 9963"/>
                <a:gd name="T32" fmla="*/ 2147483647 w 2805"/>
                <a:gd name="T33" fmla="*/ 2147483647 h 9963"/>
                <a:gd name="T34" fmla="*/ 2147483647 w 2805"/>
                <a:gd name="T35" fmla="*/ 2147483647 h 9963"/>
                <a:gd name="T36" fmla="*/ 2147483647 w 2805"/>
                <a:gd name="T37" fmla="*/ 2147483647 h 9963"/>
                <a:gd name="T38" fmla="*/ 2147483647 w 2805"/>
                <a:gd name="T39" fmla="*/ 2147483647 h 9963"/>
                <a:gd name="T40" fmla="*/ 2147483647 w 2805"/>
                <a:gd name="T41" fmla="*/ 2147483647 h 9963"/>
                <a:gd name="T42" fmla="*/ 2147483647 w 2805"/>
                <a:gd name="T43" fmla="*/ 2147483647 h 9963"/>
                <a:gd name="T44" fmla="*/ 2147483647 w 2805"/>
                <a:gd name="T45" fmla="*/ 2147483647 h 9963"/>
                <a:gd name="T46" fmla="*/ 2147483647 w 2805"/>
                <a:gd name="T47" fmla="*/ 2147483647 h 9963"/>
                <a:gd name="T48" fmla="*/ 0 w 2805"/>
                <a:gd name="T49" fmla="*/ 2147483647 h 9963"/>
                <a:gd name="T50" fmla="*/ 2147483647 w 2805"/>
                <a:gd name="T51" fmla="*/ 2147483647 h 9963"/>
                <a:gd name="T52" fmla="*/ 2147483647 w 2805"/>
                <a:gd name="T53" fmla="*/ 2147483647 h 9963"/>
                <a:gd name="T54" fmla="*/ 2147483647 w 2805"/>
                <a:gd name="T55" fmla="*/ 2147483647 h 9963"/>
                <a:gd name="T56" fmla="*/ 2147483647 w 2805"/>
                <a:gd name="T57" fmla="*/ 2147483647 h 9963"/>
                <a:gd name="T58" fmla="*/ 2147483647 w 2805"/>
                <a:gd name="T59" fmla="*/ 2147483647 h 9963"/>
                <a:gd name="T60" fmla="*/ 2147483647 w 2805"/>
                <a:gd name="T61" fmla="*/ 2147483647 h 9963"/>
                <a:gd name="T62" fmla="*/ 2147483647 w 2805"/>
                <a:gd name="T63" fmla="*/ 2147483647 h 9963"/>
                <a:gd name="T64" fmla="*/ 2147483647 w 2805"/>
                <a:gd name="T65" fmla="*/ 2147483647 h 9963"/>
                <a:gd name="T66" fmla="*/ 2147483647 w 2805"/>
                <a:gd name="T67" fmla="*/ 2147483647 h 9963"/>
                <a:gd name="T68" fmla="*/ 2147483647 w 2805"/>
                <a:gd name="T69" fmla="*/ 2147483647 h 9963"/>
                <a:gd name="T70" fmla="*/ 2147483647 w 2805"/>
                <a:gd name="T71" fmla="*/ 2147483647 h 9963"/>
                <a:gd name="T72" fmla="*/ 2147483647 w 2805"/>
                <a:gd name="T73" fmla="*/ 2147483647 h 9963"/>
                <a:gd name="T74" fmla="*/ 2147483647 w 2805"/>
                <a:gd name="T75" fmla="*/ 2147483647 h 9963"/>
                <a:gd name="T76" fmla="*/ 2147483647 w 2805"/>
                <a:gd name="T77" fmla="*/ 2147483647 h 9963"/>
                <a:gd name="T78" fmla="*/ 2147483647 w 2805"/>
                <a:gd name="T79" fmla="*/ 2147483647 h 9963"/>
                <a:gd name="T80" fmla="*/ 2147483647 w 2805"/>
                <a:gd name="T81" fmla="*/ 2147483647 h 9963"/>
                <a:gd name="T82" fmla="*/ 2147483647 w 2805"/>
                <a:gd name="T83" fmla="*/ 2147483647 h 9963"/>
                <a:gd name="T84" fmla="*/ 2147483647 w 2805"/>
                <a:gd name="T85" fmla="*/ 2147483647 h 9963"/>
                <a:gd name="T86" fmla="*/ 2147483647 w 2805"/>
                <a:gd name="T87" fmla="*/ 2147483647 h 9963"/>
                <a:gd name="T88" fmla="*/ 2147483647 w 2805"/>
                <a:gd name="T89" fmla="*/ 2147483647 h 9963"/>
                <a:gd name="T90" fmla="*/ 2147483647 w 2805"/>
                <a:gd name="T91" fmla="*/ 2147483647 h 9963"/>
                <a:gd name="T92" fmla="*/ 2147483647 w 2805"/>
                <a:gd name="T93" fmla="*/ 2147483647 h 9963"/>
                <a:gd name="T94" fmla="*/ 2147483647 w 2805"/>
                <a:gd name="T95" fmla="*/ 2147483647 h 9963"/>
                <a:gd name="T96" fmla="*/ 2147483647 w 2805"/>
                <a:gd name="T97" fmla="*/ 2147483647 h 9963"/>
                <a:gd name="T98" fmla="*/ 2147483647 w 2805"/>
                <a:gd name="T99" fmla="*/ 2147483647 h 9963"/>
                <a:gd name="T100" fmla="*/ 2147483647 w 2805"/>
                <a:gd name="T101" fmla="*/ 2147483647 h 9963"/>
                <a:gd name="T102" fmla="*/ 2147483647 w 2805"/>
                <a:gd name="T103" fmla="*/ 2147483647 h 9963"/>
                <a:gd name="T104" fmla="*/ 2147483647 w 2805"/>
                <a:gd name="T105" fmla="*/ 2147483647 h 996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05"/>
                <a:gd name="T160" fmla="*/ 0 h 9963"/>
                <a:gd name="T161" fmla="*/ 2805 w 2805"/>
                <a:gd name="T162" fmla="*/ 9963 h 996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05" h="9963">
                  <a:moveTo>
                    <a:pt x="2707" y="0"/>
                  </a:moveTo>
                  <a:lnTo>
                    <a:pt x="2715" y="62"/>
                  </a:lnTo>
                  <a:lnTo>
                    <a:pt x="2724" y="129"/>
                  </a:lnTo>
                  <a:lnTo>
                    <a:pt x="2734" y="203"/>
                  </a:lnTo>
                  <a:lnTo>
                    <a:pt x="2744" y="280"/>
                  </a:lnTo>
                  <a:lnTo>
                    <a:pt x="2755" y="360"/>
                  </a:lnTo>
                  <a:lnTo>
                    <a:pt x="2766" y="443"/>
                  </a:lnTo>
                  <a:lnTo>
                    <a:pt x="2776" y="528"/>
                  </a:lnTo>
                  <a:lnTo>
                    <a:pt x="2785" y="615"/>
                  </a:lnTo>
                  <a:lnTo>
                    <a:pt x="2792" y="702"/>
                  </a:lnTo>
                  <a:lnTo>
                    <a:pt x="2798" y="787"/>
                  </a:lnTo>
                  <a:lnTo>
                    <a:pt x="2801" y="830"/>
                  </a:lnTo>
                  <a:lnTo>
                    <a:pt x="2803" y="872"/>
                  </a:lnTo>
                  <a:lnTo>
                    <a:pt x="2804" y="913"/>
                  </a:lnTo>
                  <a:lnTo>
                    <a:pt x="2805" y="954"/>
                  </a:lnTo>
                  <a:lnTo>
                    <a:pt x="2804" y="995"/>
                  </a:lnTo>
                  <a:lnTo>
                    <a:pt x="2804" y="1035"/>
                  </a:lnTo>
                  <a:lnTo>
                    <a:pt x="2802" y="1073"/>
                  </a:lnTo>
                  <a:lnTo>
                    <a:pt x="2800" y="1110"/>
                  </a:lnTo>
                  <a:lnTo>
                    <a:pt x="2797" y="1147"/>
                  </a:lnTo>
                  <a:lnTo>
                    <a:pt x="2793" y="1181"/>
                  </a:lnTo>
                  <a:lnTo>
                    <a:pt x="2788" y="1215"/>
                  </a:lnTo>
                  <a:lnTo>
                    <a:pt x="2782" y="1247"/>
                  </a:lnTo>
                  <a:lnTo>
                    <a:pt x="2768" y="1316"/>
                  </a:lnTo>
                  <a:lnTo>
                    <a:pt x="2754" y="1388"/>
                  </a:lnTo>
                  <a:lnTo>
                    <a:pt x="2741" y="1461"/>
                  </a:lnTo>
                  <a:lnTo>
                    <a:pt x="2729" y="1535"/>
                  </a:lnTo>
                  <a:lnTo>
                    <a:pt x="2704" y="1687"/>
                  </a:lnTo>
                  <a:lnTo>
                    <a:pt x="2680" y="1845"/>
                  </a:lnTo>
                  <a:lnTo>
                    <a:pt x="2656" y="2006"/>
                  </a:lnTo>
                  <a:lnTo>
                    <a:pt x="2631" y="2168"/>
                  </a:lnTo>
                  <a:lnTo>
                    <a:pt x="2605" y="2334"/>
                  </a:lnTo>
                  <a:lnTo>
                    <a:pt x="2577" y="2498"/>
                  </a:lnTo>
                  <a:lnTo>
                    <a:pt x="2562" y="2581"/>
                  </a:lnTo>
                  <a:lnTo>
                    <a:pt x="2546" y="2663"/>
                  </a:lnTo>
                  <a:lnTo>
                    <a:pt x="2530" y="2744"/>
                  </a:lnTo>
                  <a:lnTo>
                    <a:pt x="2512" y="2824"/>
                  </a:lnTo>
                  <a:lnTo>
                    <a:pt x="2494" y="2904"/>
                  </a:lnTo>
                  <a:lnTo>
                    <a:pt x="2475" y="2984"/>
                  </a:lnTo>
                  <a:lnTo>
                    <a:pt x="2455" y="3062"/>
                  </a:lnTo>
                  <a:lnTo>
                    <a:pt x="2434" y="3139"/>
                  </a:lnTo>
                  <a:lnTo>
                    <a:pt x="2412" y="3214"/>
                  </a:lnTo>
                  <a:lnTo>
                    <a:pt x="2389" y="3289"/>
                  </a:lnTo>
                  <a:lnTo>
                    <a:pt x="2364" y="3361"/>
                  </a:lnTo>
                  <a:lnTo>
                    <a:pt x="2338" y="3433"/>
                  </a:lnTo>
                  <a:lnTo>
                    <a:pt x="2311" y="3502"/>
                  </a:lnTo>
                  <a:lnTo>
                    <a:pt x="2282" y="3569"/>
                  </a:lnTo>
                  <a:lnTo>
                    <a:pt x="2251" y="3634"/>
                  </a:lnTo>
                  <a:lnTo>
                    <a:pt x="2219" y="3697"/>
                  </a:lnTo>
                  <a:lnTo>
                    <a:pt x="2151" y="3825"/>
                  </a:lnTo>
                  <a:lnTo>
                    <a:pt x="2091" y="3938"/>
                  </a:lnTo>
                  <a:lnTo>
                    <a:pt x="2037" y="4042"/>
                  </a:lnTo>
                  <a:lnTo>
                    <a:pt x="1991" y="4136"/>
                  </a:lnTo>
                  <a:lnTo>
                    <a:pt x="1969" y="4182"/>
                  </a:lnTo>
                  <a:lnTo>
                    <a:pt x="1950" y="4226"/>
                  </a:lnTo>
                  <a:lnTo>
                    <a:pt x="1931" y="4268"/>
                  </a:lnTo>
                  <a:lnTo>
                    <a:pt x="1915" y="4310"/>
                  </a:lnTo>
                  <a:lnTo>
                    <a:pt x="1899" y="4351"/>
                  </a:lnTo>
                  <a:lnTo>
                    <a:pt x="1883" y="4392"/>
                  </a:lnTo>
                  <a:lnTo>
                    <a:pt x="1870" y="4433"/>
                  </a:lnTo>
                  <a:lnTo>
                    <a:pt x="1858" y="4474"/>
                  </a:lnTo>
                  <a:lnTo>
                    <a:pt x="1847" y="4516"/>
                  </a:lnTo>
                  <a:lnTo>
                    <a:pt x="1836" y="4558"/>
                  </a:lnTo>
                  <a:lnTo>
                    <a:pt x="1827" y="4603"/>
                  </a:lnTo>
                  <a:lnTo>
                    <a:pt x="1819" y="4647"/>
                  </a:lnTo>
                  <a:lnTo>
                    <a:pt x="1811" y="4694"/>
                  </a:lnTo>
                  <a:lnTo>
                    <a:pt x="1804" y="4742"/>
                  </a:lnTo>
                  <a:lnTo>
                    <a:pt x="1798" y="4792"/>
                  </a:lnTo>
                  <a:lnTo>
                    <a:pt x="1793" y="4845"/>
                  </a:lnTo>
                  <a:lnTo>
                    <a:pt x="1788" y="4900"/>
                  </a:lnTo>
                  <a:lnTo>
                    <a:pt x="1783" y="4959"/>
                  </a:lnTo>
                  <a:lnTo>
                    <a:pt x="1779" y="5021"/>
                  </a:lnTo>
                  <a:lnTo>
                    <a:pt x="1775" y="5086"/>
                  </a:lnTo>
                  <a:lnTo>
                    <a:pt x="1769" y="5227"/>
                  </a:lnTo>
                  <a:lnTo>
                    <a:pt x="1764" y="5386"/>
                  </a:lnTo>
                  <a:lnTo>
                    <a:pt x="1495" y="9963"/>
                  </a:lnTo>
                  <a:lnTo>
                    <a:pt x="1197" y="9963"/>
                  </a:lnTo>
                  <a:lnTo>
                    <a:pt x="1188" y="9594"/>
                  </a:lnTo>
                  <a:lnTo>
                    <a:pt x="1181" y="9257"/>
                  </a:lnTo>
                  <a:lnTo>
                    <a:pt x="1176" y="8946"/>
                  </a:lnTo>
                  <a:lnTo>
                    <a:pt x="1172" y="8660"/>
                  </a:lnTo>
                  <a:lnTo>
                    <a:pt x="1169" y="8390"/>
                  </a:lnTo>
                  <a:lnTo>
                    <a:pt x="1167" y="8134"/>
                  </a:lnTo>
                  <a:lnTo>
                    <a:pt x="1165" y="7888"/>
                  </a:lnTo>
                  <a:lnTo>
                    <a:pt x="1163" y="7645"/>
                  </a:lnTo>
                  <a:lnTo>
                    <a:pt x="1162" y="7403"/>
                  </a:lnTo>
                  <a:lnTo>
                    <a:pt x="1160" y="7156"/>
                  </a:lnTo>
                  <a:lnTo>
                    <a:pt x="1158" y="6900"/>
                  </a:lnTo>
                  <a:lnTo>
                    <a:pt x="1154" y="6631"/>
                  </a:lnTo>
                  <a:lnTo>
                    <a:pt x="1150" y="6344"/>
                  </a:lnTo>
                  <a:lnTo>
                    <a:pt x="1145" y="6033"/>
                  </a:lnTo>
                  <a:lnTo>
                    <a:pt x="1138" y="5696"/>
                  </a:lnTo>
                  <a:lnTo>
                    <a:pt x="1130" y="5327"/>
                  </a:lnTo>
                  <a:lnTo>
                    <a:pt x="1127" y="5178"/>
                  </a:lnTo>
                  <a:lnTo>
                    <a:pt x="1126" y="5053"/>
                  </a:lnTo>
                  <a:lnTo>
                    <a:pt x="1125" y="4948"/>
                  </a:lnTo>
                  <a:lnTo>
                    <a:pt x="1125" y="4862"/>
                  </a:lnTo>
                  <a:lnTo>
                    <a:pt x="1125" y="4824"/>
                  </a:lnTo>
                  <a:lnTo>
                    <a:pt x="1124" y="4790"/>
                  </a:lnTo>
                  <a:lnTo>
                    <a:pt x="1122" y="4759"/>
                  </a:lnTo>
                  <a:lnTo>
                    <a:pt x="1120" y="4731"/>
                  </a:lnTo>
                  <a:lnTo>
                    <a:pt x="1118" y="4705"/>
                  </a:lnTo>
                  <a:lnTo>
                    <a:pt x="1114" y="4680"/>
                  </a:lnTo>
                  <a:lnTo>
                    <a:pt x="1110" y="4657"/>
                  </a:lnTo>
                  <a:lnTo>
                    <a:pt x="1104" y="4635"/>
                  </a:lnTo>
                  <a:lnTo>
                    <a:pt x="1098" y="4614"/>
                  </a:lnTo>
                  <a:lnTo>
                    <a:pt x="1090" y="4593"/>
                  </a:lnTo>
                  <a:lnTo>
                    <a:pt x="1080" y="4571"/>
                  </a:lnTo>
                  <a:lnTo>
                    <a:pt x="1070" y="4550"/>
                  </a:lnTo>
                  <a:lnTo>
                    <a:pt x="1057" y="4527"/>
                  </a:lnTo>
                  <a:lnTo>
                    <a:pt x="1043" y="4504"/>
                  </a:lnTo>
                  <a:lnTo>
                    <a:pt x="1027" y="4479"/>
                  </a:lnTo>
                  <a:lnTo>
                    <a:pt x="1009" y="4452"/>
                  </a:lnTo>
                  <a:lnTo>
                    <a:pt x="965" y="4390"/>
                  </a:lnTo>
                  <a:lnTo>
                    <a:pt x="914" y="4316"/>
                  </a:lnTo>
                  <a:lnTo>
                    <a:pt x="852" y="4226"/>
                  </a:lnTo>
                  <a:lnTo>
                    <a:pt x="779" y="4117"/>
                  </a:lnTo>
                  <a:lnTo>
                    <a:pt x="737" y="4051"/>
                  </a:lnTo>
                  <a:lnTo>
                    <a:pt x="696" y="3982"/>
                  </a:lnTo>
                  <a:lnTo>
                    <a:pt x="658" y="3909"/>
                  </a:lnTo>
                  <a:lnTo>
                    <a:pt x="621" y="3835"/>
                  </a:lnTo>
                  <a:lnTo>
                    <a:pt x="586" y="3756"/>
                  </a:lnTo>
                  <a:lnTo>
                    <a:pt x="553" y="3677"/>
                  </a:lnTo>
                  <a:lnTo>
                    <a:pt x="521" y="3595"/>
                  </a:lnTo>
                  <a:lnTo>
                    <a:pt x="491" y="3511"/>
                  </a:lnTo>
                  <a:lnTo>
                    <a:pt x="462" y="3425"/>
                  </a:lnTo>
                  <a:lnTo>
                    <a:pt x="435" y="3337"/>
                  </a:lnTo>
                  <a:lnTo>
                    <a:pt x="409" y="3248"/>
                  </a:lnTo>
                  <a:lnTo>
                    <a:pt x="384" y="3158"/>
                  </a:lnTo>
                  <a:lnTo>
                    <a:pt x="359" y="3067"/>
                  </a:lnTo>
                  <a:lnTo>
                    <a:pt x="335" y="2974"/>
                  </a:lnTo>
                  <a:lnTo>
                    <a:pt x="313" y="2882"/>
                  </a:lnTo>
                  <a:lnTo>
                    <a:pt x="292" y="2788"/>
                  </a:lnTo>
                  <a:lnTo>
                    <a:pt x="272" y="2695"/>
                  </a:lnTo>
                  <a:lnTo>
                    <a:pt x="252" y="2602"/>
                  </a:lnTo>
                  <a:lnTo>
                    <a:pt x="233" y="2507"/>
                  </a:lnTo>
                  <a:lnTo>
                    <a:pt x="214" y="2414"/>
                  </a:lnTo>
                  <a:lnTo>
                    <a:pt x="178" y="2229"/>
                  </a:lnTo>
                  <a:lnTo>
                    <a:pt x="144" y="2046"/>
                  </a:lnTo>
                  <a:lnTo>
                    <a:pt x="110" y="1869"/>
                  </a:lnTo>
                  <a:lnTo>
                    <a:pt x="76" y="1697"/>
                  </a:lnTo>
                  <a:lnTo>
                    <a:pt x="59" y="1614"/>
                  </a:lnTo>
                  <a:lnTo>
                    <a:pt x="42" y="1534"/>
                  </a:lnTo>
                  <a:lnTo>
                    <a:pt x="23" y="1456"/>
                  </a:lnTo>
                  <a:lnTo>
                    <a:pt x="5" y="1380"/>
                  </a:lnTo>
                  <a:lnTo>
                    <a:pt x="4" y="1368"/>
                  </a:lnTo>
                  <a:lnTo>
                    <a:pt x="3" y="1352"/>
                  </a:lnTo>
                  <a:lnTo>
                    <a:pt x="2" y="1331"/>
                  </a:lnTo>
                  <a:lnTo>
                    <a:pt x="1" y="1306"/>
                  </a:lnTo>
                  <a:lnTo>
                    <a:pt x="0" y="1248"/>
                  </a:lnTo>
                  <a:lnTo>
                    <a:pt x="1" y="1183"/>
                  </a:lnTo>
                  <a:lnTo>
                    <a:pt x="1" y="1118"/>
                  </a:lnTo>
                  <a:lnTo>
                    <a:pt x="2" y="1060"/>
                  </a:lnTo>
                  <a:lnTo>
                    <a:pt x="3" y="1014"/>
                  </a:lnTo>
                  <a:lnTo>
                    <a:pt x="3" y="986"/>
                  </a:lnTo>
                  <a:lnTo>
                    <a:pt x="4" y="921"/>
                  </a:lnTo>
                  <a:lnTo>
                    <a:pt x="4" y="858"/>
                  </a:lnTo>
                  <a:lnTo>
                    <a:pt x="5" y="794"/>
                  </a:lnTo>
                  <a:lnTo>
                    <a:pt x="7" y="731"/>
                  </a:lnTo>
                  <a:lnTo>
                    <a:pt x="9" y="669"/>
                  </a:lnTo>
                  <a:lnTo>
                    <a:pt x="12" y="606"/>
                  </a:lnTo>
                  <a:lnTo>
                    <a:pt x="15" y="543"/>
                  </a:lnTo>
                  <a:lnTo>
                    <a:pt x="18" y="481"/>
                  </a:lnTo>
                  <a:lnTo>
                    <a:pt x="22" y="420"/>
                  </a:lnTo>
                  <a:lnTo>
                    <a:pt x="27" y="359"/>
                  </a:lnTo>
                  <a:lnTo>
                    <a:pt x="32" y="298"/>
                  </a:lnTo>
                  <a:lnTo>
                    <a:pt x="38" y="238"/>
                  </a:lnTo>
                  <a:lnTo>
                    <a:pt x="43" y="178"/>
                  </a:lnTo>
                  <a:lnTo>
                    <a:pt x="50" y="118"/>
                  </a:lnTo>
                  <a:lnTo>
                    <a:pt x="56" y="59"/>
                  </a:lnTo>
                  <a:lnTo>
                    <a:pt x="63" y="0"/>
                  </a:lnTo>
                  <a:lnTo>
                    <a:pt x="307" y="0"/>
                  </a:lnTo>
                  <a:lnTo>
                    <a:pt x="301" y="47"/>
                  </a:lnTo>
                  <a:lnTo>
                    <a:pt x="297" y="94"/>
                  </a:lnTo>
                  <a:lnTo>
                    <a:pt x="292" y="142"/>
                  </a:lnTo>
                  <a:lnTo>
                    <a:pt x="288" y="191"/>
                  </a:lnTo>
                  <a:lnTo>
                    <a:pt x="284" y="239"/>
                  </a:lnTo>
                  <a:lnTo>
                    <a:pt x="281" y="288"/>
                  </a:lnTo>
                  <a:lnTo>
                    <a:pt x="277" y="337"/>
                  </a:lnTo>
                  <a:lnTo>
                    <a:pt x="274" y="386"/>
                  </a:lnTo>
                  <a:lnTo>
                    <a:pt x="272" y="435"/>
                  </a:lnTo>
                  <a:lnTo>
                    <a:pt x="270" y="485"/>
                  </a:lnTo>
                  <a:lnTo>
                    <a:pt x="268" y="535"/>
                  </a:lnTo>
                  <a:lnTo>
                    <a:pt x="266" y="586"/>
                  </a:lnTo>
                  <a:lnTo>
                    <a:pt x="265" y="636"/>
                  </a:lnTo>
                  <a:lnTo>
                    <a:pt x="264" y="687"/>
                  </a:lnTo>
                  <a:lnTo>
                    <a:pt x="264" y="738"/>
                  </a:lnTo>
                  <a:lnTo>
                    <a:pt x="263" y="789"/>
                  </a:lnTo>
                  <a:lnTo>
                    <a:pt x="264" y="857"/>
                  </a:lnTo>
                  <a:lnTo>
                    <a:pt x="265" y="925"/>
                  </a:lnTo>
                  <a:lnTo>
                    <a:pt x="268" y="993"/>
                  </a:lnTo>
                  <a:lnTo>
                    <a:pt x="271" y="1058"/>
                  </a:lnTo>
                  <a:lnTo>
                    <a:pt x="275" y="1123"/>
                  </a:lnTo>
                  <a:lnTo>
                    <a:pt x="280" y="1186"/>
                  </a:lnTo>
                  <a:lnTo>
                    <a:pt x="286" y="1249"/>
                  </a:lnTo>
                  <a:lnTo>
                    <a:pt x="292" y="1311"/>
                  </a:lnTo>
                  <a:lnTo>
                    <a:pt x="300" y="1371"/>
                  </a:lnTo>
                  <a:lnTo>
                    <a:pt x="308" y="1432"/>
                  </a:lnTo>
                  <a:lnTo>
                    <a:pt x="316" y="1492"/>
                  </a:lnTo>
                  <a:lnTo>
                    <a:pt x="326" y="1550"/>
                  </a:lnTo>
                  <a:lnTo>
                    <a:pt x="336" y="1607"/>
                  </a:lnTo>
                  <a:lnTo>
                    <a:pt x="348" y="1664"/>
                  </a:lnTo>
                  <a:lnTo>
                    <a:pt x="359" y="1720"/>
                  </a:lnTo>
                  <a:lnTo>
                    <a:pt x="371" y="1777"/>
                  </a:lnTo>
                  <a:lnTo>
                    <a:pt x="383" y="1831"/>
                  </a:lnTo>
                  <a:lnTo>
                    <a:pt x="396" y="1885"/>
                  </a:lnTo>
                  <a:lnTo>
                    <a:pt x="409" y="1939"/>
                  </a:lnTo>
                  <a:lnTo>
                    <a:pt x="423" y="1992"/>
                  </a:lnTo>
                  <a:lnTo>
                    <a:pt x="451" y="2096"/>
                  </a:lnTo>
                  <a:lnTo>
                    <a:pt x="482" y="2198"/>
                  </a:lnTo>
                  <a:lnTo>
                    <a:pt x="513" y="2298"/>
                  </a:lnTo>
                  <a:lnTo>
                    <a:pt x="545" y="2397"/>
                  </a:lnTo>
                  <a:lnTo>
                    <a:pt x="578" y="2493"/>
                  </a:lnTo>
                  <a:lnTo>
                    <a:pt x="612" y="2590"/>
                  </a:lnTo>
                  <a:lnTo>
                    <a:pt x="651" y="2696"/>
                  </a:lnTo>
                  <a:lnTo>
                    <a:pt x="691" y="2800"/>
                  </a:lnTo>
                  <a:lnTo>
                    <a:pt x="711" y="2851"/>
                  </a:lnTo>
                  <a:lnTo>
                    <a:pt x="732" y="2900"/>
                  </a:lnTo>
                  <a:lnTo>
                    <a:pt x="752" y="2949"/>
                  </a:lnTo>
                  <a:lnTo>
                    <a:pt x="773" y="2998"/>
                  </a:lnTo>
                  <a:lnTo>
                    <a:pt x="795" y="3045"/>
                  </a:lnTo>
                  <a:lnTo>
                    <a:pt x="816" y="3090"/>
                  </a:lnTo>
                  <a:lnTo>
                    <a:pt x="838" y="3134"/>
                  </a:lnTo>
                  <a:lnTo>
                    <a:pt x="860" y="3177"/>
                  </a:lnTo>
                  <a:lnTo>
                    <a:pt x="882" y="3219"/>
                  </a:lnTo>
                  <a:lnTo>
                    <a:pt x="905" y="3259"/>
                  </a:lnTo>
                  <a:lnTo>
                    <a:pt x="928" y="3297"/>
                  </a:lnTo>
                  <a:lnTo>
                    <a:pt x="952" y="3334"/>
                  </a:lnTo>
                  <a:lnTo>
                    <a:pt x="977" y="3369"/>
                  </a:lnTo>
                  <a:lnTo>
                    <a:pt x="1001" y="3404"/>
                  </a:lnTo>
                  <a:lnTo>
                    <a:pt x="1025" y="3435"/>
                  </a:lnTo>
                  <a:lnTo>
                    <a:pt x="1050" y="3465"/>
                  </a:lnTo>
                  <a:lnTo>
                    <a:pt x="1076" y="3493"/>
                  </a:lnTo>
                  <a:lnTo>
                    <a:pt x="1101" y="3518"/>
                  </a:lnTo>
                  <a:lnTo>
                    <a:pt x="1128" y="3542"/>
                  </a:lnTo>
                  <a:lnTo>
                    <a:pt x="1154" y="3563"/>
                  </a:lnTo>
                  <a:lnTo>
                    <a:pt x="1181" y="3583"/>
                  </a:lnTo>
                  <a:lnTo>
                    <a:pt x="1209" y="3599"/>
                  </a:lnTo>
                  <a:lnTo>
                    <a:pt x="1237" y="3614"/>
                  </a:lnTo>
                  <a:lnTo>
                    <a:pt x="1265" y="3626"/>
                  </a:lnTo>
                  <a:lnTo>
                    <a:pt x="1295" y="3635"/>
                  </a:lnTo>
                  <a:lnTo>
                    <a:pt x="1325" y="3642"/>
                  </a:lnTo>
                  <a:lnTo>
                    <a:pt x="1355" y="3646"/>
                  </a:lnTo>
                  <a:lnTo>
                    <a:pt x="1385" y="3648"/>
                  </a:lnTo>
                  <a:lnTo>
                    <a:pt x="1414" y="3647"/>
                  </a:lnTo>
                  <a:lnTo>
                    <a:pt x="1442" y="3644"/>
                  </a:lnTo>
                  <a:lnTo>
                    <a:pt x="1469" y="3640"/>
                  </a:lnTo>
                  <a:lnTo>
                    <a:pt x="1496" y="3634"/>
                  </a:lnTo>
                  <a:lnTo>
                    <a:pt x="1522" y="3626"/>
                  </a:lnTo>
                  <a:lnTo>
                    <a:pt x="1547" y="3617"/>
                  </a:lnTo>
                  <a:lnTo>
                    <a:pt x="1572" y="3606"/>
                  </a:lnTo>
                  <a:lnTo>
                    <a:pt x="1598" y="3593"/>
                  </a:lnTo>
                  <a:lnTo>
                    <a:pt x="1622" y="3579"/>
                  </a:lnTo>
                  <a:lnTo>
                    <a:pt x="1645" y="3563"/>
                  </a:lnTo>
                  <a:lnTo>
                    <a:pt x="1668" y="3546"/>
                  </a:lnTo>
                  <a:lnTo>
                    <a:pt x="1691" y="3527"/>
                  </a:lnTo>
                  <a:lnTo>
                    <a:pt x="1713" y="3506"/>
                  </a:lnTo>
                  <a:lnTo>
                    <a:pt x="1735" y="3484"/>
                  </a:lnTo>
                  <a:lnTo>
                    <a:pt x="1756" y="3461"/>
                  </a:lnTo>
                  <a:lnTo>
                    <a:pt x="1778" y="3435"/>
                  </a:lnTo>
                  <a:lnTo>
                    <a:pt x="1798" y="3409"/>
                  </a:lnTo>
                  <a:lnTo>
                    <a:pt x="1819" y="3381"/>
                  </a:lnTo>
                  <a:lnTo>
                    <a:pt x="1839" y="3350"/>
                  </a:lnTo>
                  <a:lnTo>
                    <a:pt x="1859" y="3319"/>
                  </a:lnTo>
                  <a:lnTo>
                    <a:pt x="1879" y="3286"/>
                  </a:lnTo>
                  <a:lnTo>
                    <a:pt x="1900" y="3252"/>
                  </a:lnTo>
                  <a:lnTo>
                    <a:pt x="1919" y="3217"/>
                  </a:lnTo>
                  <a:lnTo>
                    <a:pt x="1939" y="3180"/>
                  </a:lnTo>
                  <a:lnTo>
                    <a:pt x="1958" y="3141"/>
                  </a:lnTo>
                  <a:lnTo>
                    <a:pt x="1977" y="3102"/>
                  </a:lnTo>
                  <a:lnTo>
                    <a:pt x="1996" y="3060"/>
                  </a:lnTo>
                  <a:lnTo>
                    <a:pt x="2015" y="3018"/>
                  </a:lnTo>
                  <a:lnTo>
                    <a:pt x="2053" y="2928"/>
                  </a:lnTo>
                  <a:lnTo>
                    <a:pt x="2090" y="2834"/>
                  </a:lnTo>
                  <a:lnTo>
                    <a:pt x="2128" y="2735"/>
                  </a:lnTo>
                  <a:lnTo>
                    <a:pt x="2166" y="2630"/>
                  </a:lnTo>
                  <a:lnTo>
                    <a:pt x="2185" y="2577"/>
                  </a:lnTo>
                  <a:lnTo>
                    <a:pt x="2204" y="2521"/>
                  </a:lnTo>
                  <a:lnTo>
                    <a:pt x="2223" y="2464"/>
                  </a:lnTo>
                  <a:lnTo>
                    <a:pt x="2241" y="2407"/>
                  </a:lnTo>
                  <a:lnTo>
                    <a:pt x="2259" y="2349"/>
                  </a:lnTo>
                  <a:lnTo>
                    <a:pt x="2277" y="2290"/>
                  </a:lnTo>
                  <a:lnTo>
                    <a:pt x="2294" y="2229"/>
                  </a:lnTo>
                  <a:lnTo>
                    <a:pt x="2311" y="2167"/>
                  </a:lnTo>
                  <a:lnTo>
                    <a:pt x="2328" y="2105"/>
                  </a:lnTo>
                  <a:lnTo>
                    <a:pt x="2344" y="2042"/>
                  </a:lnTo>
                  <a:lnTo>
                    <a:pt x="2359" y="1978"/>
                  </a:lnTo>
                  <a:lnTo>
                    <a:pt x="2374" y="1914"/>
                  </a:lnTo>
                  <a:lnTo>
                    <a:pt x="2389" y="1848"/>
                  </a:lnTo>
                  <a:lnTo>
                    <a:pt x="2402" y="1782"/>
                  </a:lnTo>
                  <a:lnTo>
                    <a:pt x="2416" y="1714"/>
                  </a:lnTo>
                  <a:lnTo>
                    <a:pt x="2428" y="1646"/>
                  </a:lnTo>
                  <a:lnTo>
                    <a:pt x="2439" y="1578"/>
                  </a:lnTo>
                  <a:lnTo>
                    <a:pt x="2450" y="1509"/>
                  </a:lnTo>
                  <a:lnTo>
                    <a:pt x="2460" y="1439"/>
                  </a:lnTo>
                  <a:lnTo>
                    <a:pt x="2469" y="1368"/>
                  </a:lnTo>
                  <a:lnTo>
                    <a:pt x="2478" y="1297"/>
                  </a:lnTo>
                  <a:lnTo>
                    <a:pt x="2485" y="1226"/>
                  </a:lnTo>
                  <a:lnTo>
                    <a:pt x="2491" y="1154"/>
                  </a:lnTo>
                  <a:lnTo>
                    <a:pt x="2496" y="1082"/>
                  </a:lnTo>
                  <a:lnTo>
                    <a:pt x="2500" y="1010"/>
                  </a:lnTo>
                  <a:lnTo>
                    <a:pt x="2503" y="936"/>
                  </a:lnTo>
                  <a:lnTo>
                    <a:pt x="2505" y="862"/>
                  </a:lnTo>
                  <a:lnTo>
                    <a:pt x="2506" y="789"/>
                  </a:lnTo>
                  <a:lnTo>
                    <a:pt x="2505" y="738"/>
                  </a:lnTo>
                  <a:lnTo>
                    <a:pt x="2505" y="687"/>
                  </a:lnTo>
                  <a:lnTo>
                    <a:pt x="2504" y="636"/>
                  </a:lnTo>
                  <a:lnTo>
                    <a:pt x="2503" y="586"/>
                  </a:lnTo>
                  <a:lnTo>
                    <a:pt x="2501" y="535"/>
                  </a:lnTo>
                  <a:lnTo>
                    <a:pt x="2499" y="485"/>
                  </a:lnTo>
                  <a:lnTo>
                    <a:pt x="2497" y="435"/>
                  </a:lnTo>
                  <a:lnTo>
                    <a:pt x="2495" y="386"/>
                  </a:lnTo>
                  <a:lnTo>
                    <a:pt x="2492" y="337"/>
                  </a:lnTo>
                  <a:lnTo>
                    <a:pt x="2489" y="288"/>
                  </a:lnTo>
                  <a:lnTo>
                    <a:pt x="2485" y="239"/>
                  </a:lnTo>
                  <a:lnTo>
                    <a:pt x="2481" y="191"/>
                  </a:lnTo>
                  <a:lnTo>
                    <a:pt x="2477" y="142"/>
                  </a:lnTo>
                  <a:lnTo>
                    <a:pt x="2472" y="94"/>
                  </a:lnTo>
                  <a:lnTo>
                    <a:pt x="2468" y="47"/>
                  </a:lnTo>
                  <a:lnTo>
                    <a:pt x="2463" y="0"/>
                  </a:lnTo>
                  <a:lnTo>
                    <a:pt x="2707" y="0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0" name="Freeform 12"/>
            <p:cNvSpPr>
              <a:spLocks/>
            </p:cNvSpPr>
            <p:nvPr/>
          </p:nvSpPr>
          <p:spPr bwMode="auto">
            <a:xfrm>
              <a:off x="1258888" y="5480050"/>
              <a:ext cx="222250" cy="790575"/>
            </a:xfrm>
            <a:custGeom>
              <a:avLst/>
              <a:gdLst>
                <a:gd name="T0" fmla="*/ 2147483647 w 2805"/>
                <a:gd name="T1" fmla="*/ 2147483647 h 9963"/>
                <a:gd name="T2" fmla="*/ 2147483647 w 2805"/>
                <a:gd name="T3" fmla="*/ 2147483647 h 9963"/>
                <a:gd name="T4" fmla="*/ 2147483647 w 2805"/>
                <a:gd name="T5" fmla="*/ 2147483647 h 9963"/>
                <a:gd name="T6" fmla="*/ 2147483647 w 2805"/>
                <a:gd name="T7" fmla="*/ 2147483647 h 9963"/>
                <a:gd name="T8" fmla="*/ 2147483647 w 2805"/>
                <a:gd name="T9" fmla="*/ 2147483647 h 9963"/>
                <a:gd name="T10" fmla="*/ 2147483647 w 2805"/>
                <a:gd name="T11" fmla="*/ 2147483647 h 9963"/>
                <a:gd name="T12" fmla="*/ 2147483647 w 2805"/>
                <a:gd name="T13" fmla="*/ 2147483647 h 9963"/>
                <a:gd name="T14" fmla="*/ 2147483647 w 2805"/>
                <a:gd name="T15" fmla="*/ 2147483647 h 9963"/>
                <a:gd name="T16" fmla="*/ 2147483647 w 2805"/>
                <a:gd name="T17" fmla="*/ 2147483647 h 9963"/>
                <a:gd name="T18" fmla="*/ 2147483647 w 2805"/>
                <a:gd name="T19" fmla="*/ 2147483647 h 9963"/>
                <a:gd name="T20" fmla="*/ 2147483647 w 2805"/>
                <a:gd name="T21" fmla="*/ 2147483647 h 9963"/>
                <a:gd name="T22" fmla="*/ 2147483647 w 2805"/>
                <a:gd name="T23" fmla="*/ 2147483647 h 9963"/>
                <a:gd name="T24" fmla="*/ 2147483647 w 2805"/>
                <a:gd name="T25" fmla="*/ 2147483647 h 9963"/>
                <a:gd name="T26" fmla="*/ 2147483647 w 2805"/>
                <a:gd name="T27" fmla="*/ 2147483647 h 9963"/>
                <a:gd name="T28" fmla="*/ 2147483647 w 2805"/>
                <a:gd name="T29" fmla="*/ 2147483647 h 9963"/>
                <a:gd name="T30" fmla="*/ 2147483647 w 2805"/>
                <a:gd name="T31" fmla="*/ 2147483647 h 9963"/>
                <a:gd name="T32" fmla="*/ 2147483647 w 2805"/>
                <a:gd name="T33" fmla="*/ 2147483647 h 9963"/>
                <a:gd name="T34" fmla="*/ 2147483647 w 2805"/>
                <a:gd name="T35" fmla="*/ 2147483647 h 9963"/>
                <a:gd name="T36" fmla="*/ 2147483647 w 2805"/>
                <a:gd name="T37" fmla="*/ 2147483647 h 9963"/>
                <a:gd name="T38" fmla="*/ 2147483647 w 2805"/>
                <a:gd name="T39" fmla="*/ 2147483647 h 9963"/>
                <a:gd name="T40" fmla="*/ 2147483647 w 2805"/>
                <a:gd name="T41" fmla="*/ 2147483647 h 9963"/>
                <a:gd name="T42" fmla="*/ 2147483647 w 2805"/>
                <a:gd name="T43" fmla="*/ 2147483647 h 9963"/>
                <a:gd name="T44" fmla="*/ 2147483647 w 2805"/>
                <a:gd name="T45" fmla="*/ 2147483647 h 9963"/>
                <a:gd name="T46" fmla="*/ 2147483647 w 2805"/>
                <a:gd name="T47" fmla="*/ 2147483647 h 9963"/>
                <a:gd name="T48" fmla="*/ 0 w 2805"/>
                <a:gd name="T49" fmla="*/ 2147483647 h 9963"/>
                <a:gd name="T50" fmla="*/ 2147483647 w 2805"/>
                <a:gd name="T51" fmla="*/ 2147483647 h 9963"/>
                <a:gd name="T52" fmla="*/ 2147483647 w 2805"/>
                <a:gd name="T53" fmla="*/ 2147483647 h 9963"/>
                <a:gd name="T54" fmla="*/ 2147483647 w 2805"/>
                <a:gd name="T55" fmla="*/ 2147483647 h 9963"/>
                <a:gd name="T56" fmla="*/ 2147483647 w 2805"/>
                <a:gd name="T57" fmla="*/ 2147483647 h 9963"/>
                <a:gd name="T58" fmla="*/ 2147483647 w 2805"/>
                <a:gd name="T59" fmla="*/ 2147483647 h 9963"/>
                <a:gd name="T60" fmla="*/ 2147483647 w 2805"/>
                <a:gd name="T61" fmla="*/ 2147483647 h 9963"/>
                <a:gd name="T62" fmla="*/ 2147483647 w 2805"/>
                <a:gd name="T63" fmla="*/ 2147483647 h 9963"/>
                <a:gd name="T64" fmla="*/ 2147483647 w 2805"/>
                <a:gd name="T65" fmla="*/ 2147483647 h 9963"/>
                <a:gd name="T66" fmla="*/ 2147483647 w 2805"/>
                <a:gd name="T67" fmla="*/ 2147483647 h 9963"/>
                <a:gd name="T68" fmla="*/ 2147483647 w 2805"/>
                <a:gd name="T69" fmla="*/ 2147483647 h 9963"/>
                <a:gd name="T70" fmla="*/ 2147483647 w 2805"/>
                <a:gd name="T71" fmla="*/ 2147483647 h 9963"/>
                <a:gd name="T72" fmla="*/ 2147483647 w 2805"/>
                <a:gd name="T73" fmla="*/ 2147483647 h 9963"/>
                <a:gd name="T74" fmla="*/ 2147483647 w 2805"/>
                <a:gd name="T75" fmla="*/ 2147483647 h 9963"/>
                <a:gd name="T76" fmla="*/ 2147483647 w 2805"/>
                <a:gd name="T77" fmla="*/ 2147483647 h 9963"/>
                <a:gd name="T78" fmla="*/ 2147483647 w 2805"/>
                <a:gd name="T79" fmla="*/ 2147483647 h 9963"/>
                <a:gd name="T80" fmla="*/ 2147483647 w 2805"/>
                <a:gd name="T81" fmla="*/ 2147483647 h 9963"/>
                <a:gd name="T82" fmla="*/ 2147483647 w 2805"/>
                <a:gd name="T83" fmla="*/ 2147483647 h 9963"/>
                <a:gd name="T84" fmla="*/ 2147483647 w 2805"/>
                <a:gd name="T85" fmla="*/ 2147483647 h 9963"/>
                <a:gd name="T86" fmla="*/ 2147483647 w 2805"/>
                <a:gd name="T87" fmla="*/ 2147483647 h 9963"/>
                <a:gd name="T88" fmla="*/ 2147483647 w 2805"/>
                <a:gd name="T89" fmla="*/ 2147483647 h 9963"/>
                <a:gd name="T90" fmla="*/ 2147483647 w 2805"/>
                <a:gd name="T91" fmla="*/ 2147483647 h 9963"/>
                <a:gd name="T92" fmla="*/ 2147483647 w 2805"/>
                <a:gd name="T93" fmla="*/ 2147483647 h 9963"/>
                <a:gd name="T94" fmla="*/ 2147483647 w 2805"/>
                <a:gd name="T95" fmla="*/ 2147483647 h 9963"/>
                <a:gd name="T96" fmla="*/ 2147483647 w 2805"/>
                <a:gd name="T97" fmla="*/ 2147483647 h 9963"/>
                <a:gd name="T98" fmla="*/ 2147483647 w 2805"/>
                <a:gd name="T99" fmla="*/ 2147483647 h 9963"/>
                <a:gd name="T100" fmla="*/ 2147483647 w 2805"/>
                <a:gd name="T101" fmla="*/ 2147483647 h 9963"/>
                <a:gd name="T102" fmla="*/ 2147483647 w 2805"/>
                <a:gd name="T103" fmla="*/ 2147483647 h 9963"/>
                <a:gd name="T104" fmla="*/ 2147483647 w 2805"/>
                <a:gd name="T105" fmla="*/ 2147483647 h 996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05"/>
                <a:gd name="T160" fmla="*/ 0 h 9963"/>
                <a:gd name="T161" fmla="*/ 2805 w 2805"/>
                <a:gd name="T162" fmla="*/ 9963 h 996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05" h="9963">
                  <a:moveTo>
                    <a:pt x="2707" y="0"/>
                  </a:moveTo>
                  <a:lnTo>
                    <a:pt x="2715" y="62"/>
                  </a:lnTo>
                  <a:lnTo>
                    <a:pt x="2724" y="129"/>
                  </a:lnTo>
                  <a:lnTo>
                    <a:pt x="2734" y="203"/>
                  </a:lnTo>
                  <a:lnTo>
                    <a:pt x="2744" y="280"/>
                  </a:lnTo>
                  <a:lnTo>
                    <a:pt x="2755" y="360"/>
                  </a:lnTo>
                  <a:lnTo>
                    <a:pt x="2766" y="443"/>
                  </a:lnTo>
                  <a:lnTo>
                    <a:pt x="2776" y="528"/>
                  </a:lnTo>
                  <a:lnTo>
                    <a:pt x="2785" y="615"/>
                  </a:lnTo>
                  <a:lnTo>
                    <a:pt x="2792" y="702"/>
                  </a:lnTo>
                  <a:lnTo>
                    <a:pt x="2798" y="787"/>
                  </a:lnTo>
                  <a:lnTo>
                    <a:pt x="2801" y="830"/>
                  </a:lnTo>
                  <a:lnTo>
                    <a:pt x="2803" y="872"/>
                  </a:lnTo>
                  <a:lnTo>
                    <a:pt x="2804" y="913"/>
                  </a:lnTo>
                  <a:lnTo>
                    <a:pt x="2805" y="954"/>
                  </a:lnTo>
                  <a:lnTo>
                    <a:pt x="2804" y="995"/>
                  </a:lnTo>
                  <a:lnTo>
                    <a:pt x="2804" y="1035"/>
                  </a:lnTo>
                  <a:lnTo>
                    <a:pt x="2802" y="1073"/>
                  </a:lnTo>
                  <a:lnTo>
                    <a:pt x="2800" y="1110"/>
                  </a:lnTo>
                  <a:lnTo>
                    <a:pt x="2797" y="1147"/>
                  </a:lnTo>
                  <a:lnTo>
                    <a:pt x="2793" y="1181"/>
                  </a:lnTo>
                  <a:lnTo>
                    <a:pt x="2788" y="1215"/>
                  </a:lnTo>
                  <a:lnTo>
                    <a:pt x="2782" y="1247"/>
                  </a:lnTo>
                  <a:lnTo>
                    <a:pt x="2768" y="1316"/>
                  </a:lnTo>
                  <a:lnTo>
                    <a:pt x="2754" y="1388"/>
                  </a:lnTo>
                  <a:lnTo>
                    <a:pt x="2741" y="1461"/>
                  </a:lnTo>
                  <a:lnTo>
                    <a:pt x="2729" y="1535"/>
                  </a:lnTo>
                  <a:lnTo>
                    <a:pt x="2704" y="1687"/>
                  </a:lnTo>
                  <a:lnTo>
                    <a:pt x="2680" y="1845"/>
                  </a:lnTo>
                  <a:lnTo>
                    <a:pt x="2656" y="2006"/>
                  </a:lnTo>
                  <a:lnTo>
                    <a:pt x="2631" y="2168"/>
                  </a:lnTo>
                  <a:lnTo>
                    <a:pt x="2605" y="2334"/>
                  </a:lnTo>
                  <a:lnTo>
                    <a:pt x="2577" y="2498"/>
                  </a:lnTo>
                  <a:lnTo>
                    <a:pt x="2562" y="2581"/>
                  </a:lnTo>
                  <a:lnTo>
                    <a:pt x="2546" y="2663"/>
                  </a:lnTo>
                  <a:lnTo>
                    <a:pt x="2530" y="2744"/>
                  </a:lnTo>
                  <a:lnTo>
                    <a:pt x="2512" y="2824"/>
                  </a:lnTo>
                  <a:lnTo>
                    <a:pt x="2494" y="2904"/>
                  </a:lnTo>
                  <a:lnTo>
                    <a:pt x="2475" y="2984"/>
                  </a:lnTo>
                  <a:lnTo>
                    <a:pt x="2455" y="3062"/>
                  </a:lnTo>
                  <a:lnTo>
                    <a:pt x="2434" y="3139"/>
                  </a:lnTo>
                  <a:lnTo>
                    <a:pt x="2412" y="3214"/>
                  </a:lnTo>
                  <a:lnTo>
                    <a:pt x="2389" y="3289"/>
                  </a:lnTo>
                  <a:lnTo>
                    <a:pt x="2364" y="3361"/>
                  </a:lnTo>
                  <a:lnTo>
                    <a:pt x="2338" y="3433"/>
                  </a:lnTo>
                  <a:lnTo>
                    <a:pt x="2311" y="3502"/>
                  </a:lnTo>
                  <a:lnTo>
                    <a:pt x="2282" y="3569"/>
                  </a:lnTo>
                  <a:lnTo>
                    <a:pt x="2251" y="3634"/>
                  </a:lnTo>
                  <a:lnTo>
                    <a:pt x="2219" y="3697"/>
                  </a:lnTo>
                  <a:lnTo>
                    <a:pt x="2151" y="3825"/>
                  </a:lnTo>
                  <a:lnTo>
                    <a:pt x="2091" y="3938"/>
                  </a:lnTo>
                  <a:lnTo>
                    <a:pt x="2037" y="4042"/>
                  </a:lnTo>
                  <a:lnTo>
                    <a:pt x="1991" y="4136"/>
                  </a:lnTo>
                  <a:lnTo>
                    <a:pt x="1969" y="4182"/>
                  </a:lnTo>
                  <a:lnTo>
                    <a:pt x="1950" y="4226"/>
                  </a:lnTo>
                  <a:lnTo>
                    <a:pt x="1931" y="4268"/>
                  </a:lnTo>
                  <a:lnTo>
                    <a:pt x="1915" y="4310"/>
                  </a:lnTo>
                  <a:lnTo>
                    <a:pt x="1899" y="4351"/>
                  </a:lnTo>
                  <a:lnTo>
                    <a:pt x="1883" y="4392"/>
                  </a:lnTo>
                  <a:lnTo>
                    <a:pt x="1870" y="4433"/>
                  </a:lnTo>
                  <a:lnTo>
                    <a:pt x="1858" y="4474"/>
                  </a:lnTo>
                  <a:lnTo>
                    <a:pt x="1847" y="4516"/>
                  </a:lnTo>
                  <a:lnTo>
                    <a:pt x="1836" y="4558"/>
                  </a:lnTo>
                  <a:lnTo>
                    <a:pt x="1827" y="4603"/>
                  </a:lnTo>
                  <a:lnTo>
                    <a:pt x="1819" y="4647"/>
                  </a:lnTo>
                  <a:lnTo>
                    <a:pt x="1811" y="4694"/>
                  </a:lnTo>
                  <a:lnTo>
                    <a:pt x="1804" y="4742"/>
                  </a:lnTo>
                  <a:lnTo>
                    <a:pt x="1798" y="4792"/>
                  </a:lnTo>
                  <a:lnTo>
                    <a:pt x="1793" y="4845"/>
                  </a:lnTo>
                  <a:lnTo>
                    <a:pt x="1788" y="4900"/>
                  </a:lnTo>
                  <a:lnTo>
                    <a:pt x="1783" y="4959"/>
                  </a:lnTo>
                  <a:lnTo>
                    <a:pt x="1779" y="5021"/>
                  </a:lnTo>
                  <a:lnTo>
                    <a:pt x="1775" y="5086"/>
                  </a:lnTo>
                  <a:lnTo>
                    <a:pt x="1769" y="5227"/>
                  </a:lnTo>
                  <a:lnTo>
                    <a:pt x="1764" y="5386"/>
                  </a:lnTo>
                  <a:lnTo>
                    <a:pt x="1495" y="9963"/>
                  </a:lnTo>
                  <a:lnTo>
                    <a:pt x="1197" y="9963"/>
                  </a:lnTo>
                  <a:lnTo>
                    <a:pt x="1188" y="9594"/>
                  </a:lnTo>
                  <a:lnTo>
                    <a:pt x="1181" y="9257"/>
                  </a:lnTo>
                  <a:lnTo>
                    <a:pt x="1176" y="8946"/>
                  </a:lnTo>
                  <a:lnTo>
                    <a:pt x="1172" y="8660"/>
                  </a:lnTo>
                  <a:lnTo>
                    <a:pt x="1169" y="8390"/>
                  </a:lnTo>
                  <a:lnTo>
                    <a:pt x="1167" y="8134"/>
                  </a:lnTo>
                  <a:lnTo>
                    <a:pt x="1165" y="7888"/>
                  </a:lnTo>
                  <a:lnTo>
                    <a:pt x="1163" y="7645"/>
                  </a:lnTo>
                  <a:lnTo>
                    <a:pt x="1162" y="7403"/>
                  </a:lnTo>
                  <a:lnTo>
                    <a:pt x="1160" y="7156"/>
                  </a:lnTo>
                  <a:lnTo>
                    <a:pt x="1158" y="6900"/>
                  </a:lnTo>
                  <a:lnTo>
                    <a:pt x="1154" y="6631"/>
                  </a:lnTo>
                  <a:lnTo>
                    <a:pt x="1150" y="6344"/>
                  </a:lnTo>
                  <a:lnTo>
                    <a:pt x="1145" y="6033"/>
                  </a:lnTo>
                  <a:lnTo>
                    <a:pt x="1138" y="5696"/>
                  </a:lnTo>
                  <a:lnTo>
                    <a:pt x="1130" y="5327"/>
                  </a:lnTo>
                  <a:lnTo>
                    <a:pt x="1127" y="5178"/>
                  </a:lnTo>
                  <a:lnTo>
                    <a:pt x="1126" y="5053"/>
                  </a:lnTo>
                  <a:lnTo>
                    <a:pt x="1125" y="4948"/>
                  </a:lnTo>
                  <a:lnTo>
                    <a:pt x="1125" y="4862"/>
                  </a:lnTo>
                  <a:lnTo>
                    <a:pt x="1125" y="4824"/>
                  </a:lnTo>
                  <a:lnTo>
                    <a:pt x="1124" y="4790"/>
                  </a:lnTo>
                  <a:lnTo>
                    <a:pt x="1122" y="4759"/>
                  </a:lnTo>
                  <a:lnTo>
                    <a:pt x="1120" y="4731"/>
                  </a:lnTo>
                  <a:lnTo>
                    <a:pt x="1118" y="4705"/>
                  </a:lnTo>
                  <a:lnTo>
                    <a:pt x="1114" y="4680"/>
                  </a:lnTo>
                  <a:lnTo>
                    <a:pt x="1110" y="4657"/>
                  </a:lnTo>
                  <a:lnTo>
                    <a:pt x="1104" y="4635"/>
                  </a:lnTo>
                  <a:lnTo>
                    <a:pt x="1098" y="4614"/>
                  </a:lnTo>
                  <a:lnTo>
                    <a:pt x="1090" y="4593"/>
                  </a:lnTo>
                  <a:lnTo>
                    <a:pt x="1080" y="4571"/>
                  </a:lnTo>
                  <a:lnTo>
                    <a:pt x="1070" y="4550"/>
                  </a:lnTo>
                  <a:lnTo>
                    <a:pt x="1057" y="4527"/>
                  </a:lnTo>
                  <a:lnTo>
                    <a:pt x="1043" y="4504"/>
                  </a:lnTo>
                  <a:lnTo>
                    <a:pt x="1027" y="4479"/>
                  </a:lnTo>
                  <a:lnTo>
                    <a:pt x="1009" y="4452"/>
                  </a:lnTo>
                  <a:lnTo>
                    <a:pt x="965" y="4390"/>
                  </a:lnTo>
                  <a:lnTo>
                    <a:pt x="914" y="4316"/>
                  </a:lnTo>
                  <a:lnTo>
                    <a:pt x="852" y="4226"/>
                  </a:lnTo>
                  <a:lnTo>
                    <a:pt x="779" y="4117"/>
                  </a:lnTo>
                  <a:lnTo>
                    <a:pt x="737" y="4051"/>
                  </a:lnTo>
                  <a:lnTo>
                    <a:pt x="696" y="3982"/>
                  </a:lnTo>
                  <a:lnTo>
                    <a:pt x="658" y="3909"/>
                  </a:lnTo>
                  <a:lnTo>
                    <a:pt x="621" y="3835"/>
                  </a:lnTo>
                  <a:lnTo>
                    <a:pt x="586" y="3756"/>
                  </a:lnTo>
                  <a:lnTo>
                    <a:pt x="553" y="3677"/>
                  </a:lnTo>
                  <a:lnTo>
                    <a:pt x="521" y="3595"/>
                  </a:lnTo>
                  <a:lnTo>
                    <a:pt x="491" y="3511"/>
                  </a:lnTo>
                  <a:lnTo>
                    <a:pt x="462" y="3425"/>
                  </a:lnTo>
                  <a:lnTo>
                    <a:pt x="435" y="3337"/>
                  </a:lnTo>
                  <a:lnTo>
                    <a:pt x="409" y="3248"/>
                  </a:lnTo>
                  <a:lnTo>
                    <a:pt x="384" y="3158"/>
                  </a:lnTo>
                  <a:lnTo>
                    <a:pt x="359" y="3067"/>
                  </a:lnTo>
                  <a:lnTo>
                    <a:pt x="335" y="2974"/>
                  </a:lnTo>
                  <a:lnTo>
                    <a:pt x="313" y="2882"/>
                  </a:lnTo>
                  <a:lnTo>
                    <a:pt x="292" y="2788"/>
                  </a:lnTo>
                  <a:lnTo>
                    <a:pt x="272" y="2695"/>
                  </a:lnTo>
                  <a:lnTo>
                    <a:pt x="252" y="2602"/>
                  </a:lnTo>
                  <a:lnTo>
                    <a:pt x="233" y="2507"/>
                  </a:lnTo>
                  <a:lnTo>
                    <a:pt x="214" y="2414"/>
                  </a:lnTo>
                  <a:lnTo>
                    <a:pt x="178" y="2229"/>
                  </a:lnTo>
                  <a:lnTo>
                    <a:pt x="144" y="2046"/>
                  </a:lnTo>
                  <a:lnTo>
                    <a:pt x="110" y="1869"/>
                  </a:lnTo>
                  <a:lnTo>
                    <a:pt x="76" y="1697"/>
                  </a:lnTo>
                  <a:lnTo>
                    <a:pt x="59" y="1614"/>
                  </a:lnTo>
                  <a:lnTo>
                    <a:pt x="42" y="1534"/>
                  </a:lnTo>
                  <a:lnTo>
                    <a:pt x="23" y="1456"/>
                  </a:lnTo>
                  <a:lnTo>
                    <a:pt x="5" y="1380"/>
                  </a:lnTo>
                  <a:lnTo>
                    <a:pt x="4" y="1368"/>
                  </a:lnTo>
                  <a:lnTo>
                    <a:pt x="3" y="1352"/>
                  </a:lnTo>
                  <a:lnTo>
                    <a:pt x="2" y="1331"/>
                  </a:lnTo>
                  <a:lnTo>
                    <a:pt x="1" y="1306"/>
                  </a:lnTo>
                  <a:lnTo>
                    <a:pt x="0" y="1248"/>
                  </a:lnTo>
                  <a:lnTo>
                    <a:pt x="1" y="1183"/>
                  </a:lnTo>
                  <a:lnTo>
                    <a:pt x="1" y="1118"/>
                  </a:lnTo>
                  <a:lnTo>
                    <a:pt x="2" y="1060"/>
                  </a:lnTo>
                  <a:lnTo>
                    <a:pt x="3" y="1014"/>
                  </a:lnTo>
                  <a:lnTo>
                    <a:pt x="3" y="986"/>
                  </a:lnTo>
                  <a:lnTo>
                    <a:pt x="4" y="921"/>
                  </a:lnTo>
                  <a:lnTo>
                    <a:pt x="4" y="858"/>
                  </a:lnTo>
                  <a:lnTo>
                    <a:pt x="5" y="794"/>
                  </a:lnTo>
                  <a:lnTo>
                    <a:pt x="7" y="731"/>
                  </a:lnTo>
                  <a:lnTo>
                    <a:pt x="9" y="669"/>
                  </a:lnTo>
                  <a:lnTo>
                    <a:pt x="12" y="606"/>
                  </a:lnTo>
                  <a:lnTo>
                    <a:pt x="15" y="543"/>
                  </a:lnTo>
                  <a:lnTo>
                    <a:pt x="18" y="481"/>
                  </a:lnTo>
                  <a:lnTo>
                    <a:pt x="22" y="420"/>
                  </a:lnTo>
                  <a:lnTo>
                    <a:pt x="27" y="359"/>
                  </a:lnTo>
                  <a:lnTo>
                    <a:pt x="32" y="298"/>
                  </a:lnTo>
                  <a:lnTo>
                    <a:pt x="38" y="238"/>
                  </a:lnTo>
                  <a:lnTo>
                    <a:pt x="43" y="178"/>
                  </a:lnTo>
                  <a:lnTo>
                    <a:pt x="50" y="118"/>
                  </a:lnTo>
                  <a:lnTo>
                    <a:pt x="56" y="59"/>
                  </a:lnTo>
                  <a:lnTo>
                    <a:pt x="63" y="0"/>
                  </a:lnTo>
                  <a:lnTo>
                    <a:pt x="307" y="0"/>
                  </a:lnTo>
                  <a:lnTo>
                    <a:pt x="301" y="47"/>
                  </a:lnTo>
                  <a:lnTo>
                    <a:pt x="297" y="94"/>
                  </a:lnTo>
                  <a:lnTo>
                    <a:pt x="292" y="142"/>
                  </a:lnTo>
                  <a:lnTo>
                    <a:pt x="288" y="191"/>
                  </a:lnTo>
                  <a:lnTo>
                    <a:pt x="284" y="239"/>
                  </a:lnTo>
                  <a:lnTo>
                    <a:pt x="281" y="288"/>
                  </a:lnTo>
                  <a:lnTo>
                    <a:pt x="277" y="337"/>
                  </a:lnTo>
                  <a:lnTo>
                    <a:pt x="274" y="386"/>
                  </a:lnTo>
                  <a:lnTo>
                    <a:pt x="272" y="435"/>
                  </a:lnTo>
                  <a:lnTo>
                    <a:pt x="270" y="485"/>
                  </a:lnTo>
                  <a:lnTo>
                    <a:pt x="268" y="535"/>
                  </a:lnTo>
                  <a:lnTo>
                    <a:pt x="266" y="586"/>
                  </a:lnTo>
                  <a:lnTo>
                    <a:pt x="265" y="636"/>
                  </a:lnTo>
                  <a:lnTo>
                    <a:pt x="264" y="687"/>
                  </a:lnTo>
                  <a:lnTo>
                    <a:pt x="264" y="738"/>
                  </a:lnTo>
                  <a:lnTo>
                    <a:pt x="263" y="789"/>
                  </a:lnTo>
                  <a:lnTo>
                    <a:pt x="264" y="857"/>
                  </a:lnTo>
                  <a:lnTo>
                    <a:pt x="265" y="925"/>
                  </a:lnTo>
                  <a:lnTo>
                    <a:pt x="268" y="993"/>
                  </a:lnTo>
                  <a:lnTo>
                    <a:pt x="271" y="1058"/>
                  </a:lnTo>
                  <a:lnTo>
                    <a:pt x="275" y="1123"/>
                  </a:lnTo>
                  <a:lnTo>
                    <a:pt x="280" y="1186"/>
                  </a:lnTo>
                  <a:lnTo>
                    <a:pt x="286" y="1249"/>
                  </a:lnTo>
                  <a:lnTo>
                    <a:pt x="292" y="1311"/>
                  </a:lnTo>
                  <a:lnTo>
                    <a:pt x="300" y="1371"/>
                  </a:lnTo>
                  <a:lnTo>
                    <a:pt x="308" y="1432"/>
                  </a:lnTo>
                  <a:lnTo>
                    <a:pt x="316" y="1492"/>
                  </a:lnTo>
                  <a:lnTo>
                    <a:pt x="326" y="1550"/>
                  </a:lnTo>
                  <a:lnTo>
                    <a:pt x="336" y="1607"/>
                  </a:lnTo>
                  <a:lnTo>
                    <a:pt x="348" y="1664"/>
                  </a:lnTo>
                  <a:lnTo>
                    <a:pt x="359" y="1720"/>
                  </a:lnTo>
                  <a:lnTo>
                    <a:pt x="371" y="1777"/>
                  </a:lnTo>
                  <a:lnTo>
                    <a:pt x="383" y="1831"/>
                  </a:lnTo>
                  <a:lnTo>
                    <a:pt x="396" y="1885"/>
                  </a:lnTo>
                  <a:lnTo>
                    <a:pt x="409" y="1939"/>
                  </a:lnTo>
                  <a:lnTo>
                    <a:pt x="423" y="1992"/>
                  </a:lnTo>
                  <a:lnTo>
                    <a:pt x="451" y="2096"/>
                  </a:lnTo>
                  <a:lnTo>
                    <a:pt x="482" y="2198"/>
                  </a:lnTo>
                  <a:lnTo>
                    <a:pt x="513" y="2298"/>
                  </a:lnTo>
                  <a:lnTo>
                    <a:pt x="545" y="2397"/>
                  </a:lnTo>
                  <a:lnTo>
                    <a:pt x="578" y="2493"/>
                  </a:lnTo>
                  <a:lnTo>
                    <a:pt x="612" y="2590"/>
                  </a:lnTo>
                  <a:lnTo>
                    <a:pt x="651" y="2696"/>
                  </a:lnTo>
                  <a:lnTo>
                    <a:pt x="691" y="2800"/>
                  </a:lnTo>
                  <a:lnTo>
                    <a:pt x="711" y="2851"/>
                  </a:lnTo>
                  <a:lnTo>
                    <a:pt x="732" y="2900"/>
                  </a:lnTo>
                  <a:lnTo>
                    <a:pt x="752" y="2949"/>
                  </a:lnTo>
                  <a:lnTo>
                    <a:pt x="773" y="2998"/>
                  </a:lnTo>
                  <a:lnTo>
                    <a:pt x="795" y="3045"/>
                  </a:lnTo>
                  <a:lnTo>
                    <a:pt x="816" y="3090"/>
                  </a:lnTo>
                  <a:lnTo>
                    <a:pt x="838" y="3134"/>
                  </a:lnTo>
                  <a:lnTo>
                    <a:pt x="860" y="3177"/>
                  </a:lnTo>
                  <a:lnTo>
                    <a:pt x="882" y="3219"/>
                  </a:lnTo>
                  <a:lnTo>
                    <a:pt x="905" y="3259"/>
                  </a:lnTo>
                  <a:lnTo>
                    <a:pt x="928" y="3297"/>
                  </a:lnTo>
                  <a:lnTo>
                    <a:pt x="952" y="3334"/>
                  </a:lnTo>
                  <a:lnTo>
                    <a:pt x="977" y="3369"/>
                  </a:lnTo>
                  <a:lnTo>
                    <a:pt x="1001" y="3404"/>
                  </a:lnTo>
                  <a:lnTo>
                    <a:pt x="1025" y="3435"/>
                  </a:lnTo>
                  <a:lnTo>
                    <a:pt x="1050" y="3465"/>
                  </a:lnTo>
                  <a:lnTo>
                    <a:pt x="1076" y="3493"/>
                  </a:lnTo>
                  <a:lnTo>
                    <a:pt x="1101" y="3518"/>
                  </a:lnTo>
                  <a:lnTo>
                    <a:pt x="1128" y="3542"/>
                  </a:lnTo>
                  <a:lnTo>
                    <a:pt x="1154" y="3563"/>
                  </a:lnTo>
                  <a:lnTo>
                    <a:pt x="1181" y="3583"/>
                  </a:lnTo>
                  <a:lnTo>
                    <a:pt x="1209" y="3599"/>
                  </a:lnTo>
                  <a:lnTo>
                    <a:pt x="1237" y="3614"/>
                  </a:lnTo>
                  <a:lnTo>
                    <a:pt x="1265" y="3626"/>
                  </a:lnTo>
                  <a:lnTo>
                    <a:pt x="1295" y="3635"/>
                  </a:lnTo>
                  <a:lnTo>
                    <a:pt x="1325" y="3642"/>
                  </a:lnTo>
                  <a:lnTo>
                    <a:pt x="1355" y="3646"/>
                  </a:lnTo>
                  <a:lnTo>
                    <a:pt x="1385" y="3648"/>
                  </a:lnTo>
                  <a:lnTo>
                    <a:pt x="1414" y="3647"/>
                  </a:lnTo>
                  <a:lnTo>
                    <a:pt x="1442" y="3644"/>
                  </a:lnTo>
                  <a:lnTo>
                    <a:pt x="1469" y="3640"/>
                  </a:lnTo>
                  <a:lnTo>
                    <a:pt x="1496" y="3634"/>
                  </a:lnTo>
                  <a:lnTo>
                    <a:pt x="1522" y="3626"/>
                  </a:lnTo>
                  <a:lnTo>
                    <a:pt x="1547" y="3617"/>
                  </a:lnTo>
                  <a:lnTo>
                    <a:pt x="1572" y="3606"/>
                  </a:lnTo>
                  <a:lnTo>
                    <a:pt x="1598" y="3593"/>
                  </a:lnTo>
                  <a:lnTo>
                    <a:pt x="1622" y="3579"/>
                  </a:lnTo>
                  <a:lnTo>
                    <a:pt x="1645" y="3563"/>
                  </a:lnTo>
                  <a:lnTo>
                    <a:pt x="1668" y="3546"/>
                  </a:lnTo>
                  <a:lnTo>
                    <a:pt x="1691" y="3527"/>
                  </a:lnTo>
                  <a:lnTo>
                    <a:pt x="1713" y="3506"/>
                  </a:lnTo>
                  <a:lnTo>
                    <a:pt x="1735" y="3484"/>
                  </a:lnTo>
                  <a:lnTo>
                    <a:pt x="1756" y="3461"/>
                  </a:lnTo>
                  <a:lnTo>
                    <a:pt x="1778" y="3435"/>
                  </a:lnTo>
                  <a:lnTo>
                    <a:pt x="1798" y="3409"/>
                  </a:lnTo>
                  <a:lnTo>
                    <a:pt x="1819" y="3381"/>
                  </a:lnTo>
                  <a:lnTo>
                    <a:pt x="1839" y="3350"/>
                  </a:lnTo>
                  <a:lnTo>
                    <a:pt x="1859" y="3319"/>
                  </a:lnTo>
                  <a:lnTo>
                    <a:pt x="1879" y="3286"/>
                  </a:lnTo>
                  <a:lnTo>
                    <a:pt x="1900" y="3252"/>
                  </a:lnTo>
                  <a:lnTo>
                    <a:pt x="1919" y="3217"/>
                  </a:lnTo>
                  <a:lnTo>
                    <a:pt x="1939" y="3180"/>
                  </a:lnTo>
                  <a:lnTo>
                    <a:pt x="1958" y="3141"/>
                  </a:lnTo>
                  <a:lnTo>
                    <a:pt x="1977" y="3102"/>
                  </a:lnTo>
                  <a:lnTo>
                    <a:pt x="1996" y="3060"/>
                  </a:lnTo>
                  <a:lnTo>
                    <a:pt x="2015" y="3018"/>
                  </a:lnTo>
                  <a:lnTo>
                    <a:pt x="2053" y="2928"/>
                  </a:lnTo>
                  <a:lnTo>
                    <a:pt x="2090" y="2834"/>
                  </a:lnTo>
                  <a:lnTo>
                    <a:pt x="2128" y="2735"/>
                  </a:lnTo>
                  <a:lnTo>
                    <a:pt x="2166" y="2630"/>
                  </a:lnTo>
                  <a:lnTo>
                    <a:pt x="2185" y="2577"/>
                  </a:lnTo>
                  <a:lnTo>
                    <a:pt x="2204" y="2521"/>
                  </a:lnTo>
                  <a:lnTo>
                    <a:pt x="2223" y="2464"/>
                  </a:lnTo>
                  <a:lnTo>
                    <a:pt x="2241" y="2407"/>
                  </a:lnTo>
                  <a:lnTo>
                    <a:pt x="2259" y="2349"/>
                  </a:lnTo>
                  <a:lnTo>
                    <a:pt x="2277" y="2290"/>
                  </a:lnTo>
                  <a:lnTo>
                    <a:pt x="2294" y="2229"/>
                  </a:lnTo>
                  <a:lnTo>
                    <a:pt x="2311" y="2167"/>
                  </a:lnTo>
                  <a:lnTo>
                    <a:pt x="2328" y="2105"/>
                  </a:lnTo>
                  <a:lnTo>
                    <a:pt x="2344" y="2042"/>
                  </a:lnTo>
                  <a:lnTo>
                    <a:pt x="2359" y="1978"/>
                  </a:lnTo>
                  <a:lnTo>
                    <a:pt x="2374" y="1914"/>
                  </a:lnTo>
                  <a:lnTo>
                    <a:pt x="2389" y="1848"/>
                  </a:lnTo>
                  <a:lnTo>
                    <a:pt x="2402" y="1782"/>
                  </a:lnTo>
                  <a:lnTo>
                    <a:pt x="2416" y="1714"/>
                  </a:lnTo>
                  <a:lnTo>
                    <a:pt x="2428" y="1646"/>
                  </a:lnTo>
                  <a:lnTo>
                    <a:pt x="2439" y="1578"/>
                  </a:lnTo>
                  <a:lnTo>
                    <a:pt x="2450" y="1509"/>
                  </a:lnTo>
                  <a:lnTo>
                    <a:pt x="2460" y="1439"/>
                  </a:lnTo>
                  <a:lnTo>
                    <a:pt x="2469" y="1368"/>
                  </a:lnTo>
                  <a:lnTo>
                    <a:pt x="2478" y="1297"/>
                  </a:lnTo>
                  <a:lnTo>
                    <a:pt x="2485" y="1226"/>
                  </a:lnTo>
                  <a:lnTo>
                    <a:pt x="2491" y="1154"/>
                  </a:lnTo>
                  <a:lnTo>
                    <a:pt x="2496" y="1082"/>
                  </a:lnTo>
                  <a:lnTo>
                    <a:pt x="2500" y="1010"/>
                  </a:lnTo>
                  <a:lnTo>
                    <a:pt x="2503" y="936"/>
                  </a:lnTo>
                  <a:lnTo>
                    <a:pt x="2505" y="862"/>
                  </a:lnTo>
                  <a:lnTo>
                    <a:pt x="2506" y="789"/>
                  </a:lnTo>
                  <a:lnTo>
                    <a:pt x="2505" y="738"/>
                  </a:lnTo>
                  <a:lnTo>
                    <a:pt x="2505" y="687"/>
                  </a:lnTo>
                  <a:lnTo>
                    <a:pt x="2504" y="636"/>
                  </a:lnTo>
                  <a:lnTo>
                    <a:pt x="2503" y="586"/>
                  </a:lnTo>
                  <a:lnTo>
                    <a:pt x="2501" y="535"/>
                  </a:lnTo>
                  <a:lnTo>
                    <a:pt x="2499" y="485"/>
                  </a:lnTo>
                  <a:lnTo>
                    <a:pt x="2497" y="435"/>
                  </a:lnTo>
                  <a:lnTo>
                    <a:pt x="2495" y="386"/>
                  </a:lnTo>
                  <a:lnTo>
                    <a:pt x="2492" y="337"/>
                  </a:lnTo>
                  <a:lnTo>
                    <a:pt x="2489" y="288"/>
                  </a:lnTo>
                  <a:lnTo>
                    <a:pt x="2485" y="239"/>
                  </a:lnTo>
                  <a:lnTo>
                    <a:pt x="2481" y="191"/>
                  </a:lnTo>
                  <a:lnTo>
                    <a:pt x="2477" y="142"/>
                  </a:lnTo>
                  <a:lnTo>
                    <a:pt x="2472" y="94"/>
                  </a:lnTo>
                  <a:lnTo>
                    <a:pt x="2468" y="47"/>
                  </a:lnTo>
                  <a:lnTo>
                    <a:pt x="2463" y="0"/>
                  </a:lnTo>
                  <a:lnTo>
                    <a:pt x="2707" y="0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1" name="Freeform 13"/>
            <p:cNvSpPr>
              <a:spLocks/>
            </p:cNvSpPr>
            <p:nvPr/>
          </p:nvSpPr>
          <p:spPr bwMode="auto">
            <a:xfrm>
              <a:off x="1246188" y="5441950"/>
              <a:ext cx="244475" cy="69850"/>
            </a:xfrm>
            <a:custGeom>
              <a:avLst/>
              <a:gdLst>
                <a:gd name="T0" fmla="*/ 2147483647 w 3080"/>
                <a:gd name="T1" fmla="*/ 2147483647 h 896"/>
                <a:gd name="T2" fmla="*/ 2147483647 w 3080"/>
                <a:gd name="T3" fmla="*/ 2147483647 h 896"/>
                <a:gd name="T4" fmla="*/ 2147483647 w 3080"/>
                <a:gd name="T5" fmla="*/ 2147483647 h 896"/>
                <a:gd name="T6" fmla="*/ 2147483647 w 3080"/>
                <a:gd name="T7" fmla="*/ 2147483647 h 896"/>
                <a:gd name="T8" fmla="*/ 2147483647 w 3080"/>
                <a:gd name="T9" fmla="*/ 2147483647 h 896"/>
                <a:gd name="T10" fmla="*/ 2147483647 w 3080"/>
                <a:gd name="T11" fmla="*/ 2147483647 h 896"/>
                <a:gd name="T12" fmla="*/ 2147483647 w 3080"/>
                <a:gd name="T13" fmla="*/ 2147483647 h 896"/>
                <a:gd name="T14" fmla="*/ 2147483647 w 3080"/>
                <a:gd name="T15" fmla="*/ 2147483647 h 896"/>
                <a:gd name="T16" fmla="*/ 2147483647 w 3080"/>
                <a:gd name="T17" fmla="*/ 2147483647 h 896"/>
                <a:gd name="T18" fmla="*/ 2147483647 w 3080"/>
                <a:gd name="T19" fmla="*/ 2147483647 h 896"/>
                <a:gd name="T20" fmla="*/ 2147483647 w 3080"/>
                <a:gd name="T21" fmla="*/ 2147483647 h 896"/>
                <a:gd name="T22" fmla="*/ 2147483647 w 3080"/>
                <a:gd name="T23" fmla="*/ 2147483647 h 896"/>
                <a:gd name="T24" fmla="*/ 2147483647 w 3080"/>
                <a:gd name="T25" fmla="*/ 2147483647 h 896"/>
                <a:gd name="T26" fmla="*/ 2147483647 w 3080"/>
                <a:gd name="T27" fmla="*/ 2147483647 h 896"/>
                <a:gd name="T28" fmla="*/ 2147483647 w 3080"/>
                <a:gd name="T29" fmla="*/ 2147483647 h 896"/>
                <a:gd name="T30" fmla="*/ 2147483647 w 3080"/>
                <a:gd name="T31" fmla="*/ 2147483647 h 896"/>
                <a:gd name="T32" fmla="*/ 2147483647 w 3080"/>
                <a:gd name="T33" fmla="*/ 2147483647 h 896"/>
                <a:gd name="T34" fmla="*/ 2147483647 w 3080"/>
                <a:gd name="T35" fmla="*/ 2147483647 h 896"/>
                <a:gd name="T36" fmla="*/ 2147483647 w 3080"/>
                <a:gd name="T37" fmla="*/ 2147483647 h 896"/>
                <a:gd name="T38" fmla="*/ 2147483647 w 3080"/>
                <a:gd name="T39" fmla="*/ 2147483647 h 896"/>
                <a:gd name="T40" fmla="*/ 2147483647 w 3080"/>
                <a:gd name="T41" fmla="*/ 2147483647 h 896"/>
                <a:gd name="T42" fmla="*/ 2147483647 w 3080"/>
                <a:gd name="T43" fmla="*/ 2147483647 h 896"/>
                <a:gd name="T44" fmla="*/ 2147483647 w 3080"/>
                <a:gd name="T45" fmla="*/ 2147483647 h 896"/>
                <a:gd name="T46" fmla="*/ 2147483647 w 3080"/>
                <a:gd name="T47" fmla="*/ 2147483647 h 896"/>
                <a:gd name="T48" fmla="*/ 2147483647 w 3080"/>
                <a:gd name="T49" fmla="*/ 2147483647 h 896"/>
                <a:gd name="T50" fmla="*/ 2147483647 w 3080"/>
                <a:gd name="T51" fmla="*/ 2147483647 h 896"/>
                <a:gd name="T52" fmla="*/ 2147483647 w 3080"/>
                <a:gd name="T53" fmla="*/ 2147483647 h 896"/>
                <a:gd name="T54" fmla="*/ 2147483647 w 3080"/>
                <a:gd name="T55" fmla="*/ 2147483647 h 896"/>
                <a:gd name="T56" fmla="*/ 2147483647 w 3080"/>
                <a:gd name="T57" fmla="*/ 2147483647 h 896"/>
                <a:gd name="T58" fmla="*/ 2147483647 w 3080"/>
                <a:gd name="T59" fmla="*/ 2147483647 h 896"/>
                <a:gd name="T60" fmla="*/ 2147483647 w 3080"/>
                <a:gd name="T61" fmla="*/ 2147483647 h 896"/>
                <a:gd name="T62" fmla="*/ 2147483647 w 3080"/>
                <a:gd name="T63" fmla="*/ 2147483647 h 896"/>
                <a:gd name="T64" fmla="*/ 2147483647 w 3080"/>
                <a:gd name="T65" fmla="*/ 2147483647 h 896"/>
                <a:gd name="T66" fmla="*/ 2147483647 w 3080"/>
                <a:gd name="T67" fmla="*/ 2147483647 h 896"/>
                <a:gd name="T68" fmla="*/ 2147483647 w 3080"/>
                <a:gd name="T69" fmla="*/ 2147483647 h 896"/>
                <a:gd name="T70" fmla="*/ 2147483647 w 3080"/>
                <a:gd name="T71" fmla="*/ 2147483647 h 896"/>
                <a:gd name="T72" fmla="*/ 2147483647 w 3080"/>
                <a:gd name="T73" fmla="*/ 2147483647 h 896"/>
                <a:gd name="T74" fmla="*/ 2147483647 w 3080"/>
                <a:gd name="T75" fmla="*/ 2147483647 h 896"/>
                <a:gd name="T76" fmla="*/ 2147483647 w 3080"/>
                <a:gd name="T77" fmla="*/ 2147483647 h 896"/>
                <a:gd name="T78" fmla="*/ 2147483647 w 3080"/>
                <a:gd name="T79" fmla="*/ 2147483647 h 896"/>
                <a:gd name="T80" fmla="*/ 2147483647 w 3080"/>
                <a:gd name="T81" fmla="*/ 2147483647 h 896"/>
                <a:gd name="T82" fmla="*/ 2147483647 w 3080"/>
                <a:gd name="T83" fmla="*/ 2147483647 h 896"/>
                <a:gd name="T84" fmla="*/ 2147483647 w 3080"/>
                <a:gd name="T85" fmla="*/ 2147483647 h 896"/>
                <a:gd name="T86" fmla="*/ 2147483647 w 3080"/>
                <a:gd name="T87" fmla="*/ 2147483647 h 896"/>
                <a:gd name="T88" fmla="*/ 2147483647 w 3080"/>
                <a:gd name="T89" fmla="*/ 2147483647 h 896"/>
                <a:gd name="T90" fmla="*/ 2147483647 w 3080"/>
                <a:gd name="T91" fmla="*/ 2147483647 h 896"/>
                <a:gd name="T92" fmla="*/ 2147483647 w 3080"/>
                <a:gd name="T93" fmla="*/ 2147483647 h 896"/>
                <a:gd name="T94" fmla="*/ 2147483647 w 3080"/>
                <a:gd name="T95" fmla="*/ 2147483647 h 896"/>
                <a:gd name="T96" fmla="*/ 2147483647 w 3080"/>
                <a:gd name="T97" fmla="*/ 2147483647 h 896"/>
                <a:gd name="T98" fmla="*/ 2147483647 w 3080"/>
                <a:gd name="T99" fmla="*/ 2147483647 h 896"/>
                <a:gd name="T100" fmla="*/ 2147483647 w 3080"/>
                <a:gd name="T101" fmla="*/ 2147483647 h 896"/>
                <a:gd name="T102" fmla="*/ 0 w 3080"/>
                <a:gd name="T103" fmla="*/ 2147483647 h 896"/>
                <a:gd name="T104" fmla="*/ 2147483647 w 3080"/>
                <a:gd name="T105" fmla="*/ 2147483647 h 896"/>
                <a:gd name="T106" fmla="*/ 2147483647 w 3080"/>
                <a:gd name="T107" fmla="*/ 2147483647 h 896"/>
                <a:gd name="T108" fmla="*/ 2147483647 w 3080"/>
                <a:gd name="T109" fmla="*/ 2147483647 h 896"/>
                <a:gd name="T110" fmla="*/ 2147483647 w 3080"/>
                <a:gd name="T111" fmla="*/ 2147483647 h 896"/>
                <a:gd name="T112" fmla="*/ 2147483647 w 3080"/>
                <a:gd name="T113" fmla="*/ 2147483647 h 896"/>
                <a:gd name="T114" fmla="*/ 2147483647 w 3080"/>
                <a:gd name="T115" fmla="*/ 2147483647 h 896"/>
                <a:gd name="T116" fmla="*/ 2147483647 w 3080"/>
                <a:gd name="T117" fmla="*/ 2147483647 h 896"/>
                <a:gd name="T118" fmla="*/ 2147483647 w 3080"/>
                <a:gd name="T119" fmla="*/ 2147483647 h 896"/>
                <a:gd name="T120" fmla="*/ 2147483647 w 3080"/>
                <a:gd name="T121" fmla="*/ 2147483647 h 896"/>
                <a:gd name="T122" fmla="*/ 2147483647 w 3080"/>
                <a:gd name="T123" fmla="*/ 2147483647 h 896"/>
                <a:gd name="T124" fmla="*/ 2147483647 w 3080"/>
                <a:gd name="T125" fmla="*/ 2147483647 h 8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0"/>
                <a:gd name="T190" fmla="*/ 0 h 896"/>
                <a:gd name="T191" fmla="*/ 3080 w 3080"/>
                <a:gd name="T192" fmla="*/ 896 h 8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0" h="896">
                  <a:moveTo>
                    <a:pt x="301" y="2"/>
                  </a:moveTo>
                  <a:lnTo>
                    <a:pt x="378" y="12"/>
                  </a:lnTo>
                  <a:lnTo>
                    <a:pt x="455" y="22"/>
                  </a:lnTo>
                  <a:lnTo>
                    <a:pt x="533" y="31"/>
                  </a:lnTo>
                  <a:lnTo>
                    <a:pt x="610" y="39"/>
                  </a:lnTo>
                  <a:lnTo>
                    <a:pt x="688" y="46"/>
                  </a:lnTo>
                  <a:lnTo>
                    <a:pt x="765" y="53"/>
                  </a:lnTo>
                  <a:lnTo>
                    <a:pt x="843" y="59"/>
                  </a:lnTo>
                  <a:lnTo>
                    <a:pt x="920" y="64"/>
                  </a:lnTo>
                  <a:lnTo>
                    <a:pt x="997" y="69"/>
                  </a:lnTo>
                  <a:lnTo>
                    <a:pt x="1075" y="73"/>
                  </a:lnTo>
                  <a:lnTo>
                    <a:pt x="1153" y="76"/>
                  </a:lnTo>
                  <a:lnTo>
                    <a:pt x="1230" y="79"/>
                  </a:lnTo>
                  <a:lnTo>
                    <a:pt x="1307" y="81"/>
                  </a:lnTo>
                  <a:lnTo>
                    <a:pt x="1385" y="82"/>
                  </a:lnTo>
                  <a:lnTo>
                    <a:pt x="1463" y="83"/>
                  </a:lnTo>
                  <a:lnTo>
                    <a:pt x="1540" y="83"/>
                  </a:lnTo>
                  <a:lnTo>
                    <a:pt x="1617" y="83"/>
                  </a:lnTo>
                  <a:lnTo>
                    <a:pt x="1694" y="82"/>
                  </a:lnTo>
                  <a:lnTo>
                    <a:pt x="1773" y="80"/>
                  </a:lnTo>
                  <a:lnTo>
                    <a:pt x="1850" y="78"/>
                  </a:lnTo>
                  <a:lnTo>
                    <a:pt x="1927" y="75"/>
                  </a:lnTo>
                  <a:lnTo>
                    <a:pt x="2004" y="71"/>
                  </a:lnTo>
                  <a:lnTo>
                    <a:pt x="2082" y="67"/>
                  </a:lnTo>
                  <a:lnTo>
                    <a:pt x="2160" y="62"/>
                  </a:lnTo>
                  <a:lnTo>
                    <a:pt x="2237" y="57"/>
                  </a:lnTo>
                  <a:lnTo>
                    <a:pt x="2314" y="51"/>
                  </a:lnTo>
                  <a:lnTo>
                    <a:pt x="2392" y="44"/>
                  </a:lnTo>
                  <a:lnTo>
                    <a:pt x="2470" y="37"/>
                  </a:lnTo>
                  <a:lnTo>
                    <a:pt x="2547" y="29"/>
                  </a:lnTo>
                  <a:lnTo>
                    <a:pt x="2624" y="21"/>
                  </a:lnTo>
                  <a:lnTo>
                    <a:pt x="2702" y="12"/>
                  </a:lnTo>
                  <a:lnTo>
                    <a:pt x="2779" y="2"/>
                  </a:lnTo>
                  <a:lnTo>
                    <a:pt x="2795" y="1"/>
                  </a:lnTo>
                  <a:lnTo>
                    <a:pt x="2810" y="0"/>
                  </a:lnTo>
                  <a:lnTo>
                    <a:pt x="2825" y="1"/>
                  </a:lnTo>
                  <a:lnTo>
                    <a:pt x="2839" y="2"/>
                  </a:lnTo>
                  <a:lnTo>
                    <a:pt x="2854" y="5"/>
                  </a:lnTo>
                  <a:lnTo>
                    <a:pt x="2868" y="8"/>
                  </a:lnTo>
                  <a:lnTo>
                    <a:pt x="2882" y="12"/>
                  </a:lnTo>
                  <a:lnTo>
                    <a:pt x="2895" y="17"/>
                  </a:lnTo>
                  <a:lnTo>
                    <a:pt x="2908" y="23"/>
                  </a:lnTo>
                  <a:lnTo>
                    <a:pt x="2921" y="29"/>
                  </a:lnTo>
                  <a:lnTo>
                    <a:pt x="2934" y="36"/>
                  </a:lnTo>
                  <a:lnTo>
                    <a:pt x="2946" y="44"/>
                  </a:lnTo>
                  <a:lnTo>
                    <a:pt x="2958" y="53"/>
                  </a:lnTo>
                  <a:lnTo>
                    <a:pt x="2969" y="62"/>
                  </a:lnTo>
                  <a:lnTo>
                    <a:pt x="2981" y="71"/>
                  </a:lnTo>
                  <a:lnTo>
                    <a:pt x="2991" y="82"/>
                  </a:lnTo>
                  <a:lnTo>
                    <a:pt x="3001" y="93"/>
                  </a:lnTo>
                  <a:lnTo>
                    <a:pt x="3011" y="104"/>
                  </a:lnTo>
                  <a:lnTo>
                    <a:pt x="3020" y="116"/>
                  </a:lnTo>
                  <a:lnTo>
                    <a:pt x="3028" y="128"/>
                  </a:lnTo>
                  <a:lnTo>
                    <a:pt x="3036" y="141"/>
                  </a:lnTo>
                  <a:lnTo>
                    <a:pt x="3043" y="154"/>
                  </a:lnTo>
                  <a:lnTo>
                    <a:pt x="3050" y="167"/>
                  </a:lnTo>
                  <a:lnTo>
                    <a:pt x="3056" y="181"/>
                  </a:lnTo>
                  <a:lnTo>
                    <a:pt x="3061" y="195"/>
                  </a:lnTo>
                  <a:lnTo>
                    <a:pt x="3066" y="209"/>
                  </a:lnTo>
                  <a:lnTo>
                    <a:pt x="3070" y="224"/>
                  </a:lnTo>
                  <a:lnTo>
                    <a:pt x="3074" y="239"/>
                  </a:lnTo>
                  <a:lnTo>
                    <a:pt x="3076" y="254"/>
                  </a:lnTo>
                  <a:lnTo>
                    <a:pt x="3078" y="270"/>
                  </a:lnTo>
                  <a:lnTo>
                    <a:pt x="3080" y="285"/>
                  </a:lnTo>
                  <a:lnTo>
                    <a:pt x="3080" y="300"/>
                  </a:lnTo>
                  <a:lnTo>
                    <a:pt x="3080" y="486"/>
                  </a:lnTo>
                  <a:lnTo>
                    <a:pt x="3080" y="501"/>
                  </a:lnTo>
                  <a:lnTo>
                    <a:pt x="3078" y="516"/>
                  </a:lnTo>
                  <a:lnTo>
                    <a:pt x="3076" y="530"/>
                  </a:lnTo>
                  <a:lnTo>
                    <a:pt x="3074" y="544"/>
                  </a:lnTo>
                  <a:lnTo>
                    <a:pt x="3070" y="558"/>
                  </a:lnTo>
                  <a:lnTo>
                    <a:pt x="3066" y="571"/>
                  </a:lnTo>
                  <a:lnTo>
                    <a:pt x="3061" y="584"/>
                  </a:lnTo>
                  <a:lnTo>
                    <a:pt x="3056" y="597"/>
                  </a:lnTo>
                  <a:lnTo>
                    <a:pt x="3050" y="609"/>
                  </a:lnTo>
                  <a:lnTo>
                    <a:pt x="3043" y="621"/>
                  </a:lnTo>
                  <a:lnTo>
                    <a:pt x="3036" y="632"/>
                  </a:lnTo>
                  <a:lnTo>
                    <a:pt x="3028" y="643"/>
                  </a:lnTo>
                  <a:lnTo>
                    <a:pt x="3019" y="654"/>
                  </a:lnTo>
                  <a:lnTo>
                    <a:pt x="3010" y="665"/>
                  </a:lnTo>
                  <a:lnTo>
                    <a:pt x="3001" y="675"/>
                  </a:lnTo>
                  <a:lnTo>
                    <a:pt x="2991" y="685"/>
                  </a:lnTo>
                  <a:lnTo>
                    <a:pt x="2980" y="694"/>
                  </a:lnTo>
                  <a:lnTo>
                    <a:pt x="2968" y="702"/>
                  </a:lnTo>
                  <a:lnTo>
                    <a:pt x="2957" y="711"/>
                  </a:lnTo>
                  <a:lnTo>
                    <a:pt x="2945" y="719"/>
                  </a:lnTo>
                  <a:lnTo>
                    <a:pt x="2933" y="726"/>
                  </a:lnTo>
                  <a:lnTo>
                    <a:pt x="2920" y="734"/>
                  </a:lnTo>
                  <a:lnTo>
                    <a:pt x="2908" y="740"/>
                  </a:lnTo>
                  <a:lnTo>
                    <a:pt x="2894" y="747"/>
                  </a:lnTo>
                  <a:lnTo>
                    <a:pt x="2867" y="759"/>
                  </a:lnTo>
                  <a:lnTo>
                    <a:pt x="2839" y="769"/>
                  </a:lnTo>
                  <a:lnTo>
                    <a:pt x="2809" y="777"/>
                  </a:lnTo>
                  <a:lnTo>
                    <a:pt x="2779" y="784"/>
                  </a:lnTo>
                  <a:lnTo>
                    <a:pt x="2702" y="798"/>
                  </a:lnTo>
                  <a:lnTo>
                    <a:pt x="2624" y="812"/>
                  </a:lnTo>
                  <a:lnTo>
                    <a:pt x="2547" y="825"/>
                  </a:lnTo>
                  <a:lnTo>
                    <a:pt x="2470" y="836"/>
                  </a:lnTo>
                  <a:lnTo>
                    <a:pt x="2392" y="846"/>
                  </a:lnTo>
                  <a:lnTo>
                    <a:pt x="2314" y="856"/>
                  </a:lnTo>
                  <a:lnTo>
                    <a:pt x="2237" y="864"/>
                  </a:lnTo>
                  <a:lnTo>
                    <a:pt x="2160" y="871"/>
                  </a:lnTo>
                  <a:lnTo>
                    <a:pt x="2082" y="878"/>
                  </a:lnTo>
                  <a:lnTo>
                    <a:pt x="2004" y="883"/>
                  </a:lnTo>
                  <a:lnTo>
                    <a:pt x="1927" y="887"/>
                  </a:lnTo>
                  <a:lnTo>
                    <a:pt x="1850" y="891"/>
                  </a:lnTo>
                  <a:lnTo>
                    <a:pt x="1773" y="893"/>
                  </a:lnTo>
                  <a:lnTo>
                    <a:pt x="1694" y="895"/>
                  </a:lnTo>
                  <a:lnTo>
                    <a:pt x="1617" y="896"/>
                  </a:lnTo>
                  <a:lnTo>
                    <a:pt x="1540" y="895"/>
                  </a:lnTo>
                  <a:lnTo>
                    <a:pt x="1463" y="894"/>
                  </a:lnTo>
                  <a:lnTo>
                    <a:pt x="1385" y="892"/>
                  </a:lnTo>
                  <a:lnTo>
                    <a:pt x="1307" y="889"/>
                  </a:lnTo>
                  <a:lnTo>
                    <a:pt x="1230" y="886"/>
                  </a:lnTo>
                  <a:lnTo>
                    <a:pt x="1153" y="881"/>
                  </a:lnTo>
                  <a:lnTo>
                    <a:pt x="1075" y="876"/>
                  </a:lnTo>
                  <a:lnTo>
                    <a:pt x="997" y="870"/>
                  </a:lnTo>
                  <a:lnTo>
                    <a:pt x="920" y="863"/>
                  </a:lnTo>
                  <a:lnTo>
                    <a:pt x="843" y="856"/>
                  </a:lnTo>
                  <a:lnTo>
                    <a:pt x="765" y="848"/>
                  </a:lnTo>
                  <a:lnTo>
                    <a:pt x="688" y="839"/>
                  </a:lnTo>
                  <a:lnTo>
                    <a:pt x="610" y="829"/>
                  </a:lnTo>
                  <a:lnTo>
                    <a:pt x="533" y="819"/>
                  </a:lnTo>
                  <a:lnTo>
                    <a:pt x="455" y="808"/>
                  </a:lnTo>
                  <a:lnTo>
                    <a:pt x="378" y="796"/>
                  </a:lnTo>
                  <a:lnTo>
                    <a:pt x="301" y="784"/>
                  </a:lnTo>
                  <a:lnTo>
                    <a:pt x="270" y="778"/>
                  </a:lnTo>
                  <a:lnTo>
                    <a:pt x="241" y="770"/>
                  </a:lnTo>
                  <a:lnTo>
                    <a:pt x="227" y="766"/>
                  </a:lnTo>
                  <a:lnTo>
                    <a:pt x="213" y="761"/>
                  </a:lnTo>
                  <a:lnTo>
                    <a:pt x="199" y="755"/>
                  </a:lnTo>
                  <a:lnTo>
                    <a:pt x="185" y="749"/>
                  </a:lnTo>
                  <a:lnTo>
                    <a:pt x="171" y="743"/>
                  </a:lnTo>
                  <a:lnTo>
                    <a:pt x="158" y="736"/>
                  </a:lnTo>
                  <a:lnTo>
                    <a:pt x="146" y="729"/>
                  </a:lnTo>
                  <a:lnTo>
                    <a:pt x="133" y="721"/>
                  </a:lnTo>
                  <a:lnTo>
                    <a:pt x="122" y="713"/>
                  </a:lnTo>
                  <a:lnTo>
                    <a:pt x="110" y="705"/>
                  </a:lnTo>
                  <a:lnTo>
                    <a:pt x="99" y="696"/>
                  </a:lnTo>
                  <a:lnTo>
                    <a:pt x="89" y="687"/>
                  </a:lnTo>
                  <a:lnTo>
                    <a:pt x="79" y="677"/>
                  </a:lnTo>
                  <a:lnTo>
                    <a:pt x="69" y="667"/>
                  </a:lnTo>
                  <a:lnTo>
                    <a:pt x="60" y="655"/>
                  </a:lnTo>
                  <a:lnTo>
                    <a:pt x="52" y="645"/>
                  </a:lnTo>
                  <a:lnTo>
                    <a:pt x="44" y="633"/>
                  </a:lnTo>
                  <a:lnTo>
                    <a:pt x="37" y="622"/>
                  </a:lnTo>
                  <a:lnTo>
                    <a:pt x="30" y="610"/>
                  </a:lnTo>
                  <a:lnTo>
                    <a:pt x="24" y="597"/>
                  </a:lnTo>
                  <a:lnTo>
                    <a:pt x="19" y="585"/>
                  </a:lnTo>
                  <a:lnTo>
                    <a:pt x="14" y="572"/>
                  </a:lnTo>
                  <a:lnTo>
                    <a:pt x="10" y="558"/>
                  </a:lnTo>
                  <a:lnTo>
                    <a:pt x="6" y="544"/>
                  </a:lnTo>
                  <a:lnTo>
                    <a:pt x="4" y="530"/>
                  </a:lnTo>
                  <a:lnTo>
                    <a:pt x="2" y="516"/>
                  </a:lnTo>
                  <a:lnTo>
                    <a:pt x="0" y="501"/>
                  </a:lnTo>
                  <a:lnTo>
                    <a:pt x="0" y="486"/>
                  </a:lnTo>
                  <a:lnTo>
                    <a:pt x="0" y="300"/>
                  </a:lnTo>
                  <a:lnTo>
                    <a:pt x="0" y="285"/>
                  </a:lnTo>
                  <a:lnTo>
                    <a:pt x="2" y="270"/>
                  </a:lnTo>
                  <a:lnTo>
                    <a:pt x="4" y="254"/>
                  </a:lnTo>
                  <a:lnTo>
                    <a:pt x="6" y="239"/>
                  </a:lnTo>
                  <a:lnTo>
                    <a:pt x="10" y="224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7"/>
                  </a:lnTo>
                  <a:lnTo>
                    <a:pt x="37" y="154"/>
                  </a:lnTo>
                  <a:lnTo>
                    <a:pt x="44" y="140"/>
                  </a:lnTo>
                  <a:lnTo>
                    <a:pt x="52" y="128"/>
                  </a:lnTo>
                  <a:lnTo>
                    <a:pt x="60" y="115"/>
                  </a:lnTo>
                  <a:lnTo>
                    <a:pt x="69" y="104"/>
                  </a:lnTo>
                  <a:lnTo>
                    <a:pt x="79" y="92"/>
                  </a:lnTo>
                  <a:lnTo>
                    <a:pt x="89" y="81"/>
                  </a:lnTo>
                  <a:lnTo>
                    <a:pt x="99" y="71"/>
                  </a:lnTo>
                  <a:lnTo>
                    <a:pt x="110" y="61"/>
                  </a:lnTo>
                  <a:lnTo>
                    <a:pt x="121" y="52"/>
                  </a:lnTo>
                  <a:lnTo>
                    <a:pt x="133" y="43"/>
                  </a:lnTo>
                  <a:lnTo>
                    <a:pt x="145" y="36"/>
                  </a:lnTo>
                  <a:lnTo>
                    <a:pt x="158" y="29"/>
                  </a:lnTo>
                  <a:lnTo>
                    <a:pt x="171" y="22"/>
                  </a:lnTo>
                  <a:lnTo>
                    <a:pt x="185" y="16"/>
                  </a:lnTo>
                  <a:lnTo>
                    <a:pt x="198" y="12"/>
                  </a:lnTo>
                  <a:lnTo>
                    <a:pt x="212" y="8"/>
                  </a:lnTo>
                  <a:lnTo>
                    <a:pt x="226" y="4"/>
                  </a:lnTo>
                  <a:lnTo>
                    <a:pt x="241" y="2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1"/>
                  </a:lnTo>
                  <a:lnTo>
                    <a:pt x="301" y="2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2" name="Freeform 14"/>
            <p:cNvSpPr>
              <a:spLocks/>
            </p:cNvSpPr>
            <p:nvPr/>
          </p:nvSpPr>
          <p:spPr bwMode="auto">
            <a:xfrm>
              <a:off x="1246188" y="5441950"/>
              <a:ext cx="244475" cy="69850"/>
            </a:xfrm>
            <a:custGeom>
              <a:avLst/>
              <a:gdLst>
                <a:gd name="T0" fmla="*/ 2147483647 w 3080"/>
                <a:gd name="T1" fmla="*/ 2147483647 h 896"/>
                <a:gd name="T2" fmla="*/ 2147483647 w 3080"/>
                <a:gd name="T3" fmla="*/ 2147483647 h 896"/>
                <a:gd name="T4" fmla="*/ 2147483647 w 3080"/>
                <a:gd name="T5" fmla="*/ 2147483647 h 896"/>
                <a:gd name="T6" fmla="*/ 2147483647 w 3080"/>
                <a:gd name="T7" fmla="*/ 2147483647 h 896"/>
                <a:gd name="T8" fmla="*/ 2147483647 w 3080"/>
                <a:gd name="T9" fmla="*/ 2147483647 h 896"/>
                <a:gd name="T10" fmla="*/ 2147483647 w 3080"/>
                <a:gd name="T11" fmla="*/ 2147483647 h 896"/>
                <a:gd name="T12" fmla="*/ 2147483647 w 3080"/>
                <a:gd name="T13" fmla="*/ 2147483647 h 896"/>
                <a:gd name="T14" fmla="*/ 2147483647 w 3080"/>
                <a:gd name="T15" fmla="*/ 2147483647 h 896"/>
                <a:gd name="T16" fmla="*/ 2147483647 w 3080"/>
                <a:gd name="T17" fmla="*/ 2147483647 h 896"/>
                <a:gd name="T18" fmla="*/ 2147483647 w 3080"/>
                <a:gd name="T19" fmla="*/ 2147483647 h 896"/>
                <a:gd name="T20" fmla="*/ 2147483647 w 3080"/>
                <a:gd name="T21" fmla="*/ 2147483647 h 896"/>
                <a:gd name="T22" fmla="*/ 2147483647 w 3080"/>
                <a:gd name="T23" fmla="*/ 2147483647 h 896"/>
                <a:gd name="T24" fmla="*/ 2147483647 w 3080"/>
                <a:gd name="T25" fmla="*/ 2147483647 h 896"/>
                <a:gd name="T26" fmla="*/ 2147483647 w 3080"/>
                <a:gd name="T27" fmla="*/ 2147483647 h 896"/>
                <a:gd name="T28" fmla="*/ 2147483647 w 3080"/>
                <a:gd name="T29" fmla="*/ 2147483647 h 896"/>
                <a:gd name="T30" fmla="*/ 2147483647 w 3080"/>
                <a:gd name="T31" fmla="*/ 2147483647 h 896"/>
                <a:gd name="T32" fmla="*/ 2147483647 w 3080"/>
                <a:gd name="T33" fmla="*/ 2147483647 h 896"/>
                <a:gd name="T34" fmla="*/ 2147483647 w 3080"/>
                <a:gd name="T35" fmla="*/ 2147483647 h 896"/>
                <a:gd name="T36" fmla="*/ 2147483647 w 3080"/>
                <a:gd name="T37" fmla="*/ 2147483647 h 896"/>
                <a:gd name="T38" fmla="*/ 2147483647 w 3080"/>
                <a:gd name="T39" fmla="*/ 2147483647 h 896"/>
                <a:gd name="T40" fmla="*/ 2147483647 w 3080"/>
                <a:gd name="T41" fmla="*/ 2147483647 h 896"/>
                <a:gd name="T42" fmla="*/ 2147483647 w 3080"/>
                <a:gd name="T43" fmla="*/ 2147483647 h 896"/>
                <a:gd name="T44" fmla="*/ 2147483647 w 3080"/>
                <a:gd name="T45" fmla="*/ 2147483647 h 896"/>
                <a:gd name="T46" fmla="*/ 2147483647 w 3080"/>
                <a:gd name="T47" fmla="*/ 2147483647 h 896"/>
                <a:gd name="T48" fmla="*/ 2147483647 w 3080"/>
                <a:gd name="T49" fmla="*/ 2147483647 h 896"/>
                <a:gd name="T50" fmla="*/ 2147483647 w 3080"/>
                <a:gd name="T51" fmla="*/ 2147483647 h 896"/>
                <a:gd name="T52" fmla="*/ 2147483647 w 3080"/>
                <a:gd name="T53" fmla="*/ 2147483647 h 896"/>
                <a:gd name="T54" fmla="*/ 2147483647 w 3080"/>
                <a:gd name="T55" fmla="*/ 2147483647 h 896"/>
                <a:gd name="T56" fmla="*/ 2147483647 w 3080"/>
                <a:gd name="T57" fmla="*/ 2147483647 h 896"/>
                <a:gd name="T58" fmla="*/ 2147483647 w 3080"/>
                <a:gd name="T59" fmla="*/ 2147483647 h 896"/>
                <a:gd name="T60" fmla="*/ 2147483647 w 3080"/>
                <a:gd name="T61" fmla="*/ 2147483647 h 896"/>
                <a:gd name="T62" fmla="*/ 2147483647 w 3080"/>
                <a:gd name="T63" fmla="*/ 2147483647 h 896"/>
                <a:gd name="T64" fmla="*/ 2147483647 w 3080"/>
                <a:gd name="T65" fmla="*/ 2147483647 h 896"/>
                <a:gd name="T66" fmla="*/ 2147483647 w 3080"/>
                <a:gd name="T67" fmla="*/ 2147483647 h 896"/>
                <a:gd name="T68" fmla="*/ 2147483647 w 3080"/>
                <a:gd name="T69" fmla="*/ 2147483647 h 896"/>
                <a:gd name="T70" fmla="*/ 2147483647 w 3080"/>
                <a:gd name="T71" fmla="*/ 2147483647 h 896"/>
                <a:gd name="T72" fmla="*/ 2147483647 w 3080"/>
                <a:gd name="T73" fmla="*/ 2147483647 h 896"/>
                <a:gd name="T74" fmla="*/ 2147483647 w 3080"/>
                <a:gd name="T75" fmla="*/ 2147483647 h 896"/>
                <a:gd name="T76" fmla="*/ 2147483647 w 3080"/>
                <a:gd name="T77" fmla="*/ 2147483647 h 896"/>
                <a:gd name="T78" fmla="*/ 2147483647 w 3080"/>
                <a:gd name="T79" fmla="*/ 2147483647 h 896"/>
                <a:gd name="T80" fmla="*/ 2147483647 w 3080"/>
                <a:gd name="T81" fmla="*/ 2147483647 h 896"/>
                <a:gd name="T82" fmla="*/ 2147483647 w 3080"/>
                <a:gd name="T83" fmla="*/ 2147483647 h 896"/>
                <a:gd name="T84" fmla="*/ 2147483647 w 3080"/>
                <a:gd name="T85" fmla="*/ 2147483647 h 896"/>
                <a:gd name="T86" fmla="*/ 2147483647 w 3080"/>
                <a:gd name="T87" fmla="*/ 2147483647 h 896"/>
                <a:gd name="T88" fmla="*/ 2147483647 w 3080"/>
                <a:gd name="T89" fmla="*/ 2147483647 h 896"/>
                <a:gd name="T90" fmla="*/ 2147483647 w 3080"/>
                <a:gd name="T91" fmla="*/ 2147483647 h 896"/>
                <a:gd name="T92" fmla="*/ 2147483647 w 3080"/>
                <a:gd name="T93" fmla="*/ 2147483647 h 896"/>
                <a:gd name="T94" fmla="*/ 2147483647 w 3080"/>
                <a:gd name="T95" fmla="*/ 2147483647 h 896"/>
                <a:gd name="T96" fmla="*/ 2147483647 w 3080"/>
                <a:gd name="T97" fmla="*/ 2147483647 h 896"/>
                <a:gd name="T98" fmla="*/ 2147483647 w 3080"/>
                <a:gd name="T99" fmla="*/ 2147483647 h 896"/>
                <a:gd name="T100" fmla="*/ 2147483647 w 3080"/>
                <a:gd name="T101" fmla="*/ 2147483647 h 896"/>
                <a:gd name="T102" fmla="*/ 0 w 3080"/>
                <a:gd name="T103" fmla="*/ 2147483647 h 896"/>
                <a:gd name="T104" fmla="*/ 2147483647 w 3080"/>
                <a:gd name="T105" fmla="*/ 2147483647 h 896"/>
                <a:gd name="T106" fmla="*/ 2147483647 w 3080"/>
                <a:gd name="T107" fmla="*/ 2147483647 h 896"/>
                <a:gd name="T108" fmla="*/ 2147483647 w 3080"/>
                <a:gd name="T109" fmla="*/ 2147483647 h 896"/>
                <a:gd name="T110" fmla="*/ 2147483647 w 3080"/>
                <a:gd name="T111" fmla="*/ 2147483647 h 896"/>
                <a:gd name="T112" fmla="*/ 2147483647 w 3080"/>
                <a:gd name="T113" fmla="*/ 2147483647 h 896"/>
                <a:gd name="T114" fmla="*/ 2147483647 w 3080"/>
                <a:gd name="T115" fmla="*/ 2147483647 h 896"/>
                <a:gd name="T116" fmla="*/ 2147483647 w 3080"/>
                <a:gd name="T117" fmla="*/ 2147483647 h 896"/>
                <a:gd name="T118" fmla="*/ 2147483647 w 3080"/>
                <a:gd name="T119" fmla="*/ 2147483647 h 896"/>
                <a:gd name="T120" fmla="*/ 2147483647 w 3080"/>
                <a:gd name="T121" fmla="*/ 2147483647 h 896"/>
                <a:gd name="T122" fmla="*/ 2147483647 w 3080"/>
                <a:gd name="T123" fmla="*/ 2147483647 h 896"/>
                <a:gd name="T124" fmla="*/ 2147483647 w 3080"/>
                <a:gd name="T125" fmla="*/ 2147483647 h 8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0"/>
                <a:gd name="T190" fmla="*/ 0 h 896"/>
                <a:gd name="T191" fmla="*/ 3080 w 3080"/>
                <a:gd name="T192" fmla="*/ 896 h 8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0" h="896">
                  <a:moveTo>
                    <a:pt x="301" y="2"/>
                  </a:moveTo>
                  <a:lnTo>
                    <a:pt x="378" y="12"/>
                  </a:lnTo>
                  <a:lnTo>
                    <a:pt x="455" y="22"/>
                  </a:lnTo>
                  <a:lnTo>
                    <a:pt x="533" y="31"/>
                  </a:lnTo>
                  <a:lnTo>
                    <a:pt x="610" y="39"/>
                  </a:lnTo>
                  <a:lnTo>
                    <a:pt x="688" y="46"/>
                  </a:lnTo>
                  <a:lnTo>
                    <a:pt x="765" y="53"/>
                  </a:lnTo>
                  <a:lnTo>
                    <a:pt x="843" y="59"/>
                  </a:lnTo>
                  <a:lnTo>
                    <a:pt x="920" y="64"/>
                  </a:lnTo>
                  <a:lnTo>
                    <a:pt x="997" y="69"/>
                  </a:lnTo>
                  <a:lnTo>
                    <a:pt x="1075" y="73"/>
                  </a:lnTo>
                  <a:lnTo>
                    <a:pt x="1153" y="76"/>
                  </a:lnTo>
                  <a:lnTo>
                    <a:pt x="1230" y="79"/>
                  </a:lnTo>
                  <a:lnTo>
                    <a:pt x="1307" y="81"/>
                  </a:lnTo>
                  <a:lnTo>
                    <a:pt x="1385" y="82"/>
                  </a:lnTo>
                  <a:lnTo>
                    <a:pt x="1463" y="83"/>
                  </a:lnTo>
                  <a:lnTo>
                    <a:pt x="1540" y="83"/>
                  </a:lnTo>
                  <a:lnTo>
                    <a:pt x="1617" y="83"/>
                  </a:lnTo>
                  <a:lnTo>
                    <a:pt x="1694" y="82"/>
                  </a:lnTo>
                  <a:lnTo>
                    <a:pt x="1773" y="80"/>
                  </a:lnTo>
                  <a:lnTo>
                    <a:pt x="1850" y="78"/>
                  </a:lnTo>
                  <a:lnTo>
                    <a:pt x="1927" y="75"/>
                  </a:lnTo>
                  <a:lnTo>
                    <a:pt x="2004" y="71"/>
                  </a:lnTo>
                  <a:lnTo>
                    <a:pt x="2082" y="67"/>
                  </a:lnTo>
                  <a:lnTo>
                    <a:pt x="2160" y="62"/>
                  </a:lnTo>
                  <a:lnTo>
                    <a:pt x="2237" y="57"/>
                  </a:lnTo>
                  <a:lnTo>
                    <a:pt x="2314" y="51"/>
                  </a:lnTo>
                  <a:lnTo>
                    <a:pt x="2392" y="44"/>
                  </a:lnTo>
                  <a:lnTo>
                    <a:pt x="2470" y="37"/>
                  </a:lnTo>
                  <a:lnTo>
                    <a:pt x="2547" y="29"/>
                  </a:lnTo>
                  <a:lnTo>
                    <a:pt x="2624" y="21"/>
                  </a:lnTo>
                  <a:lnTo>
                    <a:pt x="2702" y="12"/>
                  </a:lnTo>
                  <a:lnTo>
                    <a:pt x="2779" y="2"/>
                  </a:lnTo>
                  <a:lnTo>
                    <a:pt x="2795" y="1"/>
                  </a:lnTo>
                  <a:lnTo>
                    <a:pt x="2810" y="0"/>
                  </a:lnTo>
                  <a:lnTo>
                    <a:pt x="2825" y="1"/>
                  </a:lnTo>
                  <a:lnTo>
                    <a:pt x="2839" y="2"/>
                  </a:lnTo>
                  <a:lnTo>
                    <a:pt x="2854" y="5"/>
                  </a:lnTo>
                  <a:lnTo>
                    <a:pt x="2868" y="8"/>
                  </a:lnTo>
                  <a:lnTo>
                    <a:pt x="2882" y="12"/>
                  </a:lnTo>
                  <a:lnTo>
                    <a:pt x="2895" y="17"/>
                  </a:lnTo>
                  <a:lnTo>
                    <a:pt x="2908" y="23"/>
                  </a:lnTo>
                  <a:lnTo>
                    <a:pt x="2921" y="29"/>
                  </a:lnTo>
                  <a:lnTo>
                    <a:pt x="2934" y="36"/>
                  </a:lnTo>
                  <a:lnTo>
                    <a:pt x="2946" y="44"/>
                  </a:lnTo>
                  <a:lnTo>
                    <a:pt x="2958" y="53"/>
                  </a:lnTo>
                  <a:lnTo>
                    <a:pt x="2969" y="62"/>
                  </a:lnTo>
                  <a:lnTo>
                    <a:pt x="2981" y="71"/>
                  </a:lnTo>
                  <a:lnTo>
                    <a:pt x="2991" y="82"/>
                  </a:lnTo>
                  <a:lnTo>
                    <a:pt x="3001" y="93"/>
                  </a:lnTo>
                  <a:lnTo>
                    <a:pt x="3011" y="104"/>
                  </a:lnTo>
                  <a:lnTo>
                    <a:pt x="3020" y="116"/>
                  </a:lnTo>
                  <a:lnTo>
                    <a:pt x="3028" y="128"/>
                  </a:lnTo>
                  <a:lnTo>
                    <a:pt x="3036" y="141"/>
                  </a:lnTo>
                  <a:lnTo>
                    <a:pt x="3043" y="154"/>
                  </a:lnTo>
                  <a:lnTo>
                    <a:pt x="3050" y="167"/>
                  </a:lnTo>
                  <a:lnTo>
                    <a:pt x="3056" y="181"/>
                  </a:lnTo>
                  <a:lnTo>
                    <a:pt x="3061" y="195"/>
                  </a:lnTo>
                  <a:lnTo>
                    <a:pt x="3066" y="209"/>
                  </a:lnTo>
                  <a:lnTo>
                    <a:pt x="3070" y="224"/>
                  </a:lnTo>
                  <a:lnTo>
                    <a:pt x="3074" y="239"/>
                  </a:lnTo>
                  <a:lnTo>
                    <a:pt x="3076" y="254"/>
                  </a:lnTo>
                  <a:lnTo>
                    <a:pt x="3078" y="270"/>
                  </a:lnTo>
                  <a:lnTo>
                    <a:pt x="3080" y="285"/>
                  </a:lnTo>
                  <a:lnTo>
                    <a:pt x="3080" y="300"/>
                  </a:lnTo>
                  <a:lnTo>
                    <a:pt x="3080" y="486"/>
                  </a:lnTo>
                  <a:lnTo>
                    <a:pt x="3080" y="501"/>
                  </a:lnTo>
                  <a:lnTo>
                    <a:pt x="3078" y="516"/>
                  </a:lnTo>
                  <a:lnTo>
                    <a:pt x="3076" y="530"/>
                  </a:lnTo>
                  <a:lnTo>
                    <a:pt x="3074" y="544"/>
                  </a:lnTo>
                  <a:lnTo>
                    <a:pt x="3070" y="558"/>
                  </a:lnTo>
                  <a:lnTo>
                    <a:pt x="3066" y="571"/>
                  </a:lnTo>
                  <a:lnTo>
                    <a:pt x="3061" y="584"/>
                  </a:lnTo>
                  <a:lnTo>
                    <a:pt x="3056" y="597"/>
                  </a:lnTo>
                  <a:lnTo>
                    <a:pt x="3050" y="609"/>
                  </a:lnTo>
                  <a:lnTo>
                    <a:pt x="3043" y="621"/>
                  </a:lnTo>
                  <a:lnTo>
                    <a:pt x="3036" y="632"/>
                  </a:lnTo>
                  <a:lnTo>
                    <a:pt x="3028" y="643"/>
                  </a:lnTo>
                  <a:lnTo>
                    <a:pt x="3019" y="654"/>
                  </a:lnTo>
                  <a:lnTo>
                    <a:pt x="3010" y="665"/>
                  </a:lnTo>
                  <a:lnTo>
                    <a:pt x="3001" y="675"/>
                  </a:lnTo>
                  <a:lnTo>
                    <a:pt x="2991" y="685"/>
                  </a:lnTo>
                  <a:lnTo>
                    <a:pt x="2980" y="694"/>
                  </a:lnTo>
                  <a:lnTo>
                    <a:pt x="2968" y="702"/>
                  </a:lnTo>
                  <a:lnTo>
                    <a:pt x="2957" y="711"/>
                  </a:lnTo>
                  <a:lnTo>
                    <a:pt x="2945" y="719"/>
                  </a:lnTo>
                  <a:lnTo>
                    <a:pt x="2933" y="726"/>
                  </a:lnTo>
                  <a:lnTo>
                    <a:pt x="2920" y="734"/>
                  </a:lnTo>
                  <a:lnTo>
                    <a:pt x="2908" y="740"/>
                  </a:lnTo>
                  <a:lnTo>
                    <a:pt x="2894" y="747"/>
                  </a:lnTo>
                  <a:lnTo>
                    <a:pt x="2867" y="759"/>
                  </a:lnTo>
                  <a:lnTo>
                    <a:pt x="2839" y="769"/>
                  </a:lnTo>
                  <a:lnTo>
                    <a:pt x="2809" y="777"/>
                  </a:lnTo>
                  <a:lnTo>
                    <a:pt x="2779" y="784"/>
                  </a:lnTo>
                  <a:lnTo>
                    <a:pt x="2702" y="798"/>
                  </a:lnTo>
                  <a:lnTo>
                    <a:pt x="2624" y="812"/>
                  </a:lnTo>
                  <a:lnTo>
                    <a:pt x="2547" y="825"/>
                  </a:lnTo>
                  <a:lnTo>
                    <a:pt x="2470" y="836"/>
                  </a:lnTo>
                  <a:lnTo>
                    <a:pt x="2392" y="846"/>
                  </a:lnTo>
                  <a:lnTo>
                    <a:pt x="2314" y="856"/>
                  </a:lnTo>
                  <a:lnTo>
                    <a:pt x="2237" y="864"/>
                  </a:lnTo>
                  <a:lnTo>
                    <a:pt x="2160" y="871"/>
                  </a:lnTo>
                  <a:lnTo>
                    <a:pt x="2082" y="878"/>
                  </a:lnTo>
                  <a:lnTo>
                    <a:pt x="2004" y="883"/>
                  </a:lnTo>
                  <a:lnTo>
                    <a:pt x="1927" y="887"/>
                  </a:lnTo>
                  <a:lnTo>
                    <a:pt x="1850" y="891"/>
                  </a:lnTo>
                  <a:lnTo>
                    <a:pt x="1773" y="893"/>
                  </a:lnTo>
                  <a:lnTo>
                    <a:pt x="1694" y="895"/>
                  </a:lnTo>
                  <a:lnTo>
                    <a:pt x="1617" y="896"/>
                  </a:lnTo>
                  <a:lnTo>
                    <a:pt x="1540" y="895"/>
                  </a:lnTo>
                  <a:lnTo>
                    <a:pt x="1463" y="894"/>
                  </a:lnTo>
                  <a:lnTo>
                    <a:pt x="1385" y="892"/>
                  </a:lnTo>
                  <a:lnTo>
                    <a:pt x="1307" y="889"/>
                  </a:lnTo>
                  <a:lnTo>
                    <a:pt x="1230" y="886"/>
                  </a:lnTo>
                  <a:lnTo>
                    <a:pt x="1153" y="881"/>
                  </a:lnTo>
                  <a:lnTo>
                    <a:pt x="1075" y="876"/>
                  </a:lnTo>
                  <a:lnTo>
                    <a:pt x="997" y="870"/>
                  </a:lnTo>
                  <a:lnTo>
                    <a:pt x="920" y="863"/>
                  </a:lnTo>
                  <a:lnTo>
                    <a:pt x="843" y="856"/>
                  </a:lnTo>
                  <a:lnTo>
                    <a:pt x="765" y="848"/>
                  </a:lnTo>
                  <a:lnTo>
                    <a:pt x="688" y="839"/>
                  </a:lnTo>
                  <a:lnTo>
                    <a:pt x="610" y="829"/>
                  </a:lnTo>
                  <a:lnTo>
                    <a:pt x="533" y="819"/>
                  </a:lnTo>
                  <a:lnTo>
                    <a:pt x="455" y="808"/>
                  </a:lnTo>
                  <a:lnTo>
                    <a:pt x="378" y="796"/>
                  </a:lnTo>
                  <a:lnTo>
                    <a:pt x="301" y="784"/>
                  </a:lnTo>
                  <a:lnTo>
                    <a:pt x="270" y="778"/>
                  </a:lnTo>
                  <a:lnTo>
                    <a:pt x="241" y="770"/>
                  </a:lnTo>
                  <a:lnTo>
                    <a:pt x="227" y="766"/>
                  </a:lnTo>
                  <a:lnTo>
                    <a:pt x="213" y="761"/>
                  </a:lnTo>
                  <a:lnTo>
                    <a:pt x="199" y="755"/>
                  </a:lnTo>
                  <a:lnTo>
                    <a:pt x="185" y="749"/>
                  </a:lnTo>
                  <a:lnTo>
                    <a:pt x="171" y="743"/>
                  </a:lnTo>
                  <a:lnTo>
                    <a:pt x="158" y="736"/>
                  </a:lnTo>
                  <a:lnTo>
                    <a:pt x="146" y="729"/>
                  </a:lnTo>
                  <a:lnTo>
                    <a:pt x="133" y="721"/>
                  </a:lnTo>
                  <a:lnTo>
                    <a:pt x="122" y="713"/>
                  </a:lnTo>
                  <a:lnTo>
                    <a:pt x="110" y="705"/>
                  </a:lnTo>
                  <a:lnTo>
                    <a:pt x="99" y="696"/>
                  </a:lnTo>
                  <a:lnTo>
                    <a:pt x="89" y="687"/>
                  </a:lnTo>
                  <a:lnTo>
                    <a:pt x="79" y="677"/>
                  </a:lnTo>
                  <a:lnTo>
                    <a:pt x="69" y="667"/>
                  </a:lnTo>
                  <a:lnTo>
                    <a:pt x="60" y="655"/>
                  </a:lnTo>
                  <a:lnTo>
                    <a:pt x="52" y="645"/>
                  </a:lnTo>
                  <a:lnTo>
                    <a:pt x="44" y="633"/>
                  </a:lnTo>
                  <a:lnTo>
                    <a:pt x="37" y="622"/>
                  </a:lnTo>
                  <a:lnTo>
                    <a:pt x="30" y="610"/>
                  </a:lnTo>
                  <a:lnTo>
                    <a:pt x="24" y="597"/>
                  </a:lnTo>
                  <a:lnTo>
                    <a:pt x="19" y="585"/>
                  </a:lnTo>
                  <a:lnTo>
                    <a:pt x="14" y="572"/>
                  </a:lnTo>
                  <a:lnTo>
                    <a:pt x="10" y="558"/>
                  </a:lnTo>
                  <a:lnTo>
                    <a:pt x="6" y="544"/>
                  </a:lnTo>
                  <a:lnTo>
                    <a:pt x="4" y="530"/>
                  </a:lnTo>
                  <a:lnTo>
                    <a:pt x="2" y="516"/>
                  </a:lnTo>
                  <a:lnTo>
                    <a:pt x="0" y="501"/>
                  </a:lnTo>
                  <a:lnTo>
                    <a:pt x="0" y="486"/>
                  </a:lnTo>
                  <a:lnTo>
                    <a:pt x="0" y="300"/>
                  </a:lnTo>
                  <a:lnTo>
                    <a:pt x="0" y="285"/>
                  </a:lnTo>
                  <a:lnTo>
                    <a:pt x="2" y="270"/>
                  </a:lnTo>
                  <a:lnTo>
                    <a:pt x="4" y="254"/>
                  </a:lnTo>
                  <a:lnTo>
                    <a:pt x="6" y="239"/>
                  </a:lnTo>
                  <a:lnTo>
                    <a:pt x="10" y="224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7"/>
                  </a:lnTo>
                  <a:lnTo>
                    <a:pt x="37" y="154"/>
                  </a:lnTo>
                  <a:lnTo>
                    <a:pt x="44" y="140"/>
                  </a:lnTo>
                  <a:lnTo>
                    <a:pt x="52" y="128"/>
                  </a:lnTo>
                  <a:lnTo>
                    <a:pt x="60" y="115"/>
                  </a:lnTo>
                  <a:lnTo>
                    <a:pt x="69" y="104"/>
                  </a:lnTo>
                  <a:lnTo>
                    <a:pt x="79" y="92"/>
                  </a:lnTo>
                  <a:lnTo>
                    <a:pt x="89" y="81"/>
                  </a:lnTo>
                  <a:lnTo>
                    <a:pt x="99" y="71"/>
                  </a:lnTo>
                  <a:lnTo>
                    <a:pt x="110" y="61"/>
                  </a:lnTo>
                  <a:lnTo>
                    <a:pt x="121" y="52"/>
                  </a:lnTo>
                  <a:lnTo>
                    <a:pt x="133" y="43"/>
                  </a:lnTo>
                  <a:lnTo>
                    <a:pt x="145" y="36"/>
                  </a:lnTo>
                  <a:lnTo>
                    <a:pt x="158" y="29"/>
                  </a:lnTo>
                  <a:lnTo>
                    <a:pt x="171" y="22"/>
                  </a:lnTo>
                  <a:lnTo>
                    <a:pt x="185" y="16"/>
                  </a:lnTo>
                  <a:lnTo>
                    <a:pt x="198" y="12"/>
                  </a:lnTo>
                  <a:lnTo>
                    <a:pt x="212" y="8"/>
                  </a:lnTo>
                  <a:lnTo>
                    <a:pt x="226" y="4"/>
                  </a:lnTo>
                  <a:lnTo>
                    <a:pt x="241" y="2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1"/>
                  </a:lnTo>
                  <a:lnTo>
                    <a:pt x="301" y="2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3" name="Freeform 15"/>
            <p:cNvSpPr>
              <a:spLocks/>
            </p:cNvSpPr>
            <p:nvPr/>
          </p:nvSpPr>
          <p:spPr bwMode="auto">
            <a:xfrm>
              <a:off x="1311275" y="5405438"/>
              <a:ext cx="169862" cy="114300"/>
            </a:xfrm>
            <a:custGeom>
              <a:avLst/>
              <a:gdLst>
                <a:gd name="T0" fmla="*/ 2147483647 w 2144"/>
                <a:gd name="T1" fmla="*/ 2147483647 h 1454"/>
                <a:gd name="T2" fmla="*/ 2147483647 w 2144"/>
                <a:gd name="T3" fmla="*/ 2147483647 h 1454"/>
                <a:gd name="T4" fmla="*/ 2147483647 w 2144"/>
                <a:gd name="T5" fmla="*/ 2147483647 h 1454"/>
                <a:gd name="T6" fmla="*/ 2147483647 w 2144"/>
                <a:gd name="T7" fmla="*/ 2147483647 h 1454"/>
                <a:gd name="T8" fmla="*/ 2147483647 w 2144"/>
                <a:gd name="T9" fmla="*/ 2147483647 h 1454"/>
                <a:gd name="T10" fmla="*/ 2147483647 w 2144"/>
                <a:gd name="T11" fmla="*/ 2147483647 h 1454"/>
                <a:gd name="T12" fmla="*/ 2147483647 w 2144"/>
                <a:gd name="T13" fmla="*/ 2147483647 h 1454"/>
                <a:gd name="T14" fmla="*/ 2147483647 w 2144"/>
                <a:gd name="T15" fmla="*/ 2147483647 h 1454"/>
                <a:gd name="T16" fmla="*/ 2147483647 w 2144"/>
                <a:gd name="T17" fmla="*/ 2147483647 h 1454"/>
                <a:gd name="T18" fmla="*/ 2147483647 w 2144"/>
                <a:gd name="T19" fmla="*/ 2147483647 h 1454"/>
                <a:gd name="T20" fmla="*/ 2147483647 w 2144"/>
                <a:gd name="T21" fmla="*/ 2147483647 h 1454"/>
                <a:gd name="T22" fmla="*/ 2147483647 w 2144"/>
                <a:gd name="T23" fmla="*/ 2147483647 h 1454"/>
                <a:gd name="T24" fmla="*/ 2147483647 w 2144"/>
                <a:gd name="T25" fmla="*/ 2147483647 h 1454"/>
                <a:gd name="T26" fmla="*/ 2147483647 w 2144"/>
                <a:gd name="T27" fmla="*/ 2147483647 h 1454"/>
                <a:gd name="T28" fmla="*/ 2147483647 w 2144"/>
                <a:gd name="T29" fmla="*/ 2147483647 h 1454"/>
                <a:gd name="T30" fmla="*/ 2147483647 w 2144"/>
                <a:gd name="T31" fmla="*/ 2147483647 h 1454"/>
                <a:gd name="T32" fmla="*/ 2147483647 w 2144"/>
                <a:gd name="T33" fmla="*/ 2147483647 h 1454"/>
                <a:gd name="T34" fmla="*/ 2147483647 w 2144"/>
                <a:gd name="T35" fmla="*/ 2147483647 h 1454"/>
                <a:gd name="T36" fmla="*/ 2147483647 w 2144"/>
                <a:gd name="T37" fmla="*/ 2147483647 h 1454"/>
                <a:gd name="T38" fmla="*/ 2147483647 w 2144"/>
                <a:gd name="T39" fmla="*/ 2147483647 h 1454"/>
                <a:gd name="T40" fmla="*/ 2147483647 w 2144"/>
                <a:gd name="T41" fmla="*/ 2147483647 h 1454"/>
                <a:gd name="T42" fmla="*/ 2147483647 w 2144"/>
                <a:gd name="T43" fmla="*/ 2147483647 h 1454"/>
                <a:gd name="T44" fmla="*/ 2147483647 w 2144"/>
                <a:gd name="T45" fmla="*/ 2147483647 h 1454"/>
                <a:gd name="T46" fmla="*/ 2147483647 w 2144"/>
                <a:gd name="T47" fmla="*/ 2147483647 h 1454"/>
                <a:gd name="T48" fmla="*/ 2147483647 w 2144"/>
                <a:gd name="T49" fmla="*/ 2147483647 h 1454"/>
                <a:gd name="T50" fmla="*/ 2147483647 w 2144"/>
                <a:gd name="T51" fmla="*/ 2147483647 h 1454"/>
                <a:gd name="T52" fmla="*/ 2147483647 w 2144"/>
                <a:gd name="T53" fmla="*/ 2147483647 h 1454"/>
                <a:gd name="T54" fmla="*/ 2147483647 w 2144"/>
                <a:gd name="T55" fmla="*/ 2147483647 h 1454"/>
                <a:gd name="T56" fmla="*/ 2147483647 w 2144"/>
                <a:gd name="T57" fmla="*/ 2147483647 h 1454"/>
                <a:gd name="T58" fmla="*/ 2147483647 w 2144"/>
                <a:gd name="T59" fmla="*/ 2147483647 h 1454"/>
                <a:gd name="T60" fmla="*/ 2147483647 w 2144"/>
                <a:gd name="T61" fmla="*/ 2147483647 h 1454"/>
                <a:gd name="T62" fmla="*/ 2147483647 w 2144"/>
                <a:gd name="T63" fmla="*/ 2147483647 h 1454"/>
                <a:gd name="T64" fmla="*/ 2147483647 w 2144"/>
                <a:gd name="T65" fmla="*/ 2147483647 h 1454"/>
                <a:gd name="T66" fmla="*/ 2147483647 w 2144"/>
                <a:gd name="T67" fmla="*/ 2147483647 h 1454"/>
                <a:gd name="T68" fmla="*/ 2147483647 w 2144"/>
                <a:gd name="T69" fmla="*/ 2147483647 h 1454"/>
                <a:gd name="T70" fmla="*/ 2147483647 w 2144"/>
                <a:gd name="T71" fmla="*/ 2147483647 h 1454"/>
                <a:gd name="T72" fmla="*/ 2147483647 w 2144"/>
                <a:gd name="T73" fmla="*/ 2147483647 h 1454"/>
                <a:gd name="T74" fmla="*/ 2147483647 w 2144"/>
                <a:gd name="T75" fmla="*/ 2147483647 h 1454"/>
                <a:gd name="T76" fmla="*/ 2147483647 w 2144"/>
                <a:gd name="T77" fmla="*/ 2147483647 h 1454"/>
                <a:gd name="T78" fmla="*/ 2147483647 w 2144"/>
                <a:gd name="T79" fmla="*/ 2147483647 h 1454"/>
                <a:gd name="T80" fmla="*/ 2147483647 w 2144"/>
                <a:gd name="T81" fmla="*/ 2147483647 h 1454"/>
                <a:gd name="T82" fmla="*/ 2147483647 w 2144"/>
                <a:gd name="T83" fmla="*/ 2147483647 h 1454"/>
                <a:gd name="T84" fmla="*/ 2147483647 w 2144"/>
                <a:gd name="T85" fmla="*/ 2147483647 h 1454"/>
                <a:gd name="T86" fmla="*/ 2147483647 w 2144"/>
                <a:gd name="T87" fmla="*/ 2147483647 h 1454"/>
                <a:gd name="T88" fmla="*/ 2147483647 w 2144"/>
                <a:gd name="T89" fmla="*/ 2147483647 h 1454"/>
                <a:gd name="T90" fmla="*/ 2147483647 w 2144"/>
                <a:gd name="T91" fmla="*/ 2147483647 h 1454"/>
                <a:gd name="T92" fmla="*/ 2147483647 w 2144"/>
                <a:gd name="T93" fmla="*/ 0 h 14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44"/>
                <a:gd name="T142" fmla="*/ 0 h 1454"/>
                <a:gd name="T143" fmla="*/ 2144 w 2144"/>
                <a:gd name="T144" fmla="*/ 1454 h 14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44" h="1454">
                  <a:moveTo>
                    <a:pt x="931" y="115"/>
                  </a:moveTo>
                  <a:lnTo>
                    <a:pt x="255" y="517"/>
                  </a:lnTo>
                  <a:lnTo>
                    <a:pt x="133" y="624"/>
                  </a:lnTo>
                  <a:lnTo>
                    <a:pt x="125" y="635"/>
                  </a:lnTo>
                  <a:lnTo>
                    <a:pt x="106" y="666"/>
                  </a:lnTo>
                  <a:lnTo>
                    <a:pt x="94" y="689"/>
                  </a:lnTo>
                  <a:lnTo>
                    <a:pt x="80" y="715"/>
                  </a:lnTo>
                  <a:lnTo>
                    <a:pt x="66" y="746"/>
                  </a:lnTo>
                  <a:lnTo>
                    <a:pt x="52" y="779"/>
                  </a:lnTo>
                  <a:lnTo>
                    <a:pt x="38" y="815"/>
                  </a:lnTo>
                  <a:lnTo>
                    <a:pt x="26" y="853"/>
                  </a:lnTo>
                  <a:lnTo>
                    <a:pt x="20" y="872"/>
                  </a:lnTo>
                  <a:lnTo>
                    <a:pt x="15" y="892"/>
                  </a:lnTo>
                  <a:lnTo>
                    <a:pt x="11" y="913"/>
                  </a:lnTo>
                  <a:lnTo>
                    <a:pt x="7" y="934"/>
                  </a:lnTo>
                  <a:lnTo>
                    <a:pt x="4" y="955"/>
                  </a:lnTo>
                  <a:lnTo>
                    <a:pt x="2" y="976"/>
                  </a:lnTo>
                  <a:lnTo>
                    <a:pt x="1" y="998"/>
                  </a:lnTo>
                  <a:lnTo>
                    <a:pt x="0" y="1019"/>
                  </a:lnTo>
                  <a:lnTo>
                    <a:pt x="1" y="1041"/>
                  </a:lnTo>
                  <a:lnTo>
                    <a:pt x="3" y="1063"/>
                  </a:lnTo>
                  <a:lnTo>
                    <a:pt x="6" y="1085"/>
                  </a:lnTo>
                  <a:lnTo>
                    <a:pt x="10" y="1106"/>
                  </a:lnTo>
                  <a:lnTo>
                    <a:pt x="15" y="1129"/>
                  </a:lnTo>
                  <a:lnTo>
                    <a:pt x="23" y="1152"/>
                  </a:lnTo>
                  <a:lnTo>
                    <a:pt x="31" y="1175"/>
                  </a:lnTo>
                  <a:lnTo>
                    <a:pt x="42" y="1199"/>
                  </a:lnTo>
                  <a:lnTo>
                    <a:pt x="54" y="1223"/>
                  </a:lnTo>
                  <a:lnTo>
                    <a:pt x="68" y="1247"/>
                  </a:lnTo>
                  <a:lnTo>
                    <a:pt x="83" y="1271"/>
                  </a:lnTo>
                  <a:lnTo>
                    <a:pt x="100" y="1295"/>
                  </a:lnTo>
                  <a:lnTo>
                    <a:pt x="118" y="1318"/>
                  </a:lnTo>
                  <a:lnTo>
                    <a:pt x="138" y="1340"/>
                  </a:lnTo>
                  <a:lnTo>
                    <a:pt x="159" y="1361"/>
                  </a:lnTo>
                  <a:lnTo>
                    <a:pt x="182" y="1381"/>
                  </a:lnTo>
                  <a:lnTo>
                    <a:pt x="194" y="1391"/>
                  </a:lnTo>
                  <a:lnTo>
                    <a:pt x="206" y="1400"/>
                  </a:lnTo>
                  <a:lnTo>
                    <a:pt x="219" y="1409"/>
                  </a:lnTo>
                  <a:lnTo>
                    <a:pt x="232" y="1417"/>
                  </a:lnTo>
                  <a:lnTo>
                    <a:pt x="246" y="1425"/>
                  </a:lnTo>
                  <a:lnTo>
                    <a:pt x="259" y="1432"/>
                  </a:lnTo>
                  <a:lnTo>
                    <a:pt x="273" y="1439"/>
                  </a:lnTo>
                  <a:lnTo>
                    <a:pt x="288" y="1445"/>
                  </a:lnTo>
                  <a:lnTo>
                    <a:pt x="299" y="1449"/>
                  </a:lnTo>
                  <a:lnTo>
                    <a:pt x="312" y="1451"/>
                  </a:lnTo>
                  <a:lnTo>
                    <a:pt x="324" y="1453"/>
                  </a:lnTo>
                  <a:lnTo>
                    <a:pt x="336" y="1454"/>
                  </a:lnTo>
                  <a:lnTo>
                    <a:pt x="361" y="1454"/>
                  </a:lnTo>
                  <a:lnTo>
                    <a:pt x="387" y="1452"/>
                  </a:lnTo>
                  <a:lnTo>
                    <a:pt x="413" y="1448"/>
                  </a:lnTo>
                  <a:lnTo>
                    <a:pt x="441" y="1445"/>
                  </a:lnTo>
                  <a:lnTo>
                    <a:pt x="455" y="1444"/>
                  </a:lnTo>
                  <a:lnTo>
                    <a:pt x="469" y="1444"/>
                  </a:lnTo>
                  <a:lnTo>
                    <a:pt x="483" y="1444"/>
                  </a:lnTo>
                  <a:lnTo>
                    <a:pt x="498" y="1445"/>
                  </a:lnTo>
                  <a:lnTo>
                    <a:pt x="528" y="1446"/>
                  </a:lnTo>
                  <a:lnTo>
                    <a:pt x="560" y="1445"/>
                  </a:lnTo>
                  <a:lnTo>
                    <a:pt x="592" y="1443"/>
                  </a:lnTo>
                  <a:lnTo>
                    <a:pt x="626" y="1438"/>
                  </a:lnTo>
                  <a:lnTo>
                    <a:pt x="659" y="1432"/>
                  </a:lnTo>
                  <a:lnTo>
                    <a:pt x="694" y="1425"/>
                  </a:lnTo>
                  <a:lnTo>
                    <a:pt x="729" y="1416"/>
                  </a:lnTo>
                  <a:lnTo>
                    <a:pt x="764" y="1405"/>
                  </a:lnTo>
                  <a:lnTo>
                    <a:pt x="800" y="1393"/>
                  </a:lnTo>
                  <a:lnTo>
                    <a:pt x="836" y="1380"/>
                  </a:lnTo>
                  <a:lnTo>
                    <a:pt x="873" y="1365"/>
                  </a:lnTo>
                  <a:lnTo>
                    <a:pt x="910" y="1350"/>
                  </a:lnTo>
                  <a:lnTo>
                    <a:pt x="948" y="1333"/>
                  </a:lnTo>
                  <a:lnTo>
                    <a:pt x="985" y="1315"/>
                  </a:lnTo>
                  <a:lnTo>
                    <a:pt x="1022" y="1296"/>
                  </a:lnTo>
                  <a:lnTo>
                    <a:pt x="1060" y="1277"/>
                  </a:lnTo>
                  <a:lnTo>
                    <a:pt x="1097" y="1257"/>
                  </a:lnTo>
                  <a:lnTo>
                    <a:pt x="1134" y="1236"/>
                  </a:lnTo>
                  <a:lnTo>
                    <a:pt x="1171" y="1214"/>
                  </a:lnTo>
                  <a:lnTo>
                    <a:pt x="1208" y="1192"/>
                  </a:lnTo>
                  <a:lnTo>
                    <a:pt x="1282" y="1147"/>
                  </a:lnTo>
                  <a:lnTo>
                    <a:pt x="1354" y="1100"/>
                  </a:lnTo>
                  <a:lnTo>
                    <a:pt x="1424" y="1053"/>
                  </a:lnTo>
                  <a:lnTo>
                    <a:pt x="1491" y="1006"/>
                  </a:lnTo>
                  <a:lnTo>
                    <a:pt x="1556" y="961"/>
                  </a:lnTo>
                  <a:lnTo>
                    <a:pt x="1617" y="916"/>
                  </a:lnTo>
                  <a:lnTo>
                    <a:pt x="1681" y="868"/>
                  </a:lnTo>
                  <a:lnTo>
                    <a:pt x="1741" y="822"/>
                  </a:lnTo>
                  <a:lnTo>
                    <a:pt x="1797" y="778"/>
                  </a:lnTo>
                  <a:lnTo>
                    <a:pt x="1849" y="737"/>
                  </a:lnTo>
                  <a:lnTo>
                    <a:pt x="1897" y="697"/>
                  </a:lnTo>
                  <a:lnTo>
                    <a:pt x="1940" y="661"/>
                  </a:lnTo>
                  <a:lnTo>
                    <a:pt x="1979" y="627"/>
                  </a:lnTo>
                  <a:lnTo>
                    <a:pt x="2014" y="597"/>
                  </a:lnTo>
                  <a:lnTo>
                    <a:pt x="2071" y="545"/>
                  </a:lnTo>
                  <a:lnTo>
                    <a:pt x="2112" y="507"/>
                  </a:lnTo>
                  <a:lnTo>
                    <a:pt x="2136" y="483"/>
                  </a:lnTo>
                  <a:lnTo>
                    <a:pt x="2144" y="475"/>
                  </a:lnTo>
                  <a:lnTo>
                    <a:pt x="1554" y="0"/>
                  </a:lnTo>
                  <a:lnTo>
                    <a:pt x="931" y="115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4" name="Freeform 16"/>
            <p:cNvSpPr>
              <a:spLocks/>
            </p:cNvSpPr>
            <p:nvPr/>
          </p:nvSpPr>
          <p:spPr bwMode="auto">
            <a:xfrm>
              <a:off x="1311275" y="5416550"/>
              <a:ext cx="171450" cy="104775"/>
            </a:xfrm>
            <a:custGeom>
              <a:avLst/>
              <a:gdLst>
                <a:gd name="T0" fmla="*/ 2147483647 w 2152"/>
                <a:gd name="T1" fmla="*/ 2147483647 h 1326"/>
                <a:gd name="T2" fmla="*/ 2147483647 w 2152"/>
                <a:gd name="T3" fmla="*/ 2147483647 h 1326"/>
                <a:gd name="T4" fmla="*/ 2147483647 w 2152"/>
                <a:gd name="T5" fmla="*/ 2147483647 h 1326"/>
                <a:gd name="T6" fmla="*/ 2147483647 w 2152"/>
                <a:gd name="T7" fmla="*/ 2147483647 h 1326"/>
                <a:gd name="T8" fmla="*/ 2147483647 w 2152"/>
                <a:gd name="T9" fmla="*/ 2147483647 h 1326"/>
                <a:gd name="T10" fmla="*/ 2147483647 w 2152"/>
                <a:gd name="T11" fmla="*/ 2147483647 h 1326"/>
                <a:gd name="T12" fmla="*/ 2147483647 w 2152"/>
                <a:gd name="T13" fmla="*/ 2147483647 h 1326"/>
                <a:gd name="T14" fmla="*/ 2147483647 w 2152"/>
                <a:gd name="T15" fmla="*/ 2147483647 h 1326"/>
                <a:gd name="T16" fmla="*/ 2147483647 w 2152"/>
                <a:gd name="T17" fmla="*/ 2147483647 h 1326"/>
                <a:gd name="T18" fmla="*/ 2147483647 w 2152"/>
                <a:gd name="T19" fmla="*/ 2147483647 h 1326"/>
                <a:gd name="T20" fmla="*/ 2147483647 w 2152"/>
                <a:gd name="T21" fmla="*/ 2147483647 h 1326"/>
                <a:gd name="T22" fmla="*/ 2147483647 w 2152"/>
                <a:gd name="T23" fmla="*/ 2147483647 h 1326"/>
                <a:gd name="T24" fmla="*/ 2147483647 w 2152"/>
                <a:gd name="T25" fmla="*/ 2147483647 h 1326"/>
                <a:gd name="T26" fmla="*/ 2147483647 w 2152"/>
                <a:gd name="T27" fmla="*/ 2147483647 h 1326"/>
                <a:gd name="T28" fmla="*/ 2147483647 w 2152"/>
                <a:gd name="T29" fmla="*/ 2147483647 h 1326"/>
                <a:gd name="T30" fmla="*/ 2147483647 w 2152"/>
                <a:gd name="T31" fmla="*/ 2147483647 h 1326"/>
                <a:gd name="T32" fmla="*/ 2147483647 w 2152"/>
                <a:gd name="T33" fmla="*/ 2147483647 h 1326"/>
                <a:gd name="T34" fmla="*/ 2147483647 w 2152"/>
                <a:gd name="T35" fmla="*/ 2147483647 h 1326"/>
                <a:gd name="T36" fmla="*/ 0 w 2152"/>
                <a:gd name="T37" fmla="*/ 2147483647 h 1326"/>
                <a:gd name="T38" fmla="*/ 2147483647 w 2152"/>
                <a:gd name="T39" fmla="*/ 2147483647 h 1326"/>
                <a:gd name="T40" fmla="*/ 2147483647 w 2152"/>
                <a:gd name="T41" fmla="*/ 2147483647 h 1326"/>
                <a:gd name="T42" fmla="*/ 2147483647 w 2152"/>
                <a:gd name="T43" fmla="*/ 2147483647 h 1326"/>
                <a:gd name="T44" fmla="*/ 2147483647 w 2152"/>
                <a:gd name="T45" fmla="*/ 2147483647 h 1326"/>
                <a:gd name="T46" fmla="*/ 2147483647 w 2152"/>
                <a:gd name="T47" fmla="*/ 2147483647 h 1326"/>
                <a:gd name="T48" fmla="*/ 2147483647 w 2152"/>
                <a:gd name="T49" fmla="*/ 2147483647 h 1326"/>
                <a:gd name="T50" fmla="*/ 2147483647 w 2152"/>
                <a:gd name="T51" fmla="*/ 2147483647 h 1326"/>
                <a:gd name="T52" fmla="*/ 2147483647 w 2152"/>
                <a:gd name="T53" fmla="*/ 2147483647 h 1326"/>
                <a:gd name="T54" fmla="*/ 2147483647 w 2152"/>
                <a:gd name="T55" fmla="*/ 2147483647 h 1326"/>
                <a:gd name="T56" fmla="*/ 2147483647 w 2152"/>
                <a:gd name="T57" fmla="*/ 2147483647 h 1326"/>
                <a:gd name="T58" fmla="*/ 2147483647 w 2152"/>
                <a:gd name="T59" fmla="*/ 2147483647 h 1326"/>
                <a:gd name="T60" fmla="*/ 2147483647 w 2152"/>
                <a:gd name="T61" fmla="*/ 2147483647 h 1326"/>
                <a:gd name="T62" fmla="*/ 2147483647 w 2152"/>
                <a:gd name="T63" fmla="*/ 2147483647 h 1326"/>
                <a:gd name="T64" fmla="*/ 2147483647 w 2152"/>
                <a:gd name="T65" fmla="*/ 2147483647 h 1326"/>
                <a:gd name="T66" fmla="*/ 2147483647 w 2152"/>
                <a:gd name="T67" fmla="*/ 2147483647 h 1326"/>
                <a:gd name="T68" fmla="*/ 2147483647 w 2152"/>
                <a:gd name="T69" fmla="*/ 2147483647 h 1326"/>
                <a:gd name="T70" fmla="*/ 2147483647 w 2152"/>
                <a:gd name="T71" fmla="*/ 2147483647 h 1326"/>
                <a:gd name="T72" fmla="*/ 2147483647 w 2152"/>
                <a:gd name="T73" fmla="*/ 2147483647 h 1326"/>
                <a:gd name="T74" fmla="*/ 2147483647 w 2152"/>
                <a:gd name="T75" fmla="*/ 2147483647 h 1326"/>
                <a:gd name="T76" fmla="*/ 2147483647 w 2152"/>
                <a:gd name="T77" fmla="*/ 2147483647 h 1326"/>
                <a:gd name="T78" fmla="*/ 2147483647 w 2152"/>
                <a:gd name="T79" fmla="*/ 2147483647 h 1326"/>
                <a:gd name="T80" fmla="*/ 2147483647 w 2152"/>
                <a:gd name="T81" fmla="*/ 2147483647 h 1326"/>
                <a:gd name="T82" fmla="*/ 2147483647 w 2152"/>
                <a:gd name="T83" fmla="*/ 2147483647 h 1326"/>
                <a:gd name="T84" fmla="*/ 2147483647 w 2152"/>
                <a:gd name="T85" fmla="*/ 2147483647 h 1326"/>
                <a:gd name="T86" fmla="*/ 2147483647 w 2152"/>
                <a:gd name="T87" fmla="*/ 2147483647 h 1326"/>
                <a:gd name="T88" fmla="*/ 2147483647 w 2152"/>
                <a:gd name="T89" fmla="*/ 2147483647 h 1326"/>
                <a:gd name="T90" fmla="*/ 2147483647 w 2152"/>
                <a:gd name="T91" fmla="*/ 2147483647 h 1326"/>
                <a:gd name="T92" fmla="*/ 2147483647 w 2152"/>
                <a:gd name="T93" fmla="*/ 2147483647 h 1326"/>
                <a:gd name="T94" fmla="*/ 2147483647 w 2152"/>
                <a:gd name="T95" fmla="*/ 2147483647 h 1326"/>
                <a:gd name="T96" fmla="*/ 2147483647 w 2152"/>
                <a:gd name="T97" fmla="*/ 2147483647 h 1326"/>
                <a:gd name="T98" fmla="*/ 2147483647 w 2152"/>
                <a:gd name="T99" fmla="*/ 2147483647 h 1326"/>
                <a:gd name="T100" fmla="*/ 2147483647 w 2152"/>
                <a:gd name="T101" fmla="*/ 2147483647 h 1326"/>
                <a:gd name="T102" fmla="*/ 2147483647 w 2152"/>
                <a:gd name="T103" fmla="*/ 2147483647 h 1326"/>
                <a:gd name="T104" fmla="*/ 2147483647 w 2152"/>
                <a:gd name="T105" fmla="*/ 2147483647 h 1326"/>
                <a:gd name="T106" fmla="*/ 2147483647 w 2152"/>
                <a:gd name="T107" fmla="*/ 2147483647 h 13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52"/>
                <a:gd name="T163" fmla="*/ 0 h 1326"/>
                <a:gd name="T164" fmla="*/ 2152 w 2152"/>
                <a:gd name="T165" fmla="*/ 1326 h 13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52" h="1326">
                  <a:moveTo>
                    <a:pt x="827" y="0"/>
                  </a:moveTo>
                  <a:lnTo>
                    <a:pt x="790" y="24"/>
                  </a:lnTo>
                  <a:lnTo>
                    <a:pt x="752" y="50"/>
                  </a:lnTo>
                  <a:lnTo>
                    <a:pt x="713" y="77"/>
                  </a:lnTo>
                  <a:lnTo>
                    <a:pt x="672" y="104"/>
                  </a:lnTo>
                  <a:lnTo>
                    <a:pt x="630" y="132"/>
                  </a:lnTo>
                  <a:lnTo>
                    <a:pt x="585" y="161"/>
                  </a:lnTo>
                  <a:lnTo>
                    <a:pt x="539" y="191"/>
                  </a:lnTo>
                  <a:lnTo>
                    <a:pt x="492" y="219"/>
                  </a:lnTo>
                  <a:lnTo>
                    <a:pt x="444" y="248"/>
                  </a:lnTo>
                  <a:lnTo>
                    <a:pt x="394" y="276"/>
                  </a:lnTo>
                  <a:lnTo>
                    <a:pt x="346" y="304"/>
                  </a:lnTo>
                  <a:lnTo>
                    <a:pt x="298" y="333"/>
                  </a:lnTo>
                  <a:lnTo>
                    <a:pt x="275" y="348"/>
                  </a:lnTo>
                  <a:lnTo>
                    <a:pt x="253" y="363"/>
                  </a:lnTo>
                  <a:lnTo>
                    <a:pt x="232" y="378"/>
                  </a:lnTo>
                  <a:lnTo>
                    <a:pt x="213" y="393"/>
                  </a:lnTo>
                  <a:lnTo>
                    <a:pt x="194" y="409"/>
                  </a:lnTo>
                  <a:lnTo>
                    <a:pt x="177" y="424"/>
                  </a:lnTo>
                  <a:lnTo>
                    <a:pt x="162" y="440"/>
                  </a:lnTo>
                  <a:lnTo>
                    <a:pt x="148" y="457"/>
                  </a:lnTo>
                  <a:lnTo>
                    <a:pt x="132" y="478"/>
                  </a:lnTo>
                  <a:lnTo>
                    <a:pt x="117" y="499"/>
                  </a:lnTo>
                  <a:lnTo>
                    <a:pt x="103" y="522"/>
                  </a:lnTo>
                  <a:lnTo>
                    <a:pt x="90" y="544"/>
                  </a:lnTo>
                  <a:lnTo>
                    <a:pt x="77" y="568"/>
                  </a:lnTo>
                  <a:lnTo>
                    <a:pt x="65" y="592"/>
                  </a:lnTo>
                  <a:lnTo>
                    <a:pt x="54" y="617"/>
                  </a:lnTo>
                  <a:lnTo>
                    <a:pt x="44" y="641"/>
                  </a:lnTo>
                  <a:lnTo>
                    <a:pt x="35" y="666"/>
                  </a:lnTo>
                  <a:lnTo>
                    <a:pt x="27" y="692"/>
                  </a:lnTo>
                  <a:lnTo>
                    <a:pt x="20" y="717"/>
                  </a:lnTo>
                  <a:lnTo>
                    <a:pt x="14" y="743"/>
                  </a:lnTo>
                  <a:lnTo>
                    <a:pt x="9" y="769"/>
                  </a:lnTo>
                  <a:lnTo>
                    <a:pt x="5" y="795"/>
                  </a:lnTo>
                  <a:lnTo>
                    <a:pt x="2" y="821"/>
                  </a:lnTo>
                  <a:lnTo>
                    <a:pt x="0" y="848"/>
                  </a:lnTo>
                  <a:lnTo>
                    <a:pt x="0" y="874"/>
                  </a:lnTo>
                  <a:lnTo>
                    <a:pt x="1" y="900"/>
                  </a:lnTo>
                  <a:lnTo>
                    <a:pt x="3" y="926"/>
                  </a:lnTo>
                  <a:lnTo>
                    <a:pt x="6" y="952"/>
                  </a:lnTo>
                  <a:lnTo>
                    <a:pt x="11" y="978"/>
                  </a:lnTo>
                  <a:lnTo>
                    <a:pt x="17" y="1004"/>
                  </a:lnTo>
                  <a:lnTo>
                    <a:pt x="25" y="1030"/>
                  </a:lnTo>
                  <a:lnTo>
                    <a:pt x="34" y="1054"/>
                  </a:lnTo>
                  <a:lnTo>
                    <a:pt x="44" y="1079"/>
                  </a:lnTo>
                  <a:lnTo>
                    <a:pt x="56" y="1103"/>
                  </a:lnTo>
                  <a:lnTo>
                    <a:pt x="69" y="1127"/>
                  </a:lnTo>
                  <a:lnTo>
                    <a:pt x="85" y="1150"/>
                  </a:lnTo>
                  <a:lnTo>
                    <a:pt x="101" y="1172"/>
                  </a:lnTo>
                  <a:lnTo>
                    <a:pt x="120" y="1194"/>
                  </a:lnTo>
                  <a:lnTo>
                    <a:pt x="140" y="1216"/>
                  </a:lnTo>
                  <a:lnTo>
                    <a:pt x="161" y="1236"/>
                  </a:lnTo>
                  <a:lnTo>
                    <a:pt x="178" y="1250"/>
                  </a:lnTo>
                  <a:lnTo>
                    <a:pt x="195" y="1262"/>
                  </a:lnTo>
                  <a:lnTo>
                    <a:pt x="214" y="1274"/>
                  </a:lnTo>
                  <a:lnTo>
                    <a:pt x="233" y="1284"/>
                  </a:lnTo>
                  <a:lnTo>
                    <a:pt x="253" y="1293"/>
                  </a:lnTo>
                  <a:lnTo>
                    <a:pt x="274" y="1300"/>
                  </a:lnTo>
                  <a:lnTo>
                    <a:pt x="296" y="1307"/>
                  </a:lnTo>
                  <a:lnTo>
                    <a:pt x="319" y="1313"/>
                  </a:lnTo>
                  <a:lnTo>
                    <a:pt x="343" y="1317"/>
                  </a:lnTo>
                  <a:lnTo>
                    <a:pt x="366" y="1321"/>
                  </a:lnTo>
                  <a:lnTo>
                    <a:pt x="391" y="1324"/>
                  </a:lnTo>
                  <a:lnTo>
                    <a:pt x="416" y="1325"/>
                  </a:lnTo>
                  <a:lnTo>
                    <a:pt x="442" y="1326"/>
                  </a:lnTo>
                  <a:lnTo>
                    <a:pt x="468" y="1325"/>
                  </a:lnTo>
                  <a:lnTo>
                    <a:pt x="495" y="1324"/>
                  </a:lnTo>
                  <a:lnTo>
                    <a:pt x="522" y="1322"/>
                  </a:lnTo>
                  <a:lnTo>
                    <a:pt x="549" y="1319"/>
                  </a:lnTo>
                  <a:lnTo>
                    <a:pt x="577" y="1316"/>
                  </a:lnTo>
                  <a:lnTo>
                    <a:pt x="606" y="1311"/>
                  </a:lnTo>
                  <a:lnTo>
                    <a:pt x="635" y="1306"/>
                  </a:lnTo>
                  <a:lnTo>
                    <a:pt x="664" y="1300"/>
                  </a:lnTo>
                  <a:lnTo>
                    <a:pt x="693" y="1293"/>
                  </a:lnTo>
                  <a:lnTo>
                    <a:pt x="722" y="1286"/>
                  </a:lnTo>
                  <a:lnTo>
                    <a:pt x="752" y="1277"/>
                  </a:lnTo>
                  <a:lnTo>
                    <a:pt x="781" y="1269"/>
                  </a:lnTo>
                  <a:lnTo>
                    <a:pt x="811" y="1259"/>
                  </a:lnTo>
                  <a:lnTo>
                    <a:pt x="840" y="1249"/>
                  </a:lnTo>
                  <a:lnTo>
                    <a:pt x="870" y="1239"/>
                  </a:lnTo>
                  <a:lnTo>
                    <a:pt x="899" y="1227"/>
                  </a:lnTo>
                  <a:lnTo>
                    <a:pt x="930" y="1216"/>
                  </a:lnTo>
                  <a:lnTo>
                    <a:pt x="959" y="1204"/>
                  </a:lnTo>
                  <a:lnTo>
                    <a:pt x="988" y="1191"/>
                  </a:lnTo>
                  <a:lnTo>
                    <a:pt x="1021" y="1176"/>
                  </a:lnTo>
                  <a:lnTo>
                    <a:pt x="1052" y="1161"/>
                  </a:lnTo>
                  <a:lnTo>
                    <a:pt x="1083" y="1145"/>
                  </a:lnTo>
                  <a:lnTo>
                    <a:pt x="1112" y="1129"/>
                  </a:lnTo>
                  <a:lnTo>
                    <a:pt x="1141" y="1113"/>
                  </a:lnTo>
                  <a:lnTo>
                    <a:pt x="1169" y="1096"/>
                  </a:lnTo>
                  <a:lnTo>
                    <a:pt x="1195" y="1079"/>
                  </a:lnTo>
                  <a:lnTo>
                    <a:pt x="1220" y="1062"/>
                  </a:lnTo>
                  <a:lnTo>
                    <a:pt x="1337" y="978"/>
                  </a:lnTo>
                  <a:lnTo>
                    <a:pt x="1444" y="900"/>
                  </a:lnTo>
                  <a:lnTo>
                    <a:pt x="1544" y="825"/>
                  </a:lnTo>
                  <a:lnTo>
                    <a:pt x="1636" y="756"/>
                  </a:lnTo>
                  <a:lnTo>
                    <a:pt x="1719" y="691"/>
                  </a:lnTo>
                  <a:lnTo>
                    <a:pt x="1796" y="631"/>
                  </a:lnTo>
                  <a:lnTo>
                    <a:pt x="1865" y="575"/>
                  </a:lnTo>
                  <a:lnTo>
                    <a:pt x="1926" y="525"/>
                  </a:lnTo>
                  <a:lnTo>
                    <a:pt x="1980" y="481"/>
                  </a:lnTo>
                  <a:lnTo>
                    <a:pt x="2026" y="442"/>
                  </a:lnTo>
                  <a:lnTo>
                    <a:pt x="2064" y="408"/>
                  </a:lnTo>
                  <a:lnTo>
                    <a:pt x="2096" y="380"/>
                  </a:lnTo>
                  <a:lnTo>
                    <a:pt x="2120" y="359"/>
                  </a:lnTo>
                  <a:lnTo>
                    <a:pt x="2138" y="343"/>
                  </a:lnTo>
                  <a:lnTo>
                    <a:pt x="2148" y="333"/>
                  </a:lnTo>
                  <a:lnTo>
                    <a:pt x="2152" y="330"/>
                  </a:lnTo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5" name="Freeform 17"/>
            <p:cNvSpPr>
              <a:spLocks/>
            </p:cNvSpPr>
            <p:nvPr/>
          </p:nvSpPr>
          <p:spPr bwMode="auto">
            <a:xfrm>
              <a:off x="1277938" y="5584825"/>
              <a:ext cx="180975" cy="12700"/>
            </a:xfrm>
            <a:custGeom>
              <a:avLst/>
              <a:gdLst>
                <a:gd name="T0" fmla="*/ 2147483647 w 2270"/>
                <a:gd name="T1" fmla="*/ 0 h 158"/>
                <a:gd name="T2" fmla="*/ 2147483647 w 2270"/>
                <a:gd name="T3" fmla="*/ 0 h 158"/>
                <a:gd name="T4" fmla="*/ 2147483647 w 2270"/>
                <a:gd name="T5" fmla="*/ 2147483647 h 158"/>
                <a:gd name="T6" fmla="*/ 2147483647 w 2270"/>
                <a:gd name="T7" fmla="*/ 2147483647 h 158"/>
                <a:gd name="T8" fmla="*/ 2147483647 w 2270"/>
                <a:gd name="T9" fmla="*/ 2147483647 h 158"/>
                <a:gd name="T10" fmla="*/ 2147483647 w 2270"/>
                <a:gd name="T11" fmla="*/ 2147483647 h 158"/>
                <a:gd name="T12" fmla="*/ 2147483647 w 2270"/>
                <a:gd name="T13" fmla="*/ 2147483647 h 158"/>
                <a:gd name="T14" fmla="*/ 2147483647 w 2270"/>
                <a:gd name="T15" fmla="*/ 2147483647 h 158"/>
                <a:gd name="T16" fmla="*/ 2147483647 w 2270"/>
                <a:gd name="T17" fmla="*/ 2147483647 h 158"/>
                <a:gd name="T18" fmla="*/ 2147483647 w 2270"/>
                <a:gd name="T19" fmla="*/ 2147483647 h 158"/>
                <a:gd name="T20" fmla="*/ 2147483647 w 2270"/>
                <a:gd name="T21" fmla="*/ 2147483647 h 158"/>
                <a:gd name="T22" fmla="*/ 2147483647 w 2270"/>
                <a:gd name="T23" fmla="*/ 2147483647 h 158"/>
                <a:gd name="T24" fmla="*/ 2147483647 w 2270"/>
                <a:gd name="T25" fmla="*/ 2147483647 h 158"/>
                <a:gd name="T26" fmla="*/ 2147483647 w 2270"/>
                <a:gd name="T27" fmla="*/ 2147483647 h 158"/>
                <a:gd name="T28" fmla="*/ 2147483647 w 2270"/>
                <a:gd name="T29" fmla="*/ 2147483647 h 158"/>
                <a:gd name="T30" fmla="*/ 2147483647 w 2270"/>
                <a:gd name="T31" fmla="*/ 2147483647 h 158"/>
                <a:gd name="T32" fmla="*/ 2147483647 w 2270"/>
                <a:gd name="T33" fmla="*/ 2147483647 h 158"/>
                <a:gd name="T34" fmla="*/ 2147483647 w 2270"/>
                <a:gd name="T35" fmla="*/ 2147483647 h 158"/>
                <a:gd name="T36" fmla="*/ 2147483647 w 2270"/>
                <a:gd name="T37" fmla="*/ 2147483647 h 158"/>
                <a:gd name="T38" fmla="*/ 2147483647 w 2270"/>
                <a:gd name="T39" fmla="*/ 2147483647 h 158"/>
                <a:gd name="T40" fmla="*/ 2147483647 w 2270"/>
                <a:gd name="T41" fmla="*/ 2147483647 h 158"/>
                <a:gd name="T42" fmla="*/ 2147483647 w 2270"/>
                <a:gd name="T43" fmla="*/ 2147483647 h 158"/>
                <a:gd name="T44" fmla="*/ 2147483647 w 2270"/>
                <a:gd name="T45" fmla="*/ 2147483647 h 158"/>
                <a:gd name="T46" fmla="*/ 2147483647 w 2270"/>
                <a:gd name="T47" fmla="*/ 2147483647 h 158"/>
                <a:gd name="T48" fmla="*/ 2147483647 w 2270"/>
                <a:gd name="T49" fmla="*/ 2147483647 h 158"/>
                <a:gd name="T50" fmla="*/ 2147483647 w 2270"/>
                <a:gd name="T51" fmla="*/ 2147483647 h 158"/>
                <a:gd name="T52" fmla="*/ 0 w 2270"/>
                <a:gd name="T53" fmla="*/ 2147483647 h 158"/>
                <a:gd name="T54" fmla="*/ 0 w 2270"/>
                <a:gd name="T55" fmla="*/ 2147483647 h 158"/>
                <a:gd name="T56" fmla="*/ 0 w 2270"/>
                <a:gd name="T57" fmla="*/ 2147483647 h 158"/>
                <a:gd name="T58" fmla="*/ 0 w 2270"/>
                <a:gd name="T59" fmla="*/ 2147483647 h 158"/>
                <a:gd name="T60" fmla="*/ 2147483647 w 2270"/>
                <a:gd name="T61" fmla="*/ 2147483647 h 158"/>
                <a:gd name="T62" fmla="*/ 2147483647 w 2270"/>
                <a:gd name="T63" fmla="*/ 2147483647 h 158"/>
                <a:gd name="T64" fmla="*/ 2147483647 w 2270"/>
                <a:gd name="T65" fmla="*/ 2147483647 h 158"/>
                <a:gd name="T66" fmla="*/ 2147483647 w 2270"/>
                <a:gd name="T67" fmla="*/ 2147483647 h 158"/>
                <a:gd name="T68" fmla="*/ 2147483647 w 2270"/>
                <a:gd name="T69" fmla="*/ 2147483647 h 158"/>
                <a:gd name="T70" fmla="*/ 2147483647 w 2270"/>
                <a:gd name="T71" fmla="*/ 2147483647 h 158"/>
                <a:gd name="T72" fmla="*/ 2147483647 w 2270"/>
                <a:gd name="T73" fmla="*/ 0 h 1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70"/>
                <a:gd name="T112" fmla="*/ 0 h 158"/>
                <a:gd name="T113" fmla="*/ 2270 w 2270"/>
                <a:gd name="T114" fmla="*/ 158 h 1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70" h="158">
                  <a:moveTo>
                    <a:pt x="39" y="0"/>
                  </a:moveTo>
                  <a:lnTo>
                    <a:pt x="2230" y="0"/>
                  </a:lnTo>
                  <a:lnTo>
                    <a:pt x="2237" y="1"/>
                  </a:lnTo>
                  <a:lnTo>
                    <a:pt x="2245" y="3"/>
                  </a:lnTo>
                  <a:lnTo>
                    <a:pt x="2252" y="7"/>
                  </a:lnTo>
                  <a:lnTo>
                    <a:pt x="2257" y="12"/>
                  </a:lnTo>
                  <a:lnTo>
                    <a:pt x="2262" y="17"/>
                  </a:lnTo>
                  <a:lnTo>
                    <a:pt x="2266" y="24"/>
                  </a:lnTo>
                  <a:lnTo>
                    <a:pt x="2269" y="31"/>
                  </a:lnTo>
                  <a:lnTo>
                    <a:pt x="2270" y="39"/>
                  </a:lnTo>
                  <a:lnTo>
                    <a:pt x="2270" y="119"/>
                  </a:lnTo>
                  <a:lnTo>
                    <a:pt x="2269" y="127"/>
                  </a:lnTo>
                  <a:lnTo>
                    <a:pt x="2266" y="134"/>
                  </a:lnTo>
                  <a:lnTo>
                    <a:pt x="2262" y="141"/>
                  </a:lnTo>
                  <a:lnTo>
                    <a:pt x="2257" y="147"/>
                  </a:lnTo>
                  <a:lnTo>
                    <a:pt x="2252" y="152"/>
                  </a:lnTo>
                  <a:lnTo>
                    <a:pt x="2245" y="155"/>
                  </a:lnTo>
                  <a:lnTo>
                    <a:pt x="2237" y="158"/>
                  </a:lnTo>
                  <a:lnTo>
                    <a:pt x="2230" y="158"/>
                  </a:lnTo>
                  <a:lnTo>
                    <a:pt x="39" y="158"/>
                  </a:lnTo>
                  <a:lnTo>
                    <a:pt x="31" y="158"/>
                  </a:lnTo>
                  <a:lnTo>
                    <a:pt x="24" y="155"/>
                  </a:lnTo>
                  <a:lnTo>
                    <a:pt x="17" y="152"/>
                  </a:lnTo>
                  <a:lnTo>
                    <a:pt x="11" y="147"/>
                  </a:lnTo>
                  <a:lnTo>
                    <a:pt x="6" y="141"/>
                  </a:lnTo>
                  <a:lnTo>
                    <a:pt x="3" y="134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3" y="24"/>
                  </a:lnTo>
                  <a:lnTo>
                    <a:pt x="6" y="17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4" y="3"/>
                  </a:lnTo>
                  <a:lnTo>
                    <a:pt x="31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6" name="Freeform 18"/>
            <p:cNvSpPr>
              <a:spLocks/>
            </p:cNvSpPr>
            <p:nvPr/>
          </p:nvSpPr>
          <p:spPr bwMode="auto">
            <a:xfrm>
              <a:off x="1277938" y="5584825"/>
              <a:ext cx="180975" cy="12700"/>
            </a:xfrm>
            <a:custGeom>
              <a:avLst/>
              <a:gdLst>
                <a:gd name="T0" fmla="*/ 2147483647 w 2270"/>
                <a:gd name="T1" fmla="*/ 0 h 158"/>
                <a:gd name="T2" fmla="*/ 2147483647 w 2270"/>
                <a:gd name="T3" fmla="*/ 0 h 158"/>
                <a:gd name="T4" fmla="*/ 2147483647 w 2270"/>
                <a:gd name="T5" fmla="*/ 2147483647 h 158"/>
                <a:gd name="T6" fmla="*/ 2147483647 w 2270"/>
                <a:gd name="T7" fmla="*/ 2147483647 h 158"/>
                <a:gd name="T8" fmla="*/ 2147483647 w 2270"/>
                <a:gd name="T9" fmla="*/ 2147483647 h 158"/>
                <a:gd name="T10" fmla="*/ 2147483647 w 2270"/>
                <a:gd name="T11" fmla="*/ 2147483647 h 158"/>
                <a:gd name="T12" fmla="*/ 2147483647 w 2270"/>
                <a:gd name="T13" fmla="*/ 2147483647 h 158"/>
                <a:gd name="T14" fmla="*/ 2147483647 w 2270"/>
                <a:gd name="T15" fmla="*/ 2147483647 h 158"/>
                <a:gd name="T16" fmla="*/ 2147483647 w 2270"/>
                <a:gd name="T17" fmla="*/ 2147483647 h 158"/>
                <a:gd name="T18" fmla="*/ 2147483647 w 2270"/>
                <a:gd name="T19" fmla="*/ 2147483647 h 158"/>
                <a:gd name="T20" fmla="*/ 2147483647 w 2270"/>
                <a:gd name="T21" fmla="*/ 2147483647 h 158"/>
                <a:gd name="T22" fmla="*/ 2147483647 w 2270"/>
                <a:gd name="T23" fmla="*/ 2147483647 h 158"/>
                <a:gd name="T24" fmla="*/ 2147483647 w 2270"/>
                <a:gd name="T25" fmla="*/ 2147483647 h 158"/>
                <a:gd name="T26" fmla="*/ 2147483647 w 2270"/>
                <a:gd name="T27" fmla="*/ 2147483647 h 158"/>
                <a:gd name="T28" fmla="*/ 2147483647 w 2270"/>
                <a:gd name="T29" fmla="*/ 2147483647 h 158"/>
                <a:gd name="T30" fmla="*/ 2147483647 w 2270"/>
                <a:gd name="T31" fmla="*/ 2147483647 h 158"/>
                <a:gd name="T32" fmla="*/ 2147483647 w 2270"/>
                <a:gd name="T33" fmla="*/ 2147483647 h 158"/>
                <a:gd name="T34" fmla="*/ 2147483647 w 2270"/>
                <a:gd name="T35" fmla="*/ 2147483647 h 158"/>
                <a:gd name="T36" fmla="*/ 2147483647 w 2270"/>
                <a:gd name="T37" fmla="*/ 2147483647 h 158"/>
                <a:gd name="T38" fmla="*/ 2147483647 w 2270"/>
                <a:gd name="T39" fmla="*/ 2147483647 h 158"/>
                <a:gd name="T40" fmla="*/ 2147483647 w 2270"/>
                <a:gd name="T41" fmla="*/ 2147483647 h 158"/>
                <a:gd name="T42" fmla="*/ 2147483647 w 2270"/>
                <a:gd name="T43" fmla="*/ 2147483647 h 158"/>
                <a:gd name="T44" fmla="*/ 2147483647 w 2270"/>
                <a:gd name="T45" fmla="*/ 2147483647 h 158"/>
                <a:gd name="T46" fmla="*/ 2147483647 w 2270"/>
                <a:gd name="T47" fmla="*/ 2147483647 h 158"/>
                <a:gd name="T48" fmla="*/ 2147483647 w 2270"/>
                <a:gd name="T49" fmla="*/ 2147483647 h 158"/>
                <a:gd name="T50" fmla="*/ 2147483647 w 2270"/>
                <a:gd name="T51" fmla="*/ 2147483647 h 158"/>
                <a:gd name="T52" fmla="*/ 0 w 2270"/>
                <a:gd name="T53" fmla="*/ 2147483647 h 158"/>
                <a:gd name="T54" fmla="*/ 0 w 2270"/>
                <a:gd name="T55" fmla="*/ 2147483647 h 158"/>
                <a:gd name="T56" fmla="*/ 0 w 2270"/>
                <a:gd name="T57" fmla="*/ 2147483647 h 158"/>
                <a:gd name="T58" fmla="*/ 0 w 2270"/>
                <a:gd name="T59" fmla="*/ 2147483647 h 158"/>
                <a:gd name="T60" fmla="*/ 2147483647 w 2270"/>
                <a:gd name="T61" fmla="*/ 2147483647 h 158"/>
                <a:gd name="T62" fmla="*/ 2147483647 w 2270"/>
                <a:gd name="T63" fmla="*/ 2147483647 h 158"/>
                <a:gd name="T64" fmla="*/ 2147483647 w 2270"/>
                <a:gd name="T65" fmla="*/ 2147483647 h 158"/>
                <a:gd name="T66" fmla="*/ 2147483647 w 2270"/>
                <a:gd name="T67" fmla="*/ 2147483647 h 158"/>
                <a:gd name="T68" fmla="*/ 2147483647 w 2270"/>
                <a:gd name="T69" fmla="*/ 2147483647 h 158"/>
                <a:gd name="T70" fmla="*/ 2147483647 w 2270"/>
                <a:gd name="T71" fmla="*/ 2147483647 h 158"/>
                <a:gd name="T72" fmla="*/ 2147483647 w 2270"/>
                <a:gd name="T73" fmla="*/ 0 h 1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70"/>
                <a:gd name="T112" fmla="*/ 0 h 158"/>
                <a:gd name="T113" fmla="*/ 2270 w 2270"/>
                <a:gd name="T114" fmla="*/ 158 h 1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70" h="158">
                  <a:moveTo>
                    <a:pt x="39" y="0"/>
                  </a:moveTo>
                  <a:lnTo>
                    <a:pt x="2230" y="0"/>
                  </a:lnTo>
                  <a:lnTo>
                    <a:pt x="2237" y="1"/>
                  </a:lnTo>
                  <a:lnTo>
                    <a:pt x="2245" y="3"/>
                  </a:lnTo>
                  <a:lnTo>
                    <a:pt x="2252" y="7"/>
                  </a:lnTo>
                  <a:lnTo>
                    <a:pt x="2257" y="12"/>
                  </a:lnTo>
                  <a:lnTo>
                    <a:pt x="2262" y="17"/>
                  </a:lnTo>
                  <a:lnTo>
                    <a:pt x="2266" y="24"/>
                  </a:lnTo>
                  <a:lnTo>
                    <a:pt x="2269" y="31"/>
                  </a:lnTo>
                  <a:lnTo>
                    <a:pt x="2270" y="39"/>
                  </a:lnTo>
                  <a:lnTo>
                    <a:pt x="2270" y="119"/>
                  </a:lnTo>
                  <a:lnTo>
                    <a:pt x="2269" y="127"/>
                  </a:lnTo>
                  <a:lnTo>
                    <a:pt x="2266" y="134"/>
                  </a:lnTo>
                  <a:lnTo>
                    <a:pt x="2262" y="141"/>
                  </a:lnTo>
                  <a:lnTo>
                    <a:pt x="2257" y="147"/>
                  </a:lnTo>
                  <a:lnTo>
                    <a:pt x="2252" y="152"/>
                  </a:lnTo>
                  <a:lnTo>
                    <a:pt x="2245" y="155"/>
                  </a:lnTo>
                  <a:lnTo>
                    <a:pt x="2237" y="158"/>
                  </a:lnTo>
                  <a:lnTo>
                    <a:pt x="2230" y="158"/>
                  </a:lnTo>
                  <a:lnTo>
                    <a:pt x="39" y="158"/>
                  </a:lnTo>
                  <a:lnTo>
                    <a:pt x="31" y="158"/>
                  </a:lnTo>
                  <a:lnTo>
                    <a:pt x="24" y="155"/>
                  </a:lnTo>
                  <a:lnTo>
                    <a:pt x="17" y="152"/>
                  </a:lnTo>
                  <a:lnTo>
                    <a:pt x="11" y="147"/>
                  </a:lnTo>
                  <a:lnTo>
                    <a:pt x="6" y="141"/>
                  </a:lnTo>
                  <a:lnTo>
                    <a:pt x="3" y="134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3" y="24"/>
                  </a:lnTo>
                  <a:lnTo>
                    <a:pt x="6" y="17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4" y="3"/>
                  </a:lnTo>
                  <a:lnTo>
                    <a:pt x="31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6403975" y="1736725"/>
            <a:ext cx="261938" cy="479425"/>
            <a:chOff x="4353" y="1278"/>
            <a:chExt cx="201" cy="452"/>
          </a:xfrm>
        </p:grpSpPr>
        <p:sp>
          <p:nvSpPr>
            <p:cNvPr id="66569" name="Freeform 8"/>
            <p:cNvSpPr>
              <a:spLocks/>
            </p:cNvSpPr>
            <p:nvPr/>
          </p:nvSpPr>
          <p:spPr bwMode="auto">
            <a:xfrm flipH="1">
              <a:off x="4353" y="1364"/>
              <a:ext cx="201" cy="366"/>
            </a:xfrm>
            <a:custGeom>
              <a:avLst/>
              <a:gdLst>
                <a:gd name="T0" fmla="*/ 0 w 7126"/>
                <a:gd name="T1" fmla="*/ 0 h 12980"/>
                <a:gd name="T2" fmla="*/ 0 w 7126"/>
                <a:gd name="T3" fmla="*/ 0 h 12980"/>
                <a:gd name="T4" fmla="*/ 0 w 7126"/>
                <a:gd name="T5" fmla="*/ 0 h 12980"/>
                <a:gd name="T6" fmla="*/ 0 w 7126"/>
                <a:gd name="T7" fmla="*/ 0 h 12980"/>
                <a:gd name="T8" fmla="*/ 0 w 7126"/>
                <a:gd name="T9" fmla="*/ 0 h 12980"/>
                <a:gd name="T10" fmla="*/ 0 w 7126"/>
                <a:gd name="T11" fmla="*/ 0 h 12980"/>
                <a:gd name="T12" fmla="*/ 0 w 7126"/>
                <a:gd name="T13" fmla="*/ 0 h 12980"/>
                <a:gd name="T14" fmla="*/ 0 w 7126"/>
                <a:gd name="T15" fmla="*/ 0 h 12980"/>
                <a:gd name="T16" fmla="*/ 0 w 7126"/>
                <a:gd name="T17" fmla="*/ 0 h 12980"/>
                <a:gd name="T18" fmla="*/ 0 w 7126"/>
                <a:gd name="T19" fmla="*/ 0 h 12980"/>
                <a:gd name="T20" fmla="*/ 0 w 7126"/>
                <a:gd name="T21" fmla="*/ 0 h 12980"/>
                <a:gd name="T22" fmla="*/ 0 w 7126"/>
                <a:gd name="T23" fmla="*/ 0 h 12980"/>
                <a:gd name="T24" fmla="*/ 0 w 7126"/>
                <a:gd name="T25" fmla="*/ 0 h 12980"/>
                <a:gd name="T26" fmla="*/ 0 w 7126"/>
                <a:gd name="T27" fmla="*/ 0 h 12980"/>
                <a:gd name="T28" fmla="*/ 0 w 7126"/>
                <a:gd name="T29" fmla="*/ 0 h 12980"/>
                <a:gd name="T30" fmla="*/ 0 w 7126"/>
                <a:gd name="T31" fmla="*/ 0 h 12980"/>
                <a:gd name="T32" fmla="*/ 0 w 7126"/>
                <a:gd name="T33" fmla="*/ 0 h 12980"/>
                <a:gd name="T34" fmla="*/ 0 w 7126"/>
                <a:gd name="T35" fmla="*/ 0 h 12980"/>
                <a:gd name="T36" fmla="*/ 0 w 7126"/>
                <a:gd name="T37" fmla="*/ 0 h 12980"/>
                <a:gd name="T38" fmla="*/ 0 w 7126"/>
                <a:gd name="T39" fmla="*/ 0 h 12980"/>
                <a:gd name="T40" fmla="*/ 0 w 7126"/>
                <a:gd name="T41" fmla="*/ 0 h 12980"/>
                <a:gd name="T42" fmla="*/ 0 w 7126"/>
                <a:gd name="T43" fmla="*/ 0 h 12980"/>
                <a:gd name="T44" fmla="*/ 0 w 7126"/>
                <a:gd name="T45" fmla="*/ 0 h 12980"/>
                <a:gd name="T46" fmla="*/ 0 w 7126"/>
                <a:gd name="T47" fmla="*/ 0 h 12980"/>
                <a:gd name="T48" fmla="*/ 0 w 7126"/>
                <a:gd name="T49" fmla="*/ 0 h 12980"/>
                <a:gd name="T50" fmla="*/ 0 w 7126"/>
                <a:gd name="T51" fmla="*/ 0 h 12980"/>
                <a:gd name="T52" fmla="*/ 0 w 7126"/>
                <a:gd name="T53" fmla="*/ 0 h 12980"/>
                <a:gd name="T54" fmla="*/ 0 w 7126"/>
                <a:gd name="T55" fmla="*/ 0 h 12980"/>
                <a:gd name="T56" fmla="*/ 0 w 7126"/>
                <a:gd name="T57" fmla="*/ 0 h 12980"/>
                <a:gd name="T58" fmla="*/ 0 w 7126"/>
                <a:gd name="T59" fmla="*/ 0 h 12980"/>
                <a:gd name="T60" fmla="*/ 0 w 7126"/>
                <a:gd name="T61" fmla="*/ 0 h 12980"/>
                <a:gd name="T62" fmla="*/ 0 w 7126"/>
                <a:gd name="T63" fmla="*/ 0 h 12980"/>
                <a:gd name="T64" fmla="*/ 0 w 7126"/>
                <a:gd name="T65" fmla="*/ 0 h 12980"/>
                <a:gd name="T66" fmla="*/ 0 w 7126"/>
                <a:gd name="T67" fmla="*/ 0 h 12980"/>
                <a:gd name="T68" fmla="*/ 0 w 7126"/>
                <a:gd name="T69" fmla="*/ 0 h 12980"/>
                <a:gd name="T70" fmla="*/ 0 w 7126"/>
                <a:gd name="T71" fmla="*/ 0 h 12980"/>
                <a:gd name="T72" fmla="*/ 0 w 7126"/>
                <a:gd name="T73" fmla="*/ 0 h 12980"/>
                <a:gd name="T74" fmla="*/ 0 w 7126"/>
                <a:gd name="T75" fmla="*/ 0 h 12980"/>
                <a:gd name="T76" fmla="*/ 0 w 7126"/>
                <a:gd name="T77" fmla="*/ 0 h 12980"/>
                <a:gd name="T78" fmla="*/ 0 w 7126"/>
                <a:gd name="T79" fmla="*/ 0 h 12980"/>
                <a:gd name="T80" fmla="*/ 0 w 7126"/>
                <a:gd name="T81" fmla="*/ 0 h 12980"/>
                <a:gd name="T82" fmla="*/ 0 w 7126"/>
                <a:gd name="T83" fmla="*/ 0 h 12980"/>
                <a:gd name="T84" fmla="*/ 0 w 7126"/>
                <a:gd name="T85" fmla="*/ 0 h 12980"/>
                <a:gd name="T86" fmla="*/ 0 w 7126"/>
                <a:gd name="T87" fmla="*/ 0 h 12980"/>
                <a:gd name="T88" fmla="*/ 0 w 7126"/>
                <a:gd name="T89" fmla="*/ 0 h 12980"/>
                <a:gd name="T90" fmla="*/ 0 w 7126"/>
                <a:gd name="T91" fmla="*/ 0 h 12980"/>
                <a:gd name="T92" fmla="*/ 0 w 7126"/>
                <a:gd name="T93" fmla="*/ 0 h 12980"/>
                <a:gd name="T94" fmla="*/ 0 w 7126"/>
                <a:gd name="T95" fmla="*/ 0 h 12980"/>
                <a:gd name="T96" fmla="*/ 0 w 7126"/>
                <a:gd name="T97" fmla="*/ 0 h 12980"/>
                <a:gd name="T98" fmla="*/ 0 w 7126"/>
                <a:gd name="T99" fmla="*/ 0 h 12980"/>
                <a:gd name="T100" fmla="*/ 0 w 7126"/>
                <a:gd name="T101" fmla="*/ 0 h 12980"/>
                <a:gd name="T102" fmla="*/ 0 w 7126"/>
                <a:gd name="T103" fmla="*/ 0 h 12980"/>
                <a:gd name="T104" fmla="*/ 0 w 7126"/>
                <a:gd name="T105" fmla="*/ 0 h 12980"/>
                <a:gd name="T106" fmla="*/ 0 w 7126"/>
                <a:gd name="T107" fmla="*/ 0 h 12980"/>
                <a:gd name="T108" fmla="*/ 0 w 7126"/>
                <a:gd name="T109" fmla="*/ 0 h 12980"/>
                <a:gd name="T110" fmla="*/ 0 w 7126"/>
                <a:gd name="T111" fmla="*/ 0 h 12980"/>
                <a:gd name="T112" fmla="*/ 0 w 7126"/>
                <a:gd name="T113" fmla="*/ 0 h 12980"/>
                <a:gd name="T114" fmla="*/ 0 w 7126"/>
                <a:gd name="T115" fmla="*/ 0 h 12980"/>
                <a:gd name="T116" fmla="*/ 0 w 7126"/>
                <a:gd name="T117" fmla="*/ 0 h 12980"/>
                <a:gd name="T118" fmla="*/ 0 w 7126"/>
                <a:gd name="T119" fmla="*/ 0 h 129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26"/>
                <a:gd name="T181" fmla="*/ 0 h 12980"/>
                <a:gd name="T182" fmla="*/ 7126 w 7126"/>
                <a:gd name="T183" fmla="*/ 12980 h 129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26" h="12980">
                  <a:moveTo>
                    <a:pt x="4531" y="9"/>
                  </a:moveTo>
                  <a:lnTo>
                    <a:pt x="4613" y="2"/>
                  </a:lnTo>
                  <a:lnTo>
                    <a:pt x="4696" y="0"/>
                  </a:lnTo>
                  <a:lnTo>
                    <a:pt x="4779" y="3"/>
                  </a:lnTo>
                  <a:lnTo>
                    <a:pt x="4863" y="11"/>
                  </a:lnTo>
                  <a:lnTo>
                    <a:pt x="4946" y="24"/>
                  </a:lnTo>
                  <a:lnTo>
                    <a:pt x="5029" y="41"/>
                  </a:lnTo>
                  <a:lnTo>
                    <a:pt x="5112" y="62"/>
                  </a:lnTo>
                  <a:lnTo>
                    <a:pt x="5195" y="87"/>
                  </a:lnTo>
                  <a:lnTo>
                    <a:pt x="5277" y="116"/>
                  </a:lnTo>
                  <a:lnTo>
                    <a:pt x="5359" y="149"/>
                  </a:lnTo>
                  <a:lnTo>
                    <a:pt x="5441" y="185"/>
                  </a:lnTo>
                  <a:lnTo>
                    <a:pt x="5521" y="224"/>
                  </a:lnTo>
                  <a:lnTo>
                    <a:pt x="5601" y="267"/>
                  </a:lnTo>
                  <a:lnTo>
                    <a:pt x="5680" y="312"/>
                  </a:lnTo>
                  <a:lnTo>
                    <a:pt x="5760" y="360"/>
                  </a:lnTo>
                  <a:lnTo>
                    <a:pt x="5837" y="411"/>
                  </a:lnTo>
                  <a:lnTo>
                    <a:pt x="5914" y="463"/>
                  </a:lnTo>
                  <a:lnTo>
                    <a:pt x="5989" y="517"/>
                  </a:lnTo>
                  <a:lnTo>
                    <a:pt x="6064" y="574"/>
                  </a:lnTo>
                  <a:lnTo>
                    <a:pt x="6137" y="631"/>
                  </a:lnTo>
                  <a:lnTo>
                    <a:pt x="6209" y="691"/>
                  </a:lnTo>
                  <a:lnTo>
                    <a:pt x="6279" y="751"/>
                  </a:lnTo>
                  <a:lnTo>
                    <a:pt x="6348" y="813"/>
                  </a:lnTo>
                  <a:lnTo>
                    <a:pt x="6417" y="876"/>
                  </a:lnTo>
                  <a:lnTo>
                    <a:pt x="6483" y="938"/>
                  </a:lnTo>
                  <a:lnTo>
                    <a:pt x="6547" y="1002"/>
                  </a:lnTo>
                  <a:lnTo>
                    <a:pt x="6609" y="1065"/>
                  </a:lnTo>
                  <a:lnTo>
                    <a:pt x="6671" y="1128"/>
                  </a:lnTo>
                  <a:lnTo>
                    <a:pt x="6730" y="1193"/>
                  </a:lnTo>
                  <a:lnTo>
                    <a:pt x="6787" y="1255"/>
                  </a:lnTo>
                  <a:lnTo>
                    <a:pt x="6841" y="1318"/>
                  </a:lnTo>
                  <a:lnTo>
                    <a:pt x="6894" y="1379"/>
                  </a:lnTo>
                  <a:lnTo>
                    <a:pt x="6979" y="1492"/>
                  </a:lnTo>
                  <a:lnTo>
                    <a:pt x="7043" y="1607"/>
                  </a:lnTo>
                  <a:lnTo>
                    <a:pt x="7088" y="1722"/>
                  </a:lnTo>
                  <a:lnTo>
                    <a:pt x="7115" y="1838"/>
                  </a:lnTo>
                  <a:lnTo>
                    <a:pt x="7126" y="1953"/>
                  </a:lnTo>
                  <a:lnTo>
                    <a:pt x="7120" y="2069"/>
                  </a:lnTo>
                  <a:lnTo>
                    <a:pt x="7100" y="2182"/>
                  </a:lnTo>
                  <a:lnTo>
                    <a:pt x="7066" y="2294"/>
                  </a:lnTo>
                  <a:lnTo>
                    <a:pt x="7019" y="2404"/>
                  </a:lnTo>
                  <a:lnTo>
                    <a:pt x="6960" y="2511"/>
                  </a:lnTo>
                  <a:lnTo>
                    <a:pt x="6891" y="2613"/>
                  </a:lnTo>
                  <a:lnTo>
                    <a:pt x="6813" y="2712"/>
                  </a:lnTo>
                  <a:lnTo>
                    <a:pt x="6726" y="2808"/>
                  </a:lnTo>
                  <a:lnTo>
                    <a:pt x="6631" y="2897"/>
                  </a:lnTo>
                  <a:lnTo>
                    <a:pt x="6531" y="2981"/>
                  </a:lnTo>
                  <a:lnTo>
                    <a:pt x="6425" y="3058"/>
                  </a:lnTo>
                  <a:lnTo>
                    <a:pt x="6315" y="3129"/>
                  </a:lnTo>
                  <a:lnTo>
                    <a:pt x="6202" y="3193"/>
                  </a:lnTo>
                  <a:lnTo>
                    <a:pt x="6087" y="3249"/>
                  </a:lnTo>
                  <a:lnTo>
                    <a:pt x="5971" y="3296"/>
                  </a:lnTo>
                  <a:lnTo>
                    <a:pt x="5855" y="3335"/>
                  </a:lnTo>
                  <a:lnTo>
                    <a:pt x="5741" y="3364"/>
                  </a:lnTo>
                  <a:lnTo>
                    <a:pt x="5627" y="3383"/>
                  </a:lnTo>
                  <a:lnTo>
                    <a:pt x="5519" y="3391"/>
                  </a:lnTo>
                  <a:lnTo>
                    <a:pt x="5413" y="3388"/>
                  </a:lnTo>
                  <a:lnTo>
                    <a:pt x="5314" y="3374"/>
                  </a:lnTo>
                  <a:lnTo>
                    <a:pt x="5222" y="3347"/>
                  </a:lnTo>
                  <a:lnTo>
                    <a:pt x="5137" y="3308"/>
                  </a:lnTo>
                  <a:lnTo>
                    <a:pt x="5059" y="3255"/>
                  </a:lnTo>
                  <a:lnTo>
                    <a:pt x="4992" y="3189"/>
                  </a:lnTo>
                  <a:lnTo>
                    <a:pt x="4937" y="3107"/>
                  </a:lnTo>
                  <a:lnTo>
                    <a:pt x="4892" y="3011"/>
                  </a:lnTo>
                  <a:lnTo>
                    <a:pt x="4875" y="2954"/>
                  </a:lnTo>
                  <a:lnTo>
                    <a:pt x="4865" y="2901"/>
                  </a:lnTo>
                  <a:lnTo>
                    <a:pt x="4863" y="2852"/>
                  </a:lnTo>
                  <a:lnTo>
                    <a:pt x="4868" y="2807"/>
                  </a:lnTo>
                  <a:lnTo>
                    <a:pt x="4879" y="2765"/>
                  </a:lnTo>
                  <a:lnTo>
                    <a:pt x="4896" y="2724"/>
                  </a:lnTo>
                  <a:lnTo>
                    <a:pt x="4918" y="2688"/>
                  </a:lnTo>
                  <a:lnTo>
                    <a:pt x="4945" y="2654"/>
                  </a:lnTo>
                  <a:lnTo>
                    <a:pt x="4976" y="2623"/>
                  </a:lnTo>
                  <a:lnTo>
                    <a:pt x="5011" y="2593"/>
                  </a:lnTo>
                  <a:lnTo>
                    <a:pt x="5049" y="2565"/>
                  </a:lnTo>
                  <a:lnTo>
                    <a:pt x="5090" y="2538"/>
                  </a:lnTo>
                  <a:lnTo>
                    <a:pt x="5133" y="2513"/>
                  </a:lnTo>
                  <a:lnTo>
                    <a:pt x="5178" y="2488"/>
                  </a:lnTo>
                  <a:lnTo>
                    <a:pt x="5224" y="2464"/>
                  </a:lnTo>
                  <a:lnTo>
                    <a:pt x="5270" y="2441"/>
                  </a:lnTo>
                  <a:lnTo>
                    <a:pt x="5317" y="2417"/>
                  </a:lnTo>
                  <a:lnTo>
                    <a:pt x="5362" y="2393"/>
                  </a:lnTo>
                  <a:lnTo>
                    <a:pt x="5407" y="2369"/>
                  </a:lnTo>
                  <a:lnTo>
                    <a:pt x="5452" y="2343"/>
                  </a:lnTo>
                  <a:lnTo>
                    <a:pt x="5493" y="2317"/>
                  </a:lnTo>
                  <a:lnTo>
                    <a:pt x="5532" y="2290"/>
                  </a:lnTo>
                  <a:lnTo>
                    <a:pt x="5568" y="2261"/>
                  </a:lnTo>
                  <a:lnTo>
                    <a:pt x="5601" y="2231"/>
                  </a:lnTo>
                  <a:lnTo>
                    <a:pt x="5629" y="2198"/>
                  </a:lnTo>
                  <a:lnTo>
                    <a:pt x="5652" y="2163"/>
                  </a:lnTo>
                  <a:lnTo>
                    <a:pt x="5671" y="2125"/>
                  </a:lnTo>
                  <a:lnTo>
                    <a:pt x="5684" y="2085"/>
                  </a:lnTo>
                  <a:lnTo>
                    <a:pt x="5690" y="2041"/>
                  </a:lnTo>
                  <a:lnTo>
                    <a:pt x="5690" y="1994"/>
                  </a:lnTo>
                  <a:lnTo>
                    <a:pt x="5683" y="1942"/>
                  </a:lnTo>
                  <a:lnTo>
                    <a:pt x="5667" y="1887"/>
                  </a:lnTo>
                  <a:lnTo>
                    <a:pt x="5658" y="1863"/>
                  </a:lnTo>
                  <a:lnTo>
                    <a:pt x="5647" y="1840"/>
                  </a:lnTo>
                  <a:lnTo>
                    <a:pt x="5635" y="1819"/>
                  </a:lnTo>
                  <a:lnTo>
                    <a:pt x="5621" y="1799"/>
                  </a:lnTo>
                  <a:lnTo>
                    <a:pt x="5606" y="1781"/>
                  </a:lnTo>
                  <a:lnTo>
                    <a:pt x="5590" y="1764"/>
                  </a:lnTo>
                  <a:lnTo>
                    <a:pt x="5572" y="1748"/>
                  </a:lnTo>
                  <a:lnTo>
                    <a:pt x="5554" y="1733"/>
                  </a:lnTo>
                  <a:lnTo>
                    <a:pt x="5534" y="1720"/>
                  </a:lnTo>
                  <a:lnTo>
                    <a:pt x="5514" y="1708"/>
                  </a:lnTo>
                  <a:lnTo>
                    <a:pt x="5492" y="1696"/>
                  </a:lnTo>
                  <a:lnTo>
                    <a:pt x="5470" y="1686"/>
                  </a:lnTo>
                  <a:lnTo>
                    <a:pt x="5448" y="1676"/>
                  </a:lnTo>
                  <a:lnTo>
                    <a:pt x="5423" y="1668"/>
                  </a:lnTo>
                  <a:lnTo>
                    <a:pt x="5400" y="1660"/>
                  </a:lnTo>
                  <a:lnTo>
                    <a:pt x="5376" y="1652"/>
                  </a:lnTo>
                  <a:lnTo>
                    <a:pt x="5351" y="1646"/>
                  </a:lnTo>
                  <a:lnTo>
                    <a:pt x="5327" y="1640"/>
                  </a:lnTo>
                  <a:lnTo>
                    <a:pt x="5302" y="1634"/>
                  </a:lnTo>
                  <a:lnTo>
                    <a:pt x="5277" y="1629"/>
                  </a:lnTo>
                  <a:lnTo>
                    <a:pt x="5228" y="1620"/>
                  </a:lnTo>
                  <a:lnTo>
                    <a:pt x="5180" y="1612"/>
                  </a:lnTo>
                  <a:lnTo>
                    <a:pt x="5133" y="1604"/>
                  </a:lnTo>
                  <a:lnTo>
                    <a:pt x="5087" y="1596"/>
                  </a:lnTo>
                  <a:lnTo>
                    <a:pt x="5045" y="1588"/>
                  </a:lnTo>
                  <a:lnTo>
                    <a:pt x="5008" y="1579"/>
                  </a:lnTo>
                  <a:lnTo>
                    <a:pt x="4999" y="1681"/>
                  </a:lnTo>
                  <a:lnTo>
                    <a:pt x="5225" y="1714"/>
                  </a:lnTo>
                  <a:lnTo>
                    <a:pt x="5271" y="1724"/>
                  </a:lnTo>
                  <a:lnTo>
                    <a:pt x="5313" y="1733"/>
                  </a:lnTo>
                  <a:lnTo>
                    <a:pt x="5352" y="1742"/>
                  </a:lnTo>
                  <a:lnTo>
                    <a:pt x="5386" y="1751"/>
                  </a:lnTo>
                  <a:lnTo>
                    <a:pt x="5403" y="1756"/>
                  </a:lnTo>
                  <a:lnTo>
                    <a:pt x="5418" y="1761"/>
                  </a:lnTo>
                  <a:lnTo>
                    <a:pt x="5433" y="1767"/>
                  </a:lnTo>
                  <a:lnTo>
                    <a:pt x="5447" y="1773"/>
                  </a:lnTo>
                  <a:lnTo>
                    <a:pt x="5460" y="1780"/>
                  </a:lnTo>
                  <a:lnTo>
                    <a:pt x="5472" y="1787"/>
                  </a:lnTo>
                  <a:lnTo>
                    <a:pt x="5483" y="1795"/>
                  </a:lnTo>
                  <a:lnTo>
                    <a:pt x="5494" y="1804"/>
                  </a:lnTo>
                  <a:lnTo>
                    <a:pt x="5503" y="1813"/>
                  </a:lnTo>
                  <a:lnTo>
                    <a:pt x="5513" y="1824"/>
                  </a:lnTo>
                  <a:lnTo>
                    <a:pt x="5521" y="1836"/>
                  </a:lnTo>
                  <a:lnTo>
                    <a:pt x="5529" y="1848"/>
                  </a:lnTo>
                  <a:lnTo>
                    <a:pt x="5536" y="1862"/>
                  </a:lnTo>
                  <a:lnTo>
                    <a:pt x="5542" y="1877"/>
                  </a:lnTo>
                  <a:lnTo>
                    <a:pt x="5548" y="1893"/>
                  </a:lnTo>
                  <a:lnTo>
                    <a:pt x="5553" y="1911"/>
                  </a:lnTo>
                  <a:lnTo>
                    <a:pt x="5558" y="1930"/>
                  </a:lnTo>
                  <a:lnTo>
                    <a:pt x="5562" y="1951"/>
                  </a:lnTo>
                  <a:lnTo>
                    <a:pt x="5565" y="1974"/>
                  </a:lnTo>
                  <a:lnTo>
                    <a:pt x="5568" y="1998"/>
                  </a:lnTo>
                  <a:lnTo>
                    <a:pt x="5571" y="2024"/>
                  </a:lnTo>
                  <a:lnTo>
                    <a:pt x="5573" y="2051"/>
                  </a:lnTo>
                  <a:lnTo>
                    <a:pt x="5574" y="2081"/>
                  </a:lnTo>
                  <a:lnTo>
                    <a:pt x="5575" y="2112"/>
                  </a:lnTo>
                  <a:lnTo>
                    <a:pt x="5635" y="5052"/>
                  </a:lnTo>
                  <a:lnTo>
                    <a:pt x="5637" y="5174"/>
                  </a:lnTo>
                  <a:lnTo>
                    <a:pt x="5639" y="5295"/>
                  </a:lnTo>
                  <a:lnTo>
                    <a:pt x="5641" y="5415"/>
                  </a:lnTo>
                  <a:lnTo>
                    <a:pt x="5643" y="5535"/>
                  </a:lnTo>
                  <a:lnTo>
                    <a:pt x="5644" y="5657"/>
                  </a:lnTo>
                  <a:lnTo>
                    <a:pt x="5646" y="5777"/>
                  </a:lnTo>
                  <a:lnTo>
                    <a:pt x="5648" y="5896"/>
                  </a:lnTo>
                  <a:lnTo>
                    <a:pt x="5649" y="6017"/>
                  </a:lnTo>
                  <a:lnTo>
                    <a:pt x="5651" y="6136"/>
                  </a:lnTo>
                  <a:lnTo>
                    <a:pt x="5652" y="6256"/>
                  </a:lnTo>
                  <a:lnTo>
                    <a:pt x="5654" y="6376"/>
                  </a:lnTo>
                  <a:lnTo>
                    <a:pt x="5655" y="6494"/>
                  </a:lnTo>
                  <a:lnTo>
                    <a:pt x="5656" y="6613"/>
                  </a:lnTo>
                  <a:lnTo>
                    <a:pt x="5657" y="6731"/>
                  </a:lnTo>
                  <a:lnTo>
                    <a:pt x="5658" y="6850"/>
                  </a:lnTo>
                  <a:lnTo>
                    <a:pt x="5659" y="6968"/>
                  </a:lnTo>
                  <a:lnTo>
                    <a:pt x="5673" y="8640"/>
                  </a:lnTo>
                  <a:lnTo>
                    <a:pt x="5686" y="8732"/>
                  </a:lnTo>
                  <a:lnTo>
                    <a:pt x="5702" y="8828"/>
                  </a:lnTo>
                  <a:lnTo>
                    <a:pt x="5721" y="8928"/>
                  </a:lnTo>
                  <a:lnTo>
                    <a:pt x="5743" y="9030"/>
                  </a:lnTo>
                  <a:lnTo>
                    <a:pt x="5768" y="9136"/>
                  </a:lnTo>
                  <a:lnTo>
                    <a:pt x="5794" y="9245"/>
                  </a:lnTo>
                  <a:lnTo>
                    <a:pt x="5823" y="9356"/>
                  </a:lnTo>
                  <a:lnTo>
                    <a:pt x="5854" y="9468"/>
                  </a:lnTo>
                  <a:lnTo>
                    <a:pt x="5886" y="9584"/>
                  </a:lnTo>
                  <a:lnTo>
                    <a:pt x="5920" y="9700"/>
                  </a:lnTo>
                  <a:lnTo>
                    <a:pt x="5956" y="9818"/>
                  </a:lnTo>
                  <a:lnTo>
                    <a:pt x="5992" y="9936"/>
                  </a:lnTo>
                  <a:lnTo>
                    <a:pt x="6030" y="10056"/>
                  </a:lnTo>
                  <a:lnTo>
                    <a:pt x="6070" y="10176"/>
                  </a:lnTo>
                  <a:lnTo>
                    <a:pt x="6109" y="10295"/>
                  </a:lnTo>
                  <a:lnTo>
                    <a:pt x="6149" y="10416"/>
                  </a:lnTo>
                  <a:lnTo>
                    <a:pt x="6230" y="10653"/>
                  </a:lnTo>
                  <a:lnTo>
                    <a:pt x="6310" y="10888"/>
                  </a:lnTo>
                  <a:lnTo>
                    <a:pt x="6390" y="11115"/>
                  </a:lnTo>
                  <a:lnTo>
                    <a:pt x="6466" y="11334"/>
                  </a:lnTo>
                  <a:lnTo>
                    <a:pt x="6537" y="11542"/>
                  </a:lnTo>
                  <a:lnTo>
                    <a:pt x="6602" y="11738"/>
                  </a:lnTo>
                  <a:lnTo>
                    <a:pt x="6632" y="11830"/>
                  </a:lnTo>
                  <a:lnTo>
                    <a:pt x="6660" y="11918"/>
                  </a:lnTo>
                  <a:lnTo>
                    <a:pt x="6687" y="12002"/>
                  </a:lnTo>
                  <a:lnTo>
                    <a:pt x="6710" y="12080"/>
                  </a:lnTo>
                  <a:lnTo>
                    <a:pt x="6718" y="12113"/>
                  </a:lnTo>
                  <a:lnTo>
                    <a:pt x="6724" y="12146"/>
                  </a:lnTo>
                  <a:lnTo>
                    <a:pt x="6728" y="12178"/>
                  </a:lnTo>
                  <a:lnTo>
                    <a:pt x="6730" y="12211"/>
                  </a:lnTo>
                  <a:lnTo>
                    <a:pt x="6730" y="12244"/>
                  </a:lnTo>
                  <a:lnTo>
                    <a:pt x="6727" y="12277"/>
                  </a:lnTo>
                  <a:lnTo>
                    <a:pt x="6723" y="12309"/>
                  </a:lnTo>
                  <a:lnTo>
                    <a:pt x="6717" y="12342"/>
                  </a:lnTo>
                  <a:lnTo>
                    <a:pt x="6709" y="12374"/>
                  </a:lnTo>
                  <a:lnTo>
                    <a:pt x="6699" y="12407"/>
                  </a:lnTo>
                  <a:lnTo>
                    <a:pt x="6687" y="12439"/>
                  </a:lnTo>
                  <a:lnTo>
                    <a:pt x="6674" y="12471"/>
                  </a:lnTo>
                  <a:lnTo>
                    <a:pt x="6658" y="12502"/>
                  </a:lnTo>
                  <a:lnTo>
                    <a:pt x="6641" y="12532"/>
                  </a:lnTo>
                  <a:lnTo>
                    <a:pt x="6622" y="12562"/>
                  </a:lnTo>
                  <a:lnTo>
                    <a:pt x="6602" y="12592"/>
                  </a:lnTo>
                  <a:lnTo>
                    <a:pt x="6580" y="12620"/>
                  </a:lnTo>
                  <a:lnTo>
                    <a:pt x="6557" y="12648"/>
                  </a:lnTo>
                  <a:lnTo>
                    <a:pt x="6532" y="12676"/>
                  </a:lnTo>
                  <a:lnTo>
                    <a:pt x="6506" y="12702"/>
                  </a:lnTo>
                  <a:lnTo>
                    <a:pt x="6478" y="12728"/>
                  </a:lnTo>
                  <a:lnTo>
                    <a:pt x="6449" y="12753"/>
                  </a:lnTo>
                  <a:lnTo>
                    <a:pt x="6419" y="12777"/>
                  </a:lnTo>
                  <a:lnTo>
                    <a:pt x="6387" y="12800"/>
                  </a:lnTo>
                  <a:lnTo>
                    <a:pt x="6353" y="12822"/>
                  </a:lnTo>
                  <a:lnTo>
                    <a:pt x="6319" y="12843"/>
                  </a:lnTo>
                  <a:lnTo>
                    <a:pt x="6283" y="12862"/>
                  </a:lnTo>
                  <a:lnTo>
                    <a:pt x="6247" y="12880"/>
                  </a:lnTo>
                  <a:lnTo>
                    <a:pt x="6209" y="12897"/>
                  </a:lnTo>
                  <a:lnTo>
                    <a:pt x="6171" y="12912"/>
                  </a:lnTo>
                  <a:lnTo>
                    <a:pt x="6131" y="12926"/>
                  </a:lnTo>
                  <a:lnTo>
                    <a:pt x="6090" y="12939"/>
                  </a:lnTo>
                  <a:lnTo>
                    <a:pt x="6049" y="12950"/>
                  </a:lnTo>
                  <a:lnTo>
                    <a:pt x="6007" y="12959"/>
                  </a:lnTo>
                  <a:lnTo>
                    <a:pt x="5966" y="12967"/>
                  </a:lnTo>
                  <a:lnTo>
                    <a:pt x="5925" y="12973"/>
                  </a:lnTo>
                  <a:lnTo>
                    <a:pt x="5885" y="12977"/>
                  </a:lnTo>
                  <a:lnTo>
                    <a:pt x="5844" y="12979"/>
                  </a:lnTo>
                  <a:lnTo>
                    <a:pt x="5805" y="12980"/>
                  </a:lnTo>
                  <a:lnTo>
                    <a:pt x="5765" y="12979"/>
                  </a:lnTo>
                  <a:lnTo>
                    <a:pt x="5725" y="12977"/>
                  </a:lnTo>
                  <a:lnTo>
                    <a:pt x="5687" y="12973"/>
                  </a:lnTo>
                  <a:lnTo>
                    <a:pt x="5649" y="12967"/>
                  </a:lnTo>
                  <a:lnTo>
                    <a:pt x="5612" y="12960"/>
                  </a:lnTo>
                  <a:lnTo>
                    <a:pt x="5575" y="12952"/>
                  </a:lnTo>
                  <a:lnTo>
                    <a:pt x="5540" y="12942"/>
                  </a:lnTo>
                  <a:lnTo>
                    <a:pt x="5505" y="12930"/>
                  </a:lnTo>
                  <a:lnTo>
                    <a:pt x="5472" y="12918"/>
                  </a:lnTo>
                  <a:lnTo>
                    <a:pt x="5439" y="12903"/>
                  </a:lnTo>
                  <a:lnTo>
                    <a:pt x="5406" y="12888"/>
                  </a:lnTo>
                  <a:lnTo>
                    <a:pt x="5375" y="12871"/>
                  </a:lnTo>
                  <a:lnTo>
                    <a:pt x="5346" y="12853"/>
                  </a:lnTo>
                  <a:lnTo>
                    <a:pt x="5318" y="12833"/>
                  </a:lnTo>
                  <a:lnTo>
                    <a:pt x="5291" y="12813"/>
                  </a:lnTo>
                  <a:lnTo>
                    <a:pt x="5266" y="12791"/>
                  </a:lnTo>
                  <a:lnTo>
                    <a:pt x="5242" y="12767"/>
                  </a:lnTo>
                  <a:lnTo>
                    <a:pt x="5219" y="12742"/>
                  </a:lnTo>
                  <a:lnTo>
                    <a:pt x="5198" y="12717"/>
                  </a:lnTo>
                  <a:lnTo>
                    <a:pt x="5179" y="12690"/>
                  </a:lnTo>
                  <a:lnTo>
                    <a:pt x="5161" y="12663"/>
                  </a:lnTo>
                  <a:lnTo>
                    <a:pt x="5145" y="12634"/>
                  </a:lnTo>
                  <a:lnTo>
                    <a:pt x="5131" y="12604"/>
                  </a:lnTo>
                  <a:lnTo>
                    <a:pt x="5119" y="12573"/>
                  </a:lnTo>
                  <a:lnTo>
                    <a:pt x="5108" y="12542"/>
                  </a:lnTo>
                  <a:lnTo>
                    <a:pt x="5076" y="12435"/>
                  </a:lnTo>
                  <a:lnTo>
                    <a:pt x="5043" y="12326"/>
                  </a:lnTo>
                  <a:lnTo>
                    <a:pt x="5008" y="12217"/>
                  </a:lnTo>
                  <a:lnTo>
                    <a:pt x="4971" y="12106"/>
                  </a:lnTo>
                  <a:lnTo>
                    <a:pt x="4933" y="11993"/>
                  </a:lnTo>
                  <a:lnTo>
                    <a:pt x="4894" y="11879"/>
                  </a:lnTo>
                  <a:lnTo>
                    <a:pt x="4853" y="11764"/>
                  </a:lnTo>
                  <a:lnTo>
                    <a:pt x="4812" y="11648"/>
                  </a:lnTo>
                  <a:lnTo>
                    <a:pt x="4728" y="11413"/>
                  </a:lnTo>
                  <a:lnTo>
                    <a:pt x="4643" y="11174"/>
                  </a:lnTo>
                  <a:lnTo>
                    <a:pt x="4601" y="11055"/>
                  </a:lnTo>
                  <a:lnTo>
                    <a:pt x="4559" y="10934"/>
                  </a:lnTo>
                  <a:lnTo>
                    <a:pt x="4518" y="10814"/>
                  </a:lnTo>
                  <a:lnTo>
                    <a:pt x="4477" y="10692"/>
                  </a:lnTo>
                  <a:lnTo>
                    <a:pt x="4437" y="10571"/>
                  </a:lnTo>
                  <a:lnTo>
                    <a:pt x="4399" y="10450"/>
                  </a:lnTo>
                  <a:lnTo>
                    <a:pt x="4361" y="10328"/>
                  </a:lnTo>
                  <a:lnTo>
                    <a:pt x="4326" y="10207"/>
                  </a:lnTo>
                  <a:lnTo>
                    <a:pt x="4292" y="10086"/>
                  </a:lnTo>
                  <a:lnTo>
                    <a:pt x="4260" y="9965"/>
                  </a:lnTo>
                  <a:lnTo>
                    <a:pt x="4230" y="9845"/>
                  </a:lnTo>
                  <a:lnTo>
                    <a:pt x="4202" y="9725"/>
                  </a:lnTo>
                  <a:lnTo>
                    <a:pt x="4175" y="9606"/>
                  </a:lnTo>
                  <a:lnTo>
                    <a:pt x="4153" y="9487"/>
                  </a:lnTo>
                  <a:lnTo>
                    <a:pt x="4133" y="9370"/>
                  </a:lnTo>
                  <a:lnTo>
                    <a:pt x="4116" y="9253"/>
                  </a:lnTo>
                  <a:lnTo>
                    <a:pt x="4103" y="9137"/>
                  </a:lnTo>
                  <a:lnTo>
                    <a:pt x="4092" y="9023"/>
                  </a:lnTo>
                  <a:lnTo>
                    <a:pt x="4086" y="8910"/>
                  </a:lnTo>
                  <a:lnTo>
                    <a:pt x="4083" y="8798"/>
                  </a:lnTo>
                  <a:lnTo>
                    <a:pt x="4070" y="7201"/>
                  </a:lnTo>
                  <a:lnTo>
                    <a:pt x="3801" y="7201"/>
                  </a:lnTo>
                  <a:lnTo>
                    <a:pt x="3789" y="7233"/>
                  </a:lnTo>
                  <a:lnTo>
                    <a:pt x="3776" y="7265"/>
                  </a:lnTo>
                  <a:lnTo>
                    <a:pt x="3762" y="7297"/>
                  </a:lnTo>
                  <a:lnTo>
                    <a:pt x="3747" y="7329"/>
                  </a:lnTo>
                  <a:lnTo>
                    <a:pt x="3731" y="7361"/>
                  </a:lnTo>
                  <a:lnTo>
                    <a:pt x="3715" y="7392"/>
                  </a:lnTo>
                  <a:lnTo>
                    <a:pt x="3697" y="7423"/>
                  </a:lnTo>
                  <a:lnTo>
                    <a:pt x="3678" y="7454"/>
                  </a:lnTo>
                  <a:lnTo>
                    <a:pt x="2808" y="8854"/>
                  </a:lnTo>
                  <a:lnTo>
                    <a:pt x="2758" y="8933"/>
                  </a:lnTo>
                  <a:lnTo>
                    <a:pt x="2708" y="9019"/>
                  </a:lnTo>
                  <a:lnTo>
                    <a:pt x="2659" y="9111"/>
                  </a:lnTo>
                  <a:lnTo>
                    <a:pt x="2610" y="9210"/>
                  </a:lnTo>
                  <a:lnTo>
                    <a:pt x="2562" y="9314"/>
                  </a:lnTo>
                  <a:lnTo>
                    <a:pt x="2516" y="9422"/>
                  </a:lnTo>
                  <a:lnTo>
                    <a:pt x="2470" y="9535"/>
                  </a:lnTo>
                  <a:lnTo>
                    <a:pt x="2425" y="9653"/>
                  </a:lnTo>
                  <a:lnTo>
                    <a:pt x="2381" y="9773"/>
                  </a:lnTo>
                  <a:lnTo>
                    <a:pt x="2338" y="9897"/>
                  </a:lnTo>
                  <a:lnTo>
                    <a:pt x="2295" y="10023"/>
                  </a:lnTo>
                  <a:lnTo>
                    <a:pt x="2253" y="10151"/>
                  </a:lnTo>
                  <a:lnTo>
                    <a:pt x="2212" y="10281"/>
                  </a:lnTo>
                  <a:lnTo>
                    <a:pt x="2173" y="10412"/>
                  </a:lnTo>
                  <a:lnTo>
                    <a:pt x="2133" y="10544"/>
                  </a:lnTo>
                  <a:lnTo>
                    <a:pt x="2095" y="10675"/>
                  </a:lnTo>
                  <a:lnTo>
                    <a:pt x="2021" y="10937"/>
                  </a:lnTo>
                  <a:lnTo>
                    <a:pt x="1949" y="11194"/>
                  </a:lnTo>
                  <a:lnTo>
                    <a:pt x="1881" y="11442"/>
                  </a:lnTo>
                  <a:lnTo>
                    <a:pt x="1817" y="11677"/>
                  </a:lnTo>
                  <a:lnTo>
                    <a:pt x="1786" y="11788"/>
                  </a:lnTo>
                  <a:lnTo>
                    <a:pt x="1755" y="11895"/>
                  </a:lnTo>
                  <a:lnTo>
                    <a:pt x="1726" y="11997"/>
                  </a:lnTo>
                  <a:lnTo>
                    <a:pt x="1696" y="12093"/>
                  </a:lnTo>
                  <a:lnTo>
                    <a:pt x="1668" y="12183"/>
                  </a:lnTo>
                  <a:lnTo>
                    <a:pt x="1641" y="12266"/>
                  </a:lnTo>
                  <a:lnTo>
                    <a:pt x="1615" y="12343"/>
                  </a:lnTo>
                  <a:lnTo>
                    <a:pt x="1589" y="12413"/>
                  </a:lnTo>
                  <a:lnTo>
                    <a:pt x="1576" y="12443"/>
                  </a:lnTo>
                  <a:lnTo>
                    <a:pt x="1561" y="12473"/>
                  </a:lnTo>
                  <a:lnTo>
                    <a:pt x="1545" y="12501"/>
                  </a:lnTo>
                  <a:lnTo>
                    <a:pt x="1526" y="12529"/>
                  </a:lnTo>
                  <a:lnTo>
                    <a:pt x="1506" y="12555"/>
                  </a:lnTo>
                  <a:lnTo>
                    <a:pt x="1485" y="12579"/>
                  </a:lnTo>
                  <a:lnTo>
                    <a:pt x="1461" y="12603"/>
                  </a:lnTo>
                  <a:lnTo>
                    <a:pt x="1437" y="12625"/>
                  </a:lnTo>
                  <a:lnTo>
                    <a:pt x="1411" y="12646"/>
                  </a:lnTo>
                  <a:lnTo>
                    <a:pt x="1383" y="12665"/>
                  </a:lnTo>
                  <a:lnTo>
                    <a:pt x="1354" y="12684"/>
                  </a:lnTo>
                  <a:lnTo>
                    <a:pt x="1324" y="12701"/>
                  </a:lnTo>
                  <a:lnTo>
                    <a:pt x="1293" y="12716"/>
                  </a:lnTo>
                  <a:lnTo>
                    <a:pt x="1261" y="12730"/>
                  </a:lnTo>
                  <a:lnTo>
                    <a:pt x="1228" y="12743"/>
                  </a:lnTo>
                  <a:lnTo>
                    <a:pt x="1195" y="12754"/>
                  </a:lnTo>
                  <a:lnTo>
                    <a:pt x="1160" y="12764"/>
                  </a:lnTo>
                  <a:lnTo>
                    <a:pt x="1124" y="12772"/>
                  </a:lnTo>
                  <a:lnTo>
                    <a:pt x="1088" y="12779"/>
                  </a:lnTo>
                  <a:lnTo>
                    <a:pt x="1050" y="12784"/>
                  </a:lnTo>
                  <a:lnTo>
                    <a:pt x="1012" y="12789"/>
                  </a:lnTo>
                  <a:lnTo>
                    <a:pt x="974" y="12791"/>
                  </a:lnTo>
                  <a:lnTo>
                    <a:pt x="936" y="12791"/>
                  </a:lnTo>
                  <a:lnTo>
                    <a:pt x="897" y="12790"/>
                  </a:lnTo>
                  <a:lnTo>
                    <a:pt x="857" y="12788"/>
                  </a:lnTo>
                  <a:lnTo>
                    <a:pt x="818" y="12782"/>
                  </a:lnTo>
                  <a:lnTo>
                    <a:pt x="778" y="12776"/>
                  </a:lnTo>
                  <a:lnTo>
                    <a:pt x="737" y="12769"/>
                  </a:lnTo>
                  <a:lnTo>
                    <a:pt x="697" y="12759"/>
                  </a:lnTo>
                  <a:lnTo>
                    <a:pt x="656" y="12748"/>
                  </a:lnTo>
                  <a:lnTo>
                    <a:pt x="616" y="12735"/>
                  </a:lnTo>
                  <a:lnTo>
                    <a:pt x="576" y="12721"/>
                  </a:lnTo>
                  <a:lnTo>
                    <a:pt x="537" y="12705"/>
                  </a:lnTo>
                  <a:lnTo>
                    <a:pt x="499" y="12687"/>
                  </a:lnTo>
                  <a:lnTo>
                    <a:pt x="461" y="12668"/>
                  </a:lnTo>
                  <a:lnTo>
                    <a:pt x="425" y="12648"/>
                  </a:lnTo>
                  <a:lnTo>
                    <a:pt x="390" y="12627"/>
                  </a:lnTo>
                  <a:lnTo>
                    <a:pt x="356" y="12604"/>
                  </a:lnTo>
                  <a:lnTo>
                    <a:pt x="324" y="12581"/>
                  </a:lnTo>
                  <a:lnTo>
                    <a:pt x="293" y="12556"/>
                  </a:lnTo>
                  <a:lnTo>
                    <a:pt x="264" y="12531"/>
                  </a:lnTo>
                  <a:lnTo>
                    <a:pt x="235" y="12504"/>
                  </a:lnTo>
                  <a:lnTo>
                    <a:pt x="209" y="12477"/>
                  </a:lnTo>
                  <a:lnTo>
                    <a:pt x="183" y="12449"/>
                  </a:lnTo>
                  <a:lnTo>
                    <a:pt x="159" y="12420"/>
                  </a:lnTo>
                  <a:lnTo>
                    <a:pt x="136" y="12391"/>
                  </a:lnTo>
                  <a:lnTo>
                    <a:pt x="115" y="12360"/>
                  </a:lnTo>
                  <a:lnTo>
                    <a:pt x="96" y="12329"/>
                  </a:lnTo>
                  <a:lnTo>
                    <a:pt x="79" y="12298"/>
                  </a:lnTo>
                  <a:lnTo>
                    <a:pt x="63" y="12267"/>
                  </a:lnTo>
                  <a:lnTo>
                    <a:pt x="49" y="12235"/>
                  </a:lnTo>
                  <a:lnTo>
                    <a:pt x="36" y="12203"/>
                  </a:lnTo>
                  <a:lnTo>
                    <a:pt x="26" y="12170"/>
                  </a:lnTo>
                  <a:lnTo>
                    <a:pt x="17" y="12137"/>
                  </a:lnTo>
                  <a:lnTo>
                    <a:pt x="10" y="12105"/>
                  </a:lnTo>
                  <a:lnTo>
                    <a:pt x="5" y="12072"/>
                  </a:lnTo>
                  <a:lnTo>
                    <a:pt x="1" y="12039"/>
                  </a:lnTo>
                  <a:lnTo>
                    <a:pt x="0" y="12006"/>
                  </a:lnTo>
                  <a:lnTo>
                    <a:pt x="1" y="11972"/>
                  </a:lnTo>
                  <a:lnTo>
                    <a:pt x="4" y="11939"/>
                  </a:lnTo>
                  <a:lnTo>
                    <a:pt x="8" y="11907"/>
                  </a:lnTo>
                  <a:lnTo>
                    <a:pt x="15" y="11874"/>
                  </a:lnTo>
                  <a:lnTo>
                    <a:pt x="24" y="11842"/>
                  </a:lnTo>
                  <a:lnTo>
                    <a:pt x="35" y="11811"/>
                  </a:lnTo>
                  <a:lnTo>
                    <a:pt x="74" y="11708"/>
                  </a:lnTo>
                  <a:lnTo>
                    <a:pt x="112" y="11603"/>
                  </a:lnTo>
                  <a:lnTo>
                    <a:pt x="151" y="11494"/>
                  </a:lnTo>
                  <a:lnTo>
                    <a:pt x="189" y="11383"/>
                  </a:lnTo>
                  <a:lnTo>
                    <a:pt x="226" y="11270"/>
                  </a:lnTo>
                  <a:lnTo>
                    <a:pt x="263" y="11154"/>
                  </a:lnTo>
                  <a:lnTo>
                    <a:pt x="300" y="11037"/>
                  </a:lnTo>
                  <a:lnTo>
                    <a:pt x="337" y="10918"/>
                  </a:lnTo>
                  <a:lnTo>
                    <a:pt x="411" y="10676"/>
                  </a:lnTo>
                  <a:lnTo>
                    <a:pt x="486" y="10431"/>
                  </a:lnTo>
                  <a:lnTo>
                    <a:pt x="561" y="10182"/>
                  </a:lnTo>
                  <a:lnTo>
                    <a:pt x="638" y="9934"/>
                  </a:lnTo>
                  <a:lnTo>
                    <a:pt x="677" y="9811"/>
                  </a:lnTo>
                  <a:lnTo>
                    <a:pt x="716" y="9688"/>
                  </a:lnTo>
                  <a:lnTo>
                    <a:pt x="756" y="9565"/>
                  </a:lnTo>
                  <a:lnTo>
                    <a:pt x="798" y="9445"/>
                  </a:lnTo>
                  <a:lnTo>
                    <a:pt x="840" y="9325"/>
                  </a:lnTo>
                  <a:lnTo>
                    <a:pt x="882" y="9207"/>
                  </a:lnTo>
                  <a:lnTo>
                    <a:pt x="926" y="9090"/>
                  </a:lnTo>
                  <a:lnTo>
                    <a:pt x="970" y="8976"/>
                  </a:lnTo>
                  <a:lnTo>
                    <a:pt x="1015" y="8864"/>
                  </a:lnTo>
                  <a:lnTo>
                    <a:pt x="1062" y="8754"/>
                  </a:lnTo>
                  <a:lnTo>
                    <a:pt x="1110" y="8647"/>
                  </a:lnTo>
                  <a:lnTo>
                    <a:pt x="1159" y="8543"/>
                  </a:lnTo>
                  <a:lnTo>
                    <a:pt x="1209" y="8442"/>
                  </a:lnTo>
                  <a:lnTo>
                    <a:pt x="1260" y="8343"/>
                  </a:lnTo>
                  <a:lnTo>
                    <a:pt x="1313" y="8249"/>
                  </a:lnTo>
                  <a:lnTo>
                    <a:pt x="1367" y="8159"/>
                  </a:lnTo>
                  <a:lnTo>
                    <a:pt x="2309" y="6643"/>
                  </a:lnTo>
                  <a:lnTo>
                    <a:pt x="2312" y="6522"/>
                  </a:lnTo>
                  <a:lnTo>
                    <a:pt x="2317" y="6392"/>
                  </a:lnTo>
                  <a:lnTo>
                    <a:pt x="2324" y="6254"/>
                  </a:lnTo>
                  <a:lnTo>
                    <a:pt x="2332" y="6112"/>
                  </a:lnTo>
                  <a:lnTo>
                    <a:pt x="2339" y="5964"/>
                  </a:lnTo>
                  <a:lnTo>
                    <a:pt x="2347" y="5814"/>
                  </a:lnTo>
                  <a:lnTo>
                    <a:pt x="2354" y="5663"/>
                  </a:lnTo>
                  <a:lnTo>
                    <a:pt x="2361" y="5510"/>
                  </a:lnTo>
                  <a:lnTo>
                    <a:pt x="2366" y="5359"/>
                  </a:lnTo>
                  <a:lnTo>
                    <a:pt x="2370" y="5210"/>
                  </a:lnTo>
                  <a:lnTo>
                    <a:pt x="2371" y="5136"/>
                  </a:lnTo>
                  <a:lnTo>
                    <a:pt x="2371" y="5063"/>
                  </a:lnTo>
                  <a:lnTo>
                    <a:pt x="2371" y="4992"/>
                  </a:lnTo>
                  <a:lnTo>
                    <a:pt x="2370" y="4923"/>
                  </a:lnTo>
                  <a:lnTo>
                    <a:pt x="2369" y="4854"/>
                  </a:lnTo>
                  <a:lnTo>
                    <a:pt x="2366" y="4788"/>
                  </a:lnTo>
                  <a:lnTo>
                    <a:pt x="2363" y="4722"/>
                  </a:lnTo>
                  <a:lnTo>
                    <a:pt x="2359" y="4659"/>
                  </a:lnTo>
                  <a:lnTo>
                    <a:pt x="2354" y="4598"/>
                  </a:lnTo>
                  <a:lnTo>
                    <a:pt x="2348" y="4540"/>
                  </a:lnTo>
                  <a:lnTo>
                    <a:pt x="2340" y="4484"/>
                  </a:lnTo>
                  <a:lnTo>
                    <a:pt x="2332" y="4431"/>
                  </a:lnTo>
                  <a:lnTo>
                    <a:pt x="1435" y="5131"/>
                  </a:lnTo>
                  <a:lnTo>
                    <a:pt x="1370" y="5177"/>
                  </a:lnTo>
                  <a:lnTo>
                    <a:pt x="1306" y="5211"/>
                  </a:lnTo>
                  <a:lnTo>
                    <a:pt x="1242" y="5236"/>
                  </a:lnTo>
                  <a:lnTo>
                    <a:pt x="1178" y="5252"/>
                  </a:lnTo>
                  <a:lnTo>
                    <a:pt x="1115" y="5259"/>
                  </a:lnTo>
                  <a:lnTo>
                    <a:pt x="1051" y="5259"/>
                  </a:lnTo>
                  <a:lnTo>
                    <a:pt x="989" y="5251"/>
                  </a:lnTo>
                  <a:lnTo>
                    <a:pt x="929" y="5236"/>
                  </a:lnTo>
                  <a:lnTo>
                    <a:pt x="869" y="5214"/>
                  </a:lnTo>
                  <a:lnTo>
                    <a:pt x="812" y="5187"/>
                  </a:lnTo>
                  <a:lnTo>
                    <a:pt x="755" y="5153"/>
                  </a:lnTo>
                  <a:lnTo>
                    <a:pt x="701" y="5115"/>
                  </a:lnTo>
                  <a:lnTo>
                    <a:pt x="650" y="5073"/>
                  </a:lnTo>
                  <a:lnTo>
                    <a:pt x="601" y="5028"/>
                  </a:lnTo>
                  <a:lnTo>
                    <a:pt x="555" y="4978"/>
                  </a:lnTo>
                  <a:lnTo>
                    <a:pt x="512" y="4926"/>
                  </a:lnTo>
                  <a:lnTo>
                    <a:pt x="472" y="4872"/>
                  </a:lnTo>
                  <a:lnTo>
                    <a:pt x="435" y="4816"/>
                  </a:lnTo>
                  <a:lnTo>
                    <a:pt x="403" y="4758"/>
                  </a:lnTo>
                  <a:lnTo>
                    <a:pt x="375" y="4699"/>
                  </a:lnTo>
                  <a:lnTo>
                    <a:pt x="350" y="4641"/>
                  </a:lnTo>
                  <a:lnTo>
                    <a:pt x="331" y="4583"/>
                  </a:lnTo>
                  <a:lnTo>
                    <a:pt x="316" y="4526"/>
                  </a:lnTo>
                  <a:lnTo>
                    <a:pt x="306" y="4470"/>
                  </a:lnTo>
                  <a:lnTo>
                    <a:pt x="301" y="4416"/>
                  </a:lnTo>
                  <a:lnTo>
                    <a:pt x="302" y="4363"/>
                  </a:lnTo>
                  <a:lnTo>
                    <a:pt x="308" y="4314"/>
                  </a:lnTo>
                  <a:lnTo>
                    <a:pt x="320" y="4268"/>
                  </a:lnTo>
                  <a:lnTo>
                    <a:pt x="338" y="4226"/>
                  </a:lnTo>
                  <a:lnTo>
                    <a:pt x="363" y="4189"/>
                  </a:lnTo>
                  <a:lnTo>
                    <a:pt x="394" y="4157"/>
                  </a:lnTo>
                  <a:lnTo>
                    <a:pt x="432" y="4130"/>
                  </a:lnTo>
                  <a:lnTo>
                    <a:pt x="538" y="4070"/>
                  </a:lnTo>
                  <a:lnTo>
                    <a:pt x="640" y="4013"/>
                  </a:lnTo>
                  <a:lnTo>
                    <a:pt x="740" y="3957"/>
                  </a:lnTo>
                  <a:lnTo>
                    <a:pt x="837" y="3905"/>
                  </a:lnTo>
                  <a:lnTo>
                    <a:pt x="1022" y="3805"/>
                  </a:lnTo>
                  <a:lnTo>
                    <a:pt x="1196" y="3710"/>
                  </a:lnTo>
                  <a:lnTo>
                    <a:pt x="1279" y="3663"/>
                  </a:lnTo>
                  <a:lnTo>
                    <a:pt x="1358" y="3616"/>
                  </a:lnTo>
                  <a:lnTo>
                    <a:pt x="1435" y="3569"/>
                  </a:lnTo>
                  <a:lnTo>
                    <a:pt x="1509" y="3520"/>
                  </a:lnTo>
                  <a:lnTo>
                    <a:pt x="1579" y="3471"/>
                  </a:lnTo>
                  <a:lnTo>
                    <a:pt x="1646" y="3421"/>
                  </a:lnTo>
                  <a:lnTo>
                    <a:pt x="1711" y="3369"/>
                  </a:lnTo>
                  <a:lnTo>
                    <a:pt x="1772" y="3315"/>
                  </a:lnTo>
                  <a:lnTo>
                    <a:pt x="1829" y="3258"/>
                  </a:lnTo>
                  <a:lnTo>
                    <a:pt x="1884" y="3199"/>
                  </a:lnTo>
                  <a:lnTo>
                    <a:pt x="1935" y="3135"/>
                  </a:lnTo>
                  <a:lnTo>
                    <a:pt x="1982" y="3069"/>
                  </a:lnTo>
                  <a:lnTo>
                    <a:pt x="2028" y="2998"/>
                  </a:lnTo>
                  <a:lnTo>
                    <a:pt x="2069" y="2924"/>
                  </a:lnTo>
                  <a:lnTo>
                    <a:pt x="2106" y="2845"/>
                  </a:lnTo>
                  <a:lnTo>
                    <a:pt x="2140" y="2760"/>
                  </a:lnTo>
                  <a:lnTo>
                    <a:pt x="2171" y="2671"/>
                  </a:lnTo>
                  <a:lnTo>
                    <a:pt x="2198" y="2575"/>
                  </a:lnTo>
                  <a:lnTo>
                    <a:pt x="2222" y="2474"/>
                  </a:lnTo>
                  <a:lnTo>
                    <a:pt x="2242" y="2367"/>
                  </a:lnTo>
                  <a:lnTo>
                    <a:pt x="2258" y="2252"/>
                  </a:lnTo>
                  <a:lnTo>
                    <a:pt x="2271" y="2130"/>
                  </a:lnTo>
                  <a:lnTo>
                    <a:pt x="2280" y="2001"/>
                  </a:lnTo>
                  <a:lnTo>
                    <a:pt x="2285" y="1863"/>
                  </a:lnTo>
                  <a:lnTo>
                    <a:pt x="2291" y="1749"/>
                  </a:lnTo>
                  <a:lnTo>
                    <a:pt x="2305" y="1640"/>
                  </a:lnTo>
                  <a:lnTo>
                    <a:pt x="2326" y="1533"/>
                  </a:lnTo>
                  <a:lnTo>
                    <a:pt x="2352" y="1432"/>
                  </a:lnTo>
                  <a:lnTo>
                    <a:pt x="2384" y="1335"/>
                  </a:lnTo>
                  <a:lnTo>
                    <a:pt x="2422" y="1241"/>
                  </a:lnTo>
                  <a:lnTo>
                    <a:pt x="2466" y="1151"/>
                  </a:lnTo>
                  <a:lnTo>
                    <a:pt x="2515" y="1066"/>
                  </a:lnTo>
                  <a:lnTo>
                    <a:pt x="2569" y="984"/>
                  </a:lnTo>
                  <a:lnTo>
                    <a:pt x="2627" y="906"/>
                  </a:lnTo>
                  <a:lnTo>
                    <a:pt x="2691" y="832"/>
                  </a:lnTo>
                  <a:lnTo>
                    <a:pt x="2758" y="761"/>
                  </a:lnTo>
                  <a:lnTo>
                    <a:pt x="2829" y="693"/>
                  </a:lnTo>
                  <a:lnTo>
                    <a:pt x="2903" y="630"/>
                  </a:lnTo>
                  <a:lnTo>
                    <a:pt x="2982" y="570"/>
                  </a:lnTo>
                  <a:lnTo>
                    <a:pt x="3063" y="513"/>
                  </a:lnTo>
                  <a:lnTo>
                    <a:pt x="3146" y="460"/>
                  </a:lnTo>
                  <a:lnTo>
                    <a:pt x="3232" y="409"/>
                  </a:lnTo>
                  <a:lnTo>
                    <a:pt x="3320" y="362"/>
                  </a:lnTo>
                  <a:lnTo>
                    <a:pt x="3410" y="317"/>
                  </a:lnTo>
                  <a:lnTo>
                    <a:pt x="3501" y="277"/>
                  </a:lnTo>
                  <a:lnTo>
                    <a:pt x="3595" y="239"/>
                  </a:lnTo>
                  <a:lnTo>
                    <a:pt x="3688" y="204"/>
                  </a:lnTo>
                  <a:lnTo>
                    <a:pt x="3782" y="171"/>
                  </a:lnTo>
                  <a:lnTo>
                    <a:pt x="3878" y="142"/>
                  </a:lnTo>
                  <a:lnTo>
                    <a:pt x="3973" y="115"/>
                  </a:lnTo>
                  <a:lnTo>
                    <a:pt x="4067" y="91"/>
                  </a:lnTo>
                  <a:lnTo>
                    <a:pt x="4162" y="70"/>
                  </a:lnTo>
                  <a:lnTo>
                    <a:pt x="4256" y="51"/>
                  </a:lnTo>
                  <a:lnTo>
                    <a:pt x="4349" y="35"/>
                  </a:lnTo>
                  <a:lnTo>
                    <a:pt x="4440" y="21"/>
                  </a:lnTo>
                  <a:lnTo>
                    <a:pt x="4531" y="9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0" name="Freeform 9"/>
            <p:cNvSpPr>
              <a:spLocks/>
            </p:cNvSpPr>
            <p:nvPr/>
          </p:nvSpPr>
          <p:spPr bwMode="auto">
            <a:xfrm flipH="1">
              <a:off x="4353" y="1364"/>
              <a:ext cx="201" cy="366"/>
            </a:xfrm>
            <a:custGeom>
              <a:avLst/>
              <a:gdLst>
                <a:gd name="T0" fmla="*/ 0 w 7126"/>
                <a:gd name="T1" fmla="*/ 0 h 12980"/>
                <a:gd name="T2" fmla="*/ 0 w 7126"/>
                <a:gd name="T3" fmla="*/ 0 h 12980"/>
                <a:gd name="T4" fmla="*/ 0 w 7126"/>
                <a:gd name="T5" fmla="*/ 0 h 12980"/>
                <a:gd name="T6" fmla="*/ 0 w 7126"/>
                <a:gd name="T7" fmla="*/ 0 h 12980"/>
                <a:gd name="T8" fmla="*/ 0 w 7126"/>
                <a:gd name="T9" fmla="*/ 0 h 12980"/>
                <a:gd name="T10" fmla="*/ 0 w 7126"/>
                <a:gd name="T11" fmla="*/ 0 h 12980"/>
                <a:gd name="T12" fmla="*/ 0 w 7126"/>
                <a:gd name="T13" fmla="*/ 0 h 12980"/>
                <a:gd name="T14" fmla="*/ 0 w 7126"/>
                <a:gd name="T15" fmla="*/ 0 h 12980"/>
                <a:gd name="T16" fmla="*/ 0 w 7126"/>
                <a:gd name="T17" fmla="*/ 0 h 12980"/>
                <a:gd name="T18" fmla="*/ 0 w 7126"/>
                <a:gd name="T19" fmla="*/ 0 h 12980"/>
                <a:gd name="T20" fmla="*/ 0 w 7126"/>
                <a:gd name="T21" fmla="*/ 0 h 12980"/>
                <a:gd name="T22" fmla="*/ 0 w 7126"/>
                <a:gd name="T23" fmla="*/ 0 h 12980"/>
                <a:gd name="T24" fmla="*/ 0 w 7126"/>
                <a:gd name="T25" fmla="*/ 0 h 12980"/>
                <a:gd name="T26" fmla="*/ 0 w 7126"/>
                <a:gd name="T27" fmla="*/ 0 h 12980"/>
                <a:gd name="T28" fmla="*/ 0 w 7126"/>
                <a:gd name="T29" fmla="*/ 0 h 12980"/>
                <a:gd name="T30" fmla="*/ 0 w 7126"/>
                <a:gd name="T31" fmla="*/ 0 h 12980"/>
                <a:gd name="T32" fmla="*/ 0 w 7126"/>
                <a:gd name="T33" fmla="*/ 0 h 12980"/>
                <a:gd name="T34" fmla="*/ 0 w 7126"/>
                <a:gd name="T35" fmla="*/ 0 h 12980"/>
                <a:gd name="T36" fmla="*/ 0 w 7126"/>
                <a:gd name="T37" fmla="*/ 0 h 12980"/>
                <a:gd name="T38" fmla="*/ 0 w 7126"/>
                <a:gd name="T39" fmla="*/ 0 h 12980"/>
                <a:gd name="T40" fmla="*/ 0 w 7126"/>
                <a:gd name="T41" fmla="*/ 0 h 12980"/>
                <a:gd name="T42" fmla="*/ 0 w 7126"/>
                <a:gd name="T43" fmla="*/ 0 h 12980"/>
                <a:gd name="T44" fmla="*/ 0 w 7126"/>
                <a:gd name="T45" fmla="*/ 0 h 12980"/>
                <a:gd name="T46" fmla="*/ 0 w 7126"/>
                <a:gd name="T47" fmla="*/ 0 h 12980"/>
                <a:gd name="T48" fmla="*/ 0 w 7126"/>
                <a:gd name="T49" fmla="*/ 0 h 12980"/>
                <a:gd name="T50" fmla="*/ 0 w 7126"/>
                <a:gd name="T51" fmla="*/ 0 h 12980"/>
                <a:gd name="T52" fmla="*/ 0 w 7126"/>
                <a:gd name="T53" fmla="*/ 0 h 12980"/>
                <a:gd name="T54" fmla="*/ 0 w 7126"/>
                <a:gd name="T55" fmla="*/ 0 h 12980"/>
                <a:gd name="T56" fmla="*/ 0 w 7126"/>
                <a:gd name="T57" fmla="*/ 0 h 12980"/>
                <a:gd name="T58" fmla="*/ 0 w 7126"/>
                <a:gd name="T59" fmla="*/ 0 h 12980"/>
                <a:gd name="T60" fmla="*/ 0 w 7126"/>
                <a:gd name="T61" fmla="*/ 0 h 12980"/>
                <a:gd name="T62" fmla="*/ 0 w 7126"/>
                <a:gd name="T63" fmla="*/ 0 h 12980"/>
                <a:gd name="T64" fmla="*/ 0 w 7126"/>
                <a:gd name="T65" fmla="*/ 0 h 12980"/>
                <a:gd name="T66" fmla="*/ 0 w 7126"/>
                <a:gd name="T67" fmla="*/ 0 h 12980"/>
                <a:gd name="T68" fmla="*/ 0 w 7126"/>
                <a:gd name="T69" fmla="*/ 0 h 12980"/>
                <a:gd name="T70" fmla="*/ 0 w 7126"/>
                <a:gd name="T71" fmla="*/ 0 h 12980"/>
                <a:gd name="T72" fmla="*/ 0 w 7126"/>
                <a:gd name="T73" fmla="*/ 0 h 12980"/>
                <a:gd name="T74" fmla="*/ 0 w 7126"/>
                <a:gd name="T75" fmla="*/ 0 h 12980"/>
                <a:gd name="T76" fmla="*/ 0 w 7126"/>
                <a:gd name="T77" fmla="*/ 0 h 12980"/>
                <a:gd name="T78" fmla="*/ 0 w 7126"/>
                <a:gd name="T79" fmla="*/ 0 h 12980"/>
                <a:gd name="T80" fmla="*/ 0 w 7126"/>
                <a:gd name="T81" fmla="*/ 0 h 12980"/>
                <a:gd name="T82" fmla="*/ 0 w 7126"/>
                <a:gd name="T83" fmla="*/ 0 h 12980"/>
                <a:gd name="T84" fmla="*/ 0 w 7126"/>
                <a:gd name="T85" fmla="*/ 0 h 12980"/>
                <a:gd name="T86" fmla="*/ 0 w 7126"/>
                <a:gd name="T87" fmla="*/ 0 h 12980"/>
                <a:gd name="T88" fmla="*/ 0 w 7126"/>
                <a:gd name="T89" fmla="*/ 0 h 12980"/>
                <a:gd name="T90" fmla="*/ 0 w 7126"/>
                <a:gd name="T91" fmla="*/ 0 h 12980"/>
                <a:gd name="T92" fmla="*/ 0 w 7126"/>
                <a:gd name="T93" fmla="*/ 0 h 12980"/>
                <a:gd name="T94" fmla="*/ 0 w 7126"/>
                <a:gd name="T95" fmla="*/ 0 h 12980"/>
                <a:gd name="T96" fmla="*/ 0 w 7126"/>
                <a:gd name="T97" fmla="*/ 0 h 12980"/>
                <a:gd name="T98" fmla="*/ 0 w 7126"/>
                <a:gd name="T99" fmla="*/ 0 h 12980"/>
                <a:gd name="T100" fmla="*/ 0 w 7126"/>
                <a:gd name="T101" fmla="*/ 0 h 12980"/>
                <a:gd name="T102" fmla="*/ 0 w 7126"/>
                <a:gd name="T103" fmla="*/ 0 h 12980"/>
                <a:gd name="T104" fmla="*/ 0 w 7126"/>
                <a:gd name="T105" fmla="*/ 0 h 12980"/>
                <a:gd name="T106" fmla="*/ 0 w 7126"/>
                <a:gd name="T107" fmla="*/ 0 h 12980"/>
                <a:gd name="T108" fmla="*/ 0 w 7126"/>
                <a:gd name="T109" fmla="*/ 0 h 12980"/>
                <a:gd name="T110" fmla="*/ 0 w 7126"/>
                <a:gd name="T111" fmla="*/ 0 h 12980"/>
                <a:gd name="T112" fmla="*/ 0 w 7126"/>
                <a:gd name="T113" fmla="*/ 0 h 12980"/>
                <a:gd name="T114" fmla="*/ 0 w 7126"/>
                <a:gd name="T115" fmla="*/ 0 h 12980"/>
                <a:gd name="T116" fmla="*/ 0 w 7126"/>
                <a:gd name="T117" fmla="*/ 0 h 12980"/>
                <a:gd name="T118" fmla="*/ 0 w 7126"/>
                <a:gd name="T119" fmla="*/ 0 h 129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26"/>
                <a:gd name="T181" fmla="*/ 0 h 12980"/>
                <a:gd name="T182" fmla="*/ 7126 w 7126"/>
                <a:gd name="T183" fmla="*/ 12980 h 129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26" h="12980">
                  <a:moveTo>
                    <a:pt x="4531" y="9"/>
                  </a:moveTo>
                  <a:lnTo>
                    <a:pt x="4613" y="2"/>
                  </a:lnTo>
                  <a:lnTo>
                    <a:pt x="4696" y="0"/>
                  </a:lnTo>
                  <a:lnTo>
                    <a:pt x="4779" y="3"/>
                  </a:lnTo>
                  <a:lnTo>
                    <a:pt x="4863" y="11"/>
                  </a:lnTo>
                  <a:lnTo>
                    <a:pt x="4946" y="24"/>
                  </a:lnTo>
                  <a:lnTo>
                    <a:pt x="5029" y="41"/>
                  </a:lnTo>
                  <a:lnTo>
                    <a:pt x="5112" y="62"/>
                  </a:lnTo>
                  <a:lnTo>
                    <a:pt x="5195" y="87"/>
                  </a:lnTo>
                  <a:lnTo>
                    <a:pt x="5277" y="116"/>
                  </a:lnTo>
                  <a:lnTo>
                    <a:pt x="5359" y="149"/>
                  </a:lnTo>
                  <a:lnTo>
                    <a:pt x="5441" y="185"/>
                  </a:lnTo>
                  <a:lnTo>
                    <a:pt x="5521" y="224"/>
                  </a:lnTo>
                  <a:lnTo>
                    <a:pt x="5601" y="267"/>
                  </a:lnTo>
                  <a:lnTo>
                    <a:pt x="5680" y="312"/>
                  </a:lnTo>
                  <a:lnTo>
                    <a:pt x="5760" y="360"/>
                  </a:lnTo>
                  <a:lnTo>
                    <a:pt x="5837" y="411"/>
                  </a:lnTo>
                  <a:lnTo>
                    <a:pt x="5914" y="463"/>
                  </a:lnTo>
                  <a:lnTo>
                    <a:pt x="5989" y="517"/>
                  </a:lnTo>
                  <a:lnTo>
                    <a:pt x="6064" y="574"/>
                  </a:lnTo>
                  <a:lnTo>
                    <a:pt x="6137" y="631"/>
                  </a:lnTo>
                  <a:lnTo>
                    <a:pt x="6209" y="691"/>
                  </a:lnTo>
                  <a:lnTo>
                    <a:pt x="6279" y="751"/>
                  </a:lnTo>
                  <a:lnTo>
                    <a:pt x="6348" y="813"/>
                  </a:lnTo>
                  <a:lnTo>
                    <a:pt x="6417" y="876"/>
                  </a:lnTo>
                  <a:lnTo>
                    <a:pt x="6483" y="938"/>
                  </a:lnTo>
                  <a:lnTo>
                    <a:pt x="6547" y="1002"/>
                  </a:lnTo>
                  <a:lnTo>
                    <a:pt x="6609" y="1065"/>
                  </a:lnTo>
                  <a:lnTo>
                    <a:pt x="6671" y="1128"/>
                  </a:lnTo>
                  <a:lnTo>
                    <a:pt x="6730" y="1193"/>
                  </a:lnTo>
                  <a:lnTo>
                    <a:pt x="6787" y="1255"/>
                  </a:lnTo>
                  <a:lnTo>
                    <a:pt x="6841" y="1318"/>
                  </a:lnTo>
                  <a:lnTo>
                    <a:pt x="6894" y="1379"/>
                  </a:lnTo>
                  <a:lnTo>
                    <a:pt x="6979" y="1492"/>
                  </a:lnTo>
                  <a:lnTo>
                    <a:pt x="7043" y="1607"/>
                  </a:lnTo>
                  <a:lnTo>
                    <a:pt x="7088" y="1722"/>
                  </a:lnTo>
                  <a:lnTo>
                    <a:pt x="7115" y="1838"/>
                  </a:lnTo>
                  <a:lnTo>
                    <a:pt x="7126" y="1953"/>
                  </a:lnTo>
                  <a:lnTo>
                    <a:pt x="7120" y="2069"/>
                  </a:lnTo>
                  <a:lnTo>
                    <a:pt x="7100" y="2182"/>
                  </a:lnTo>
                  <a:lnTo>
                    <a:pt x="7066" y="2294"/>
                  </a:lnTo>
                  <a:lnTo>
                    <a:pt x="7019" y="2404"/>
                  </a:lnTo>
                  <a:lnTo>
                    <a:pt x="6960" y="2511"/>
                  </a:lnTo>
                  <a:lnTo>
                    <a:pt x="6891" y="2613"/>
                  </a:lnTo>
                  <a:lnTo>
                    <a:pt x="6813" y="2712"/>
                  </a:lnTo>
                  <a:lnTo>
                    <a:pt x="6726" y="2808"/>
                  </a:lnTo>
                  <a:lnTo>
                    <a:pt x="6631" y="2897"/>
                  </a:lnTo>
                  <a:lnTo>
                    <a:pt x="6531" y="2981"/>
                  </a:lnTo>
                  <a:lnTo>
                    <a:pt x="6425" y="3058"/>
                  </a:lnTo>
                  <a:lnTo>
                    <a:pt x="6315" y="3129"/>
                  </a:lnTo>
                  <a:lnTo>
                    <a:pt x="6202" y="3193"/>
                  </a:lnTo>
                  <a:lnTo>
                    <a:pt x="6087" y="3249"/>
                  </a:lnTo>
                  <a:lnTo>
                    <a:pt x="5971" y="3296"/>
                  </a:lnTo>
                  <a:lnTo>
                    <a:pt x="5855" y="3335"/>
                  </a:lnTo>
                  <a:lnTo>
                    <a:pt x="5741" y="3364"/>
                  </a:lnTo>
                  <a:lnTo>
                    <a:pt x="5627" y="3383"/>
                  </a:lnTo>
                  <a:lnTo>
                    <a:pt x="5519" y="3391"/>
                  </a:lnTo>
                  <a:lnTo>
                    <a:pt x="5413" y="3388"/>
                  </a:lnTo>
                  <a:lnTo>
                    <a:pt x="5314" y="3374"/>
                  </a:lnTo>
                  <a:lnTo>
                    <a:pt x="5222" y="3347"/>
                  </a:lnTo>
                  <a:lnTo>
                    <a:pt x="5137" y="3308"/>
                  </a:lnTo>
                  <a:lnTo>
                    <a:pt x="5059" y="3255"/>
                  </a:lnTo>
                  <a:lnTo>
                    <a:pt x="4992" y="3189"/>
                  </a:lnTo>
                  <a:lnTo>
                    <a:pt x="4937" y="3107"/>
                  </a:lnTo>
                  <a:lnTo>
                    <a:pt x="4892" y="3011"/>
                  </a:lnTo>
                  <a:lnTo>
                    <a:pt x="4875" y="2954"/>
                  </a:lnTo>
                  <a:lnTo>
                    <a:pt x="4865" y="2901"/>
                  </a:lnTo>
                  <a:lnTo>
                    <a:pt x="4863" y="2852"/>
                  </a:lnTo>
                  <a:lnTo>
                    <a:pt x="4868" y="2807"/>
                  </a:lnTo>
                  <a:lnTo>
                    <a:pt x="4879" y="2765"/>
                  </a:lnTo>
                  <a:lnTo>
                    <a:pt x="4896" y="2724"/>
                  </a:lnTo>
                  <a:lnTo>
                    <a:pt x="4918" y="2688"/>
                  </a:lnTo>
                  <a:lnTo>
                    <a:pt x="4945" y="2654"/>
                  </a:lnTo>
                  <a:lnTo>
                    <a:pt x="4976" y="2623"/>
                  </a:lnTo>
                  <a:lnTo>
                    <a:pt x="5011" y="2593"/>
                  </a:lnTo>
                  <a:lnTo>
                    <a:pt x="5049" y="2565"/>
                  </a:lnTo>
                  <a:lnTo>
                    <a:pt x="5090" y="2538"/>
                  </a:lnTo>
                  <a:lnTo>
                    <a:pt x="5133" y="2513"/>
                  </a:lnTo>
                  <a:lnTo>
                    <a:pt x="5178" y="2488"/>
                  </a:lnTo>
                  <a:lnTo>
                    <a:pt x="5224" y="2464"/>
                  </a:lnTo>
                  <a:lnTo>
                    <a:pt x="5270" y="2441"/>
                  </a:lnTo>
                  <a:lnTo>
                    <a:pt x="5317" y="2417"/>
                  </a:lnTo>
                  <a:lnTo>
                    <a:pt x="5362" y="2393"/>
                  </a:lnTo>
                  <a:lnTo>
                    <a:pt x="5407" y="2369"/>
                  </a:lnTo>
                  <a:lnTo>
                    <a:pt x="5452" y="2343"/>
                  </a:lnTo>
                  <a:lnTo>
                    <a:pt x="5493" y="2317"/>
                  </a:lnTo>
                  <a:lnTo>
                    <a:pt x="5532" y="2290"/>
                  </a:lnTo>
                  <a:lnTo>
                    <a:pt x="5568" y="2261"/>
                  </a:lnTo>
                  <a:lnTo>
                    <a:pt x="5601" y="2231"/>
                  </a:lnTo>
                  <a:lnTo>
                    <a:pt x="5629" y="2198"/>
                  </a:lnTo>
                  <a:lnTo>
                    <a:pt x="5652" y="2163"/>
                  </a:lnTo>
                  <a:lnTo>
                    <a:pt x="5671" y="2125"/>
                  </a:lnTo>
                  <a:lnTo>
                    <a:pt x="5684" y="2085"/>
                  </a:lnTo>
                  <a:lnTo>
                    <a:pt x="5690" y="2041"/>
                  </a:lnTo>
                  <a:lnTo>
                    <a:pt x="5690" y="1994"/>
                  </a:lnTo>
                  <a:lnTo>
                    <a:pt x="5683" y="1942"/>
                  </a:lnTo>
                  <a:lnTo>
                    <a:pt x="5667" y="1887"/>
                  </a:lnTo>
                  <a:lnTo>
                    <a:pt x="5658" y="1863"/>
                  </a:lnTo>
                  <a:lnTo>
                    <a:pt x="5647" y="1840"/>
                  </a:lnTo>
                  <a:lnTo>
                    <a:pt x="5635" y="1819"/>
                  </a:lnTo>
                  <a:lnTo>
                    <a:pt x="5621" y="1799"/>
                  </a:lnTo>
                  <a:lnTo>
                    <a:pt x="5606" y="1781"/>
                  </a:lnTo>
                  <a:lnTo>
                    <a:pt x="5590" y="1764"/>
                  </a:lnTo>
                  <a:lnTo>
                    <a:pt x="5572" y="1748"/>
                  </a:lnTo>
                  <a:lnTo>
                    <a:pt x="5554" y="1733"/>
                  </a:lnTo>
                  <a:lnTo>
                    <a:pt x="5534" y="1720"/>
                  </a:lnTo>
                  <a:lnTo>
                    <a:pt x="5514" y="1708"/>
                  </a:lnTo>
                  <a:lnTo>
                    <a:pt x="5492" y="1696"/>
                  </a:lnTo>
                  <a:lnTo>
                    <a:pt x="5470" y="1686"/>
                  </a:lnTo>
                  <a:lnTo>
                    <a:pt x="5448" y="1676"/>
                  </a:lnTo>
                  <a:lnTo>
                    <a:pt x="5423" y="1668"/>
                  </a:lnTo>
                  <a:lnTo>
                    <a:pt x="5400" y="1660"/>
                  </a:lnTo>
                  <a:lnTo>
                    <a:pt x="5376" y="1652"/>
                  </a:lnTo>
                  <a:lnTo>
                    <a:pt x="5351" y="1646"/>
                  </a:lnTo>
                  <a:lnTo>
                    <a:pt x="5327" y="1640"/>
                  </a:lnTo>
                  <a:lnTo>
                    <a:pt x="5302" y="1634"/>
                  </a:lnTo>
                  <a:lnTo>
                    <a:pt x="5277" y="1629"/>
                  </a:lnTo>
                  <a:lnTo>
                    <a:pt x="5228" y="1620"/>
                  </a:lnTo>
                  <a:lnTo>
                    <a:pt x="5180" y="1612"/>
                  </a:lnTo>
                  <a:lnTo>
                    <a:pt x="5133" y="1604"/>
                  </a:lnTo>
                  <a:lnTo>
                    <a:pt x="5087" y="1596"/>
                  </a:lnTo>
                  <a:lnTo>
                    <a:pt x="5045" y="1588"/>
                  </a:lnTo>
                  <a:lnTo>
                    <a:pt x="5008" y="1579"/>
                  </a:lnTo>
                  <a:lnTo>
                    <a:pt x="4999" y="1681"/>
                  </a:lnTo>
                  <a:lnTo>
                    <a:pt x="5225" y="1714"/>
                  </a:lnTo>
                  <a:lnTo>
                    <a:pt x="5271" y="1724"/>
                  </a:lnTo>
                  <a:lnTo>
                    <a:pt x="5313" y="1733"/>
                  </a:lnTo>
                  <a:lnTo>
                    <a:pt x="5352" y="1742"/>
                  </a:lnTo>
                  <a:lnTo>
                    <a:pt x="5386" y="1751"/>
                  </a:lnTo>
                  <a:lnTo>
                    <a:pt x="5403" y="1756"/>
                  </a:lnTo>
                  <a:lnTo>
                    <a:pt x="5418" y="1761"/>
                  </a:lnTo>
                  <a:lnTo>
                    <a:pt x="5433" y="1767"/>
                  </a:lnTo>
                  <a:lnTo>
                    <a:pt x="5447" y="1773"/>
                  </a:lnTo>
                  <a:lnTo>
                    <a:pt x="5460" y="1780"/>
                  </a:lnTo>
                  <a:lnTo>
                    <a:pt x="5472" y="1787"/>
                  </a:lnTo>
                  <a:lnTo>
                    <a:pt x="5483" y="1795"/>
                  </a:lnTo>
                  <a:lnTo>
                    <a:pt x="5494" y="1804"/>
                  </a:lnTo>
                  <a:lnTo>
                    <a:pt x="5503" y="1813"/>
                  </a:lnTo>
                  <a:lnTo>
                    <a:pt x="5513" y="1824"/>
                  </a:lnTo>
                  <a:lnTo>
                    <a:pt x="5521" y="1836"/>
                  </a:lnTo>
                  <a:lnTo>
                    <a:pt x="5529" y="1848"/>
                  </a:lnTo>
                  <a:lnTo>
                    <a:pt x="5536" y="1862"/>
                  </a:lnTo>
                  <a:lnTo>
                    <a:pt x="5542" y="1877"/>
                  </a:lnTo>
                  <a:lnTo>
                    <a:pt x="5548" y="1893"/>
                  </a:lnTo>
                  <a:lnTo>
                    <a:pt x="5553" y="1911"/>
                  </a:lnTo>
                  <a:lnTo>
                    <a:pt x="5558" y="1930"/>
                  </a:lnTo>
                  <a:lnTo>
                    <a:pt x="5562" y="1951"/>
                  </a:lnTo>
                  <a:lnTo>
                    <a:pt x="5565" y="1974"/>
                  </a:lnTo>
                  <a:lnTo>
                    <a:pt x="5568" y="1998"/>
                  </a:lnTo>
                  <a:lnTo>
                    <a:pt x="5571" y="2024"/>
                  </a:lnTo>
                  <a:lnTo>
                    <a:pt x="5573" y="2051"/>
                  </a:lnTo>
                  <a:lnTo>
                    <a:pt x="5574" y="2081"/>
                  </a:lnTo>
                  <a:lnTo>
                    <a:pt x="5575" y="2112"/>
                  </a:lnTo>
                  <a:lnTo>
                    <a:pt x="5635" y="5052"/>
                  </a:lnTo>
                  <a:lnTo>
                    <a:pt x="5637" y="5174"/>
                  </a:lnTo>
                  <a:lnTo>
                    <a:pt x="5639" y="5295"/>
                  </a:lnTo>
                  <a:lnTo>
                    <a:pt x="5641" y="5415"/>
                  </a:lnTo>
                  <a:lnTo>
                    <a:pt x="5643" y="5535"/>
                  </a:lnTo>
                  <a:lnTo>
                    <a:pt x="5644" y="5657"/>
                  </a:lnTo>
                  <a:lnTo>
                    <a:pt x="5646" y="5777"/>
                  </a:lnTo>
                  <a:lnTo>
                    <a:pt x="5648" y="5896"/>
                  </a:lnTo>
                  <a:lnTo>
                    <a:pt x="5649" y="6017"/>
                  </a:lnTo>
                  <a:lnTo>
                    <a:pt x="5651" y="6136"/>
                  </a:lnTo>
                  <a:lnTo>
                    <a:pt x="5652" y="6256"/>
                  </a:lnTo>
                  <a:lnTo>
                    <a:pt x="5654" y="6376"/>
                  </a:lnTo>
                  <a:lnTo>
                    <a:pt x="5655" y="6494"/>
                  </a:lnTo>
                  <a:lnTo>
                    <a:pt x="5656" y="6613"/>
                  </a:lnTo>
                  <a:lnTo>
                    <a:pt x="5657" y="6731"/>
                  </a:lnTo>
                  <a:lnTo>
                    <a:pt x="5658" y="6850"/>
                  </a:lnTo>
                  <a:lnTo>
                    <a:pt x="5659" y="6968"/>
                  </a:lnTo>
                  <a:lnTo>
                    <a:pt x="5673" y="8640"/>
                  </a:lnTo>
                  <a:lnTo>
                    <a:pt x="5686" y="8732"/>
                  </a:lnTo>
                  <a:lnTo>
                    <a:pt x="5702" y="8828"/>
                  </a:lnTo>
                  <a:lnTo>
                    <a:pt x="5721" y="8928"/>
                  </a:lnTo>
                  <a:lnTo>
                    <a:pt x="5743" y="9030"/>
                  </a:lnTo>
                  <a:lnTo>
                    <a:pt x="5768" y="9136"/>
                  </a:lnTo>
                  <a:lnTo>
                    <a:pt x="5794" y="9245"/>
                  </a:lnTo>
                  <a:lnTo>
                    <a:pt x="5823" y="9356"/>
                  </a:lnTo>
                  <a:lnTo>
                    <a:pt x="5854" y="9468"/>
                  </a:lnTo>
                  <a:lnTo>
                    <a:pt x="5886" y="9584"/>
                  </a:lnTo>
                  <a:lnTo>
                    <a:pt x="5920" y="9700"/>
                  </a:lnTo>
                  <a:lnTo>
                    <a:pt x="5956" y="9818"/>
                  </a:lnTo>
                  <a:lnTo>
                    <a:pt x="5992" y="9936"/>
                  </a:lnTo>
                  <a:lnTo>
                    <a:pt x="6030" y="10056"/>
                  </a:lnTo>
                  <a:lnTo>
                    <a:pt x="6070" y="10176"/>
                  </a:lnTo>
                  <a:lnTo>
                    <a:pt x="6109" y="10295"/>
                  </a:lnTo>
                  <a:lnTo>
                    <a:pt x="6149" y="10416"/>
                  </a:lnTo>
                  <a:lnTo>
                    <a:pt x="6230" y="10653"/>
                  </a:lnTo>
                  <a:lnTo>
                    <a:pt x="6310" y="10888"/>
                  </a:lnTo>
                  <a:lnTo>
                    <a:pt x="6390" y="11115"/>
                  </a:lnTo>
                  <a:lnTo>
                    <a:pt x="6466" y="11334"/>
                  </a:lnTo>
                  <a:lnTo>
                    <a:pt x="6537" y="11542"/>
                  </a:lnTo>
                  <a:lnTo>
                    <a:pt x="6602" y="11738"/>
                  </a:lnTo>
                  <a:lnTo>
                    <a:pt x="6632" y="11830"/>
                  </a:lnTo>
                  <a:lnTo>
                    <a:pt x="6660" y="11918"/>
                  </a:lnTo>
                  <a:lnTo>
                    <a:pt x="6687" y="12002"/>
                  </a:lnTo>
                  <a:lnTo>
                    <a:pt x="6710" y="12080"/>
                  </a:lnTo>
                  <a:lnTo>
                    <a:pt x="6718" y="12113"/>
                  </a:lnTo>
                  <a:lnTo>
                    <a:pt x="6724" y="12146"/>
                  </a:lnTo>
                  <a:lnTo>
                    <a:pt x="6728" y="12178"/>
                  </a:lnTo>
                  <a:lnTo>
                    <a:pt x="6730" y="12211"/>
                  </a:lnTo>
                  <a:lnTo>
                    <a:pt x="6730" y="12244"/>
                  </a:lnTo>
                  <a:lnTo>
                    <a:pt x="6727" y="12277"/>
                  </a:lnTo>
                  <a:lnTo>
                    <a:pt x="6723" y="12309"/>
                  </a:lnTo>
                  <a:lnTo>
                    <a:pt x="6717" y="12342"/>
                  </a:lnTo>
                  <a:lnTo>
                    <a:pt x="6709" y="12374"/>
                  </a:lnTo>
                  <a:lnTo>
                    <a:pt x="6699" y="12407"/>
                  </a:lnTo>
                  <a:lnTo>
                    <a:pt x="6687" y="12439"/>
                  </a:lnTo>
                  <a:lnTo>
                    <a:pt x="6674" y="12471"/>
                  </a:lnTo>
                  <a:lnTo>
                    <a:pt x="6658" y="12502"/>
                  </a:lnTo>
                  <a:lnTo>
                    <a:pt x="6641" y="12532"/>
                  </a:lnTo>
                  <a:lnTo>
                    <a:pt x="6622" y="12562"/>
                  </a:lnTo>
                  <a:lnTo>
                    <a:pt x="6602" y="12592"/>
                  </a:lnTo>
                  <a:lnTo>
                    <a:pt x="6580" y="12620"/>
                  </a:lnTo>
                  <a:lnTo>
                    <a:pt x="6557" y="12648"/>
                  </a:lnTo>
                  <a:lnTo>
                    <a:pt x="6532" y="12676"/>
                  </a:lnTo>
                  <a:lnTo>
                    <a:pt x="6506" y="12702"/>
                  </a:lnTo>
                  <a:lnTo>
                    <a:pt x="6478" y="12728"/>
                  </a:lnTo>
                  <a:lnTo>
                    <a:pt x="6449" y="12753"/>
                  </a:lnTo>
                  <a:lnTo>
                    <a:pt x="6419" y="12777"/>
                  </a:lnTo>
                  <a:lnTo>
                    <a:pt x="6387" y="12800"/>
                  </a:lnTo>
                  <a:lnTo>
                    <a:pt x="6353" y="12822"/>
                  </a:lnTo>
                  <a:lnTo>
                    <a:pt x="6319" y="12843"/>
                  </a:lnTo>
                  <a:lnTo>
                    <a:pt x="6283" y="12862"/>
                  </a:lnTo>
                  <a:lnTo>
                    <a:pt x="6247" y="12880"/>
                  </a:lnTo>
                  <a:lnTo>
                    <a:pt x="6209" y="12897"/>
                  </a:lnTo>
                  <a:lnTo>
                    <a:pt x="6171" y="12912"/>
                  </a:lnTo>
                  <a:lnTo>
                    <a:pt x="6131" y="12926"/>
                  </a:lnTo>
                  <a:lnTo>
                    <a:pt x="6090" y="12939"/>
                  </a:lnTo>
                  <a:lnTo>
                    <a:pt x="6049" y="12950"/>
                  </a:lnTo>
                  <a:lnTo>
                    <a:pt x="6007" y="12959"/>
                  </a:lnTo>
                  <a:lnTo>
                    <a:pt x="5966" y="12967"/>
                  </a:lnTo>
                  <a:lnTo>
                    <a:pt x="5925" y="12973"/>
                  </a:lnTo>
                  <a:lnTo>
                    <a:pt x="5885" y="12977"/>
                  </a:lnTo>
                  <a:lnTo>
                    <a:pt x="5844" y="12979"/>
                  </a:lnTo>
                  <a:lnTo>
                    <a:pt x="5805" y="12980"/>
                  </a:lnTo>
                  <a:lnTo>
                    <a:pt x="5765" y="12979"/>
                  </a:lnTo>
                  <a:lnTo>
                    <a:pt x="5725" y="12977"/>
                  </a:lnTo>
                  <a:lnTo>
                    <a:pt x="5687" y="12973"/>
                  </a:lnTo>
                  <a:lnTo>
                    <a:pt x="5649" y="12967"/>
                  </a:lnTo>
                  <a:lnTo>
                    <a:pt x="5612" y="12960"/>
                  </a:lnTo>
                  <a:lnTo>
                    <a:pt x="5575" y="12952"/>
                  </a:lnTo>
                  <a:lnTo>
                    <a:pt x="5540" y="12942"/>
                  </a:lnTo>
                  <a:lnTo>
                    <a:pt x="5505" y="12930"/>
                  </a:lnTo>
                  <a:lnTo>
                    <a:pt x="5472" y="12918"/>
                  </a:lnTo>
                  <a:lnTo>
                    <a:pt x="5439" y="12903"/>
                  </a:lnTo>
                  <a:lnTo>
                    <a:pt x="5406" y="12888"/>
                  </a:lnTo>
                  <a:lnTo>
                    <a:pt x="5375" y="12871"/>
                  </a:lnTo>
                  <a:lnTo>
                    <a:pt x="5346" y="12853"/>
                  </a:lnTo>
                  <a:lnTo>
                    <a:pt x="5318" y="12833"/>
                  </a:lnTo>
                  <a:lnTo>
                    <a:pt x="5291" y="12813"/>
                  </a:lnTo>
                  <a:lnTo>
                    <a:pt x="5266" y="12791"/>
                  </a:lnTo>
                  <a:lnTo>
                    <a:pt x="5242" y="12767"/>
                  </a:lnTo>
                  <a:lnTo>
                    <a:pt x="5219" y="12742"/>
                  </a:lnTo>
                  <a:lnTo>
                    <a:pt x="5198" y="12717"/>
                  </a:lnTo>
                  <a:lnTo>
                    <a:pt x="5179" y="12690"/>
                  </a:lnTo>
                  <a:lnTo>
                    <a:pt x="5161" y="12663"/>
                  </a:lnTo>
                  <a:lnTo>
                    <a:pt x="5145" y="12634"/>
                  </a:lnTo>
                  <a:lnTo>
                    <a:pt x="5131" y="12604"/>
                  </a:lnTo>
                  <a:lnTo>
                    <a:pt x="5119" y="12573"/>
                  </a:lnTo>
                  <a:lnTo>
                    <a:pt x="5108" y="12542"/>
                  </a:lnTo>
                  <a:lnTo>
                    <a:pt x="5076" y="12435"/>
                  </a:lnTo>
                  <a:lnTo>
                    <a:pt x="5043" y="12326"/>
                  </a:lnTo>
                  <a:lnTo>
                    <a:pt x="5008" y="12217"/>
                  </a:lnTo>
                  <a:lnTo>
                    <a:pt x="4971" y="12106"/>
                  </a:lnTo>
                  <a:lnTo>
                    <a:pt x="4933" y="11993"/>
                  </a:lnTo>
                  <a:lnTo>
                    <a:pt x="4894" y="11879"/>
                  </a:lnTo>
                  <a:lnTo>
                    <a:pt x="4853" y="11764"/>
                  </a:lnTo>
                  <a:lnTo>
                    <a:pt x="4812" y="11648"/>
                  </a:lnTo>
                  <a:lnTo>
                    <a:pt x="4728" y="11413"/>
                  </a:lnTo>
                  <a:lnTo>
                    <a:pt x="4643" y="11174"/>
                  </a:lnTo>
                  <a:lnTo>
                    <a:pt x="4601" y="11055"/>
                  </a:lnTo>
                  <a:lnTo>
                    <a:pt x="4559" y="10934"/>
                  </a:lnTo>
                  <a:lnTo>
                    <a:pt x="4518" y="10814"/>
                  </a:lnTo>
                  <a:lnTo>
                    <a:pt x="4477" y="10692"/>
                  </a:lnTo>
                  <a:lnTo>
                    <a:pt x="4437" y="10571"/>
                  </a:lnTo>
                  <a:lnTo>
                    <a:pt x="4399" y="10450"/>
                  </a:lnTo>
                  <a:lnTo>
                    <a:pt x="4361" y="10328"/>
                  </a:lnTo>
                  <a:lnTo>
                    <a:pt x="4326" y="10207"/>
                  </a:lnTo>
                  <a:lnTo>
                    <a:pt x="4292" y="10086"/>
                  </a:lnTo>
                  <a:lnTo>
                    <a:pt x="4260" y="9965"/>
                  </a:lnTo>
                  <a:lnTo>
                    <a:pt x="4230" y="9845"/>
                  </a:lnTo>
                  <a:lnTo>
                    <a:pt x="4202" y="9725"/>
                  </a:lnTo>
                  <a:lnTo>
                    <a:pt x="4175" y="9606"/>
                  </a:lnTo>
                  <a:lnTo>
                    <a:pt x="4153" y="9487"/>
                  </a:lnTo>
                  <a:lnTo>
                    <a:pt x="4133" y="9370"/>
                  </a:lnTo>
                  <a:lnTo>
                    <a:pt x="4116" y="9253"/>
                  </a:lnTo>
                  <a:lnTo>
                    <a:pt x="4103" y="9137"/>
                  </a:lnTo>
                  <a:lnTo>
                    <a:pt x="4092" y="9023"/>
                  </a:lnTo>
                  <a:lnTo>
                    <a:pt x="4086" y="8910"/>
                  </a:lnTo>
                  <a:lnTo>
                    <a:pt x="4083" y="8798"/>
                  </a:lnTo>
                  <a:lnTo>
                    <a:pt x="4070" y="7201"/>
                  </a:lnTo>
                  <a:lnTo>
                    <a:pt x="3801" y="7201"/>
                  </a:lnTo>
                  <a:lnTo>
                    <a:pt x="3789" y="7233"/>
                  </a:lnTo>
                  <a:lnTo>
                    <a:pt x="3776" y="7265"/>
                  </a:lnTo>
                  <a:lnTo>
                    <a:pt x="3762" y="7297"/>
                  </a:lnTo>
                  <a:lnTo>
                    <a:pt x="3747" y="7329"/>
                  </a:lnTo>
                  <a:lnTo>
                    <a:pt x="3731" y="7361"/>
                  </a:lnTo>
                  <a:lnTo>
                    <a:pt x="3715" y="7392"/>
                  </a:lnTo>
                  <a:lnTo>
                    <a:pt x="3697" y="7423"/>
                  </a:lnTo>
                  <a:lnTo>
                    <a:pt x="3678" y="7454"/>
                  </a:lnTo>
                  <a:lnTo>
                    <a:pt x="2808" y="8854"/>
                  </a:lnTo>
                  <a:lnTo>
                    <a:pt x="2758" y="8933"/>
                  </a:lnTo>
                  <a:lnTo>
                    <a:pt x="2708" y="9019"/>
                  </a:lnTo>
                  <a:lnTo>
                    <a:pt x="2659" y="9111"/>
                  </a:lnTo>
                  <a:lnTo>
                    <a:pt x="2610" y="9210"/>
                  </a:lnTo>
                  <a:lnTo>
                    <a:pt x="2562" y="9314"/>
                  </a:lnTo>
                  <a:lnTo>
                    <a:pt x="2516" y="9422"/>
                  </a:lnTo>
                  <a:lnTo>
                    <a:pt x="2470" y="9535"/>
                  </a:lnTo>
                  <a:lnTo>
                    <a:pt x="2425" y="9653"/>
                  </a:lnTo>
                  <a:lnTo>
                    <a:pt x="2381" y="9773"/>
                  </a:lnTo>
                  <a:lnTo>
                    <a:pt x="2338" y="9897"/>
                  </a:lnTo>
                  <a:lnTo>
                    <a:pt x="2295" y="10023"/>
                  </a:lnTo>
                  <a:lnTo>
                    <a:pt x="2253" y="10151"/>
                  </a:lnTo>
                  <a:lnTo>
                    <a:pt x="2212" y="10281"/>
                  </a:lnTo>
                  <a:lnTo>
                    <a:pt x="2173" y="10412"/>
                  </a:lnTo>
                  <a:lnTo>
                    <a:pt x="2133" y="10544"/>
                  </a:lnTo>
                  <a:lnTo>
                    <a:pt x="2095" y="10675"/>
                  </a:lnTo>
                  <a:lnTo>
                    <a:pt x="2021" y="10937"/>
                  </a:lnTo>
                  <a:lnTo>
                    <a:pt x="1949" y="11194"/>
                  </a:lnTo>
                  <a:lnTo>
                    <a:pt x="1881" y="11442"/>
                  </a:lnTo>
                  <a:lnTo>
                    <a:pt x="1817" y="11677"/>
                  </a:lnTo>
                  <a:lnTo>
                    <a:pt x="1786" y="11788"/>
                  </a:lnTo>
                  <a:lnTo>
                    <a:pt x="1755" y="11895"/>
                  </a:lnTo>
                  <a:lnTo>
                    <a:pt x="1726" y="11997"/>
                  </a:lnTo>
                  <a:lnTo>
                    <a:pt x="1696" y="12093"/>
                  </a:lnTo>
                  <a:lnTo>
                    <a:pt x="1668" y="12183"/>
                  </a:lnTo>
                  <a:lnTo>
                    <a:pt x="1641" y="12266"/>
                  </a:lnTo>
                  <a:lnTo>
                    <a:pt x="1615" y="12343"/>
                  </a:lnTo>
                  <a:lnTo>
                    <a:pt x="1589" y="12413"/>
                  </a:lnTo>
                  <a:lnTo>
                    <a:pt x="1576" y="12443"/>
                  </a:lnTo>
                  <a:lnTo>
                    <a:pt x="1561" y="12473"/>
                  </a:lnTo>
                  <a:lnTo>
                    <a:pt x="1545" y="12501"/>
                  </a:lnTo>
                  <a:lnTo>
                    <a:pt x="1526" y="12529"/>
                  </a:lnTo>
                  <a:lnTo>
                    <a:pt x="1506" y="12555"/>
                  </a:lnTo>
                  <a:lnTo>
                    <a:pt x="1485" y="12579"/>
                  </a:lnTo>
                  <a:lnTo>
                    <a:pt x="1461" y="12603"/>
                  </a:lnTo>
                  <a:lnTo>
                    <a:pt x="1437" y="12625"/>
                  </a:lnTo>
                  <a:lnTo>
                    <a:pt x="1411" y="12646"/>
                  </a:lnTo>
                  <a:lnTo>
                    <a:pt x="1383" y="12665"/>
                  </a:lnTo>
                  <a:lnTo>
                    <a:pt x="1354" y="12684"/>
                  </a:lnTo>
                  <a:lnTo>
                    <a:pt x="1324" y="12701"/>
                  </a:lnTo>
                  <a:lnTo>
                    <a:pt x="1293" y="12716"/>
                  </a:lnTo>
                  <a:lnTo>
                    <a:pt x="1261" y="12730"/>
                  </a:lnTo>
                  <a:lnTo>
                    <a:pt x="1228" y="12743"/>
                  </a:lnTo>
                  <a:lnTo>
                    <a:pt x="1195" y="12754"/>
                  </a:lnTo>
                  <a:lnTo>
                    <a:pt x="1160" y="12764"/>
                  </a:lnTo>
                  <a:lnTo>
                    <a:pt x="1124" y="12772"/>
                  </a:lnTo>
                  <a:lnTo>
                    <a:pt x="1088" y="12779"/>
                  </a:lnTo>
                  <a:lnTo>
                    <a:pt x="1050" y="12784"/>
                  </a:lnTo>
                  <a:lnTo>
                    <a:pt x="1012" y="12789"/>
                  </a:lnTo>
                  <a:lnTo>
                    <a:pt x="974" y="12791"/>
                  </a:lnTo>
                  <a:lnTo>
                    <a:pt x="936" y="12791"/>
                  </a:lnTo>
                  <a:lnTo>
                    <a:pt x="897" y="12790"/>
                  </a:lnTo>
                  <a:lnTo>
                    <a:pt x="857" y="12788"/>
                  </a:lnTo>
                  <a:lnTo>
                    <a:pt x="818" y="12782"/>
                  </a:lnTo>
                  <a:lnTo>
                    <a:pt x="778" y="12776"/>
                  </a:lnTo>
                  <a:lnTo>
                    <a:pt x="737" y="12769"/>
                  </a:lnTo>
                  <a:lnTo>
                    <a:pt x="697" y="12759"/>
                  </a:lnTo>
                  <a:lnTo>
                    <a:pt x="656" y="12748"/>
                  </a:lnTo>
                  <a:lnTo>
                    <a:pt x="616" y="12735"/>
                  </a:lnTo>
                  <a:lnTo>
                    <a:pt x="576" y="12721"/>
                  </a:lnTo>
                  <a:lnTo>
                    <a:pt x="537" y="12705"/>
                  </a:lnTo>
                  <a:lnTo>
                    <a:pt x="499" y="12687"/>
                  </a:lnTo>
                  <a:lnTo>
                    <a:pt x="461" y="12668"/>
                  </a:lnTo>
                  <a:lnTo>
                    <a:pt x="425" y="12648"/>
                  </a:lnTo>
                  <a:lnTo>
                    <a:pt x="390" y="12627"/>
                  </a:lnTo>
                  <a:lnTo>
                    <a:pt x="356" y="12604"/>
                  </a:lnTo>
                  <a:lnTo>
                    <a:pt x="324" y="12581"/>
                  </a:lnTo>
                  <a:lnTo>
                    <a:pt x="293" y="12556"/>
                  </a:lnTo>
                  <a:lnTo>
                    <a:pt x="264" y="12531"/>
                  </a:lnTo>
                  <a:lnTo>
                    <a:pt x="235" y="12504"/>
                  </a:lnTo>
                  <a:lnTo>
                    <a:pt x="209" y="12477"/>
                  </a:lnTo>
                  <a:lnTo>
                    <a:pt x="183" y="12449"/>
                  </a:lnTo>
                  <a:lnTo>
                    <a:pt x="159" y="12420"/>
                  </a:lnTo>
                  <a:lnTo>
                    <a:pt x="136" y="12391"/>
                  </a:lnTo>
                  <a:lnTo>
                    <a:pt x="115" y="12360"/>
                  </a:lnTo>
                  <a:lnTo>
                    <a:pt x="96" y="12329"/>
                  </a:lnTo>
                  <a:lnTo>
                    <a:pt x="79" y="12298"/>
                  </a:lnTo>
                  <a:lnTo>
                    <a:pt x="63" y="12267"/>
                  </a:lnTo>
                  <a:lnTo>
                    <a:pt x="49" y="12235"/>
                  </a:lnTo>
                  <a:lnTo>
                    <a:pt x="36" y="12203"/>
                  </a:lnTo>
                  <a:lnTo>
                    <a:pt x="26" y="12170"/>
                  </a:lnTo>
                  <a:lnTo>
                    <a:pt x="17" y="12137"/>
                  </a:lnTo>
                  <a:lnTo>
                    <a:pt x="10" y="12105"/>
                  </a:lnTo>
                  <a:lnTo>
                    <a:pt x="5" y="12072"/>
                  </a:lnTo>
                  <a:lnTo>
                    <a:pt x="1" y="12039"/>
                  </a:lnTo>
                  <a:lnTo>
                    <a:pt x="0" y="12006"/>
                  </a:lnTo>
                  <a:lnTo>
                    <a:pt x="1" y="11972"/>
                  </a:lnTo>
                  <a:lnTo>
                    <a:pt x="4" y="11939"/>
                  </a:lnTo>
                  <a:lnTo>
                    <a:pt x="8" y="11907"/>
                  </a:lnTo>
                  <a:lnTo>
                    <a:pt x="15" y="11874"/>
                  </a:lnTo>
                  <a:lnTo>
                    <a:pt x="24" y="11842"/>
                  </a:lnTo>
                  <a:lnTo>
                    <a:pt x="35" y="11811"/>
                  </a:lnTo>
                  <a:lnTo>
                    <a:pt x="74" y="11708"/>
                  </a:lnTo>
                  <a:lnTo>
                    <a:pt x="112" y="11603"/>
                  </a:lnTo>
                  <a:lnTo>
                    <a:pt x="151" y="11494"/>
                  </a:lnTo>
                  <a:lnTo>
                    <a:pt x="189" y="11383"/>
                  </a:lnTo>
                  <a:lnTo>
                    <a:pt x="226" y="11270"/>
                  </a:lnTo>
                  <a:lnTo>
                    <a:pt x="263" y="11154"/>
                  </a:lnTo>
                  <a:lnTo>
                    <a:pt x="300" y="11037"/>
                  </a:lnTo>
                  <a:lnTo>
                    <a:pt x="337" y="10918"/>
                  </a:lnTo>
                  <a:lnTo>
                    <a:pt x="411" y="10676"/>
                  </a:lnTo>
                  <a:lnTo>
                    <a:pt x="486" y="10431"/>
                  </a:lnTo>
                  <a:lnTo>
                    <a:pt x="561" y="10182"/>
                  </a:lnTo>
                  <a:lnTo>
                    <a:pt x="638" y="9934"/>
                  </a:lnTo>
                  <a:lnTo>
                    <a:pt x="677" y="9811"/>
                  </a:lnTo>
                  <a:lnTo>
                    <a:pt x="716" y="9688"/>
                  </a:lnTo>
                  <a:lnTo>
                    <a:pt x="756" y="9565"/>
                  </a:lnTo>
                  <a:lnTo>
                    <a:pt x="798" y="9445"/>
                  </a:lnTo>
                  <a:lnTo>
                    <a:pt x="840" y="9325"/>
                  </a:lnTo>
                  <a:lnTo>
                    <a:pt x="882" y="9207"/>
                  </a:lnTo>
                  <a:lnTo>
                    <a:pt x="926" y="9090"/>
                  </a:lnTo>
                  <a:lnTo>
                    <a:pt x="970" y="8976"/>
                  </a:lnTo>
                  <a:lnTo>
                    <a:pt x="1015" y="8864"/>
                  </a:lnTo>
                  <a:lnTo>
                    <a:pt x="1062" y="8754"/>
                  </a:lnTo>
                  <a:lnTo>
                    <a:pt x="1110" y="8647"/>
                  </a:lnTo>
                  <a:lnTo>
                    <a:pt x="1159" y="8543"/>
                  </a:lnTo>
                  <a:lnTo>
                    <a:pt x="1209" y="8442"/>
                  </a:lnTo>
                  <a:lnTo>
                    <a:pt x="1260" y="8343"/>
                  </a:lnTo>
                  <a:lnTo>
                    <a:pt x="1313" y="8249"/>
                  </a:lnTo>
                  <a:lnTo>
                    <a:pt x="1367" y="8159"/>
                  </a:lnTo>
                  <a:lnTo>
                    <a:pt x="2309" y="6643"/>
                  </a:lnTo>
                  <a:lnTo>
                    <a:pt x="2312" y="6522"/>
                  </a:lnTo>
                  <a:lnTo>
                    <a:pt x="2317" y="6392"/>
                  </a:lnTo>
                  <a:lnTo>
                    <a:pt x="2324" y="6254"/>
                  </a:lnTo>
                  <a:lnTo>
                    <a:pt x="2332" y="6112"/>
                  </a:lnTo>
                  <a:lnTo>
                    <a:pt x="2339" y="5964"/>
                  </a:lnTo>
                  <a:lnTo>
                    <a:pt x="2347" y="5814"/>
                  </a:lnTo>
                  <a:lnTo>
                    <a:pt x="2354" y="5663"/>
                  </a:lnTo>
                  <a:lnTo>
                    <a:pt x="2361" y="5510"/>
                  </a:lnTo>
                  <a:lnTo>
                    <a:pt x="2366" y="5359"/>
                  </a:lnTo>
                  <a:lnTo>
                    <a:pt x="2370" y="5210"/>
                  </a:lnTo>
                  <a:lnTo>
                    <a:pt x="2371" y="5136"/>
                  </a:lnTo>
                  <a:lnTo>
                    <a:pt x="2371" y="5063"/>
                  </a:lnTo>
                  <a:lnTo>
                    <a:pt x="2371" y="4992"/>
                  </a:lnTo>
                  <a:lnTo>
                    <a:pt x="2370" y="4923"/>
                  </a:lnTo>
                  <a:lnTo>
                    <a:pt x="2369" y="4854"/>
                  </a:lnTo>
                  <a:lnTo>
                    <a:pt x="2366" y="4788"/>
                  </a:lnTo>
                  <a:lnTo>
                    <a:pt x="2363" y="4722"/>
                  </a:lnTo>
                  <a:lnTo>
                    <a:pt x="2359" y="4659"/>
                  </a:lnTo>
                  <a:lnTo>
                    <a:pt x="2354" y="4598"/>
                  </a:lnTo>
                  <a:lnTo>
                    <a:pt x="2348" y="4540"/>
                  </a:lnTo>
                  <a:lnTo>
                    <a:pt x="2340" y="4484"/>
                  </a:lnTo>
                  <a:lnTo>
                    <a:pt x="2332" y="4431"/>
                  </a:lnTo>
                  <a:lnTo>
                    <a:pt x="1435" y="5131"/>
                  </a:lnTo>
                  <a:lnTo>
                    <a:pt x="1370" y="5177"/>
                  </a:lnTo>
                  <a:lnTo>
                    <a:pt x="1306" y="5211"/>
                  </a:lnTo>
                  <a:lnTo>
                    <a:pt x="1242" y="5236"/>
                  </a:lnTo>
                  <a:lnTo>
                    <a:pt x="1178" y="5252"/>
                  </a:lnTo>
                  <a:lnTo>
                    <a:pt x="1115" y="5259"/>
                  </a:lnTo>
                  <a:lnTo>
                    <a:pt x="1051" y="5259"/>
                  </a:lnTo>
                  <a:lnTo>
                    <a:pt x="989" y="5251"/>
                  </a:lnTo>
                  <a:lnTo>
                    <a:pt x="929" y="5236"/>
                  </a:lnTo>
                  <a:lnTo>
                    <a:pt x="869" y="5214"/>
                  </a:lnTo>
                  <a:lnTo>
                    <a:pt x="812" y="5187"/>
                  </a:lnTo>
                  <a:lnTo>
                    <a:pt x="755" y="5153"/>
                  </a:lnTo>
                  <a:lnTo>
                    <a:pt x="701" y="5115"/>
                  </a:lnTo>
                  <a:lnTo>
                    <a:pt x="650" y="5073"/>
                  </a:lnTo>
                  <a:lnTo>
                    <a:pt x="601" y="5028"/>
                  </a:lnTo>
                  <a:lnTo>
                    <a:pt x="555" y="4978"/>
                  </a:lnTo>
                  <a:lnTo>
                    <a:pt x="512" y="4926"/>
                  </a:lnTo>
                  <a:lnTo>
                    <a:pt x="472" y="4872"/>
                  </a:lnTo>
                  <a:lnTo>
                    <a:pt x="435" y="4816"/>
                  </a:lnTo>
                  <a:lnTo>
                    <a:pt x="403" y="4758"/>
                  </a:lnTo>
                  <a:lnTo>
                    <a:pt x="375" y="4699"/>
                  </a:lnTo>
                  <a:lnTo>
                    <a:pt x="350" y="4641"/>
                  </a:lnTo>
                  <a:lnTo>
                    <a:pt x="331" y="4583"/>
                  </a:lnTo>
                  <a:lnTo>
                    <a:pt x="316" y="4526"/>
                  </a:lnTo>
                  <a:lnTo>
                    <a:pt x="306" y="4470"/>
                  </a:lnTo>
                  <a:lnTo>
                    <a:pt x="301" y="4416"/>
                  </a:lnTo>
                  <a:lnTo>
                    <a:pt x="302" y="4363"/>
                  </a:lnTo>
                  <a:lnTo>
                    <a:pt x="308" y="4314"/>
                  </a:lnTo>
                  <a:lnTo>
                    <a:pt x="320" y="4268"/>
                  </a:lnTo>
                  <a:lnTo>
                    <a:pt x="338" y="4226"/>
                  </a:lnTo>
                  <a:lnTo>
                    <a:pt x="363" y="4189"/>
                  </a:lnTo>
                  <a:lnTo>
                    <a:pt x="394" y="4157"/>
                  </a:lnTo>
                  <a:lnTo>
                    <a:pt x="432" y="4130"/>
                  </a:lnTo>
                  <a:lnTo>
                    <a:pt x="538" y="4070"/>
                  </a:lnTo>
                  <a:lnTo>
                    <a:pt x="640" y="4013"/>
                  </a:lnTo>
                  <a:lnTo>
                    <a:pt x="740" y="3957"/>
                  </a:lnTo>
                  <a:lnTo>
                    <a:pt x="837" y="3905"/>
                  </a:lnTo>
                  <a:lnTo>
                    <a:pt x="1022" y="3805"/>
                  </a:lnTo>
                  <a:lnTo>
                    <a:pt x="1196" y="3710"/>
                  </a:lnTo>
                  <a:lnTo>
                    <a:pt x="1279" y="3663"/>
                  </a:lnTo>
                  <a:lnTo>
                    <a:pt x="1358" y="3616"/>
                  </a:lnTo>
                  <a:lnTo>
                    <a:pt x="1435" y="3569"/>
                  </a:lnTo>
                  <a:lnTo>
                    <a:pt x="1509" y="3520"/>
                  </a:lnTo>
                  <a:lnTo>
                    <a:pt x="1579" y="3471"/>
                  </a:lnTo>
                  <a:lnTo>
                    <a:pt x="1646" y="3421"/>
                  </a:lnTo>
                  <a:lnTo>
                    <a:pt x="1711" y="3369"/>
                  </a:lnTo>
                  <a:lnTo>
                    <a:pt x="1772" y="3315"/>
                  </a:lnTo>
                  <a:lnTo>
                    <a:pt x="1829" y="3258"/>
                  </a:lnTo>
                  <a:lnTo>
                    <a:pt x="1884" y="3199"/>
                  </a:lnTo>
                  <a:lnTo>
                    <a:pt x="1935" y="3135"/>
                  </a:lnTo>
                  <a:lnTo>
                    <a:pt x="1982" y="3069"/>
                  </a:lnTo>
                  <a:lnTo>
                    <a:pt x="2028" y="2998"/>
                  </a:lnTo>
                  <a:lnTo>
                    <a:pt x="2069" y="2924"/>
                  </a:lnTo>
                  <a:lnTo>
                    <a:pt x="2106" y="2845"/>
                  </a:lnTo>
                  <a:lnTo>
                    <a:pt x="2140" y="2760"/>
                  </a:lnTo>
                  <a:lnTo>
                    <a:pt x="2171" y="2671"/>
                  </a:lnTo>
                  <a:lnTo>
                    <a:pt x="2198" y="2575"/>
                  </a:lnTo>
                  <a:lnTo>
                    <a:pt x="2222" y="2474"/>
                  </a:lnTo>
                  <a:lnTo>
                    <a:pt x="2242" y="2367"/>
                  </a:lnTo>
                  <a:lnTo>
                    <a:pt x="2258" y="2252"/>
                  </a:lnTo>
                  <a:lnTo>
                    <a:pt x="2271" y="2130"/>
                  </a:lnTo>
                  <a:lnTo>
                    <a:pt x="2280" y="2001"/>
                  </a:lnTo>
                  <a:lnTo>
                    <a:pt x="2285" y="1863"/>
                  </a:lnTo>
                  <a:lnTo>
                    <a:pt x="2291" y="1749"/>
                  </a:lnTo>
                  <a:lnTo>
                    <a:pt x="2305" y="1640"/>
                  </a:lnTo>
                  <a:lnTo>
                    <a:pt x="2326" y="1533"/>
                  </a:lnTo>
                  <a:lnTo>
                    <a:pt x="2352" y="1432"/>
                  </a:lnTo>
                  <a:lnTo>
                    <a:pt x="2384" y="1335"/>
                  </a:lnTo>
                  <a:lnTo>
                    <a:pt x="2422" y="1241"/>
                  </a:lnTo>
                  <a:lnTo>
                    <a:pt x="2466" y="1151"/>
                  </a:lnTo>
                  <a:lnTo>
                    <a:pt x="2515" y="1066"/>
                  </a:lnTo>
                  <a:lnTo>
                    <a:pt x="2569" y="984"/>
                  </a:lnTo>
                  <a:lnTo>
                    <a:pt x="2627" y="906"/>
                  </a:lnTo>
                  <a:lnTo>
                    <a:pt x="2691" y="832"/>
                  </a:lnTo>
                  <a:lnTo>
                    <a:pt x="2758" y="761"/>
                  </a:lnTo>
                  <a:lnTo>
                    <a:pt x="2829" y="693"/>
                  </a:lnTo>
                  <a:lnTo>
                    <a:pt x="2903" y="630"/>
                  </a:lnTo>
                  <a:lnTo>
                    <a:pt x="2982" y="570"/>
                  </a:lnTo>
                  <a:lnTo>
                    <a:pt x="3063" y="513"/>
                  </a:lnTo>
                  <a:lnTo>
                    <a:pt x="3146" y="460"/>
                  </a:lnTo>
                  <a:lnTo>
                    <a:pt x="3232" y="409"/>
                  </a:lnTo>
                  <a:lnTo>
                    <a:pt x="3320" y="362"/>
                  </a:lnTo>
                  <a:lnTo>
                    <a:pt x="3410" y="317"/>
                  </a:lnTo>
                  <a:lnTo>
                    <a:pt x="3501" y="277"/>
                  </a:lnTo>
                  <a:lnTo>
                    <a:pt x="3595" y="239"/>
                  </a:lnTo>
                  <a:lnTo>
                    <a:pt x="3688" y="204"/>
                  </a:lnTo>
                  <a:lnTo>
                    <a:pt x="3782" y="171"/>
                  </a:lnTo>
                  <a:lnTo>
                    <a:pt x="3878" y="142"/>
                  </a:lnTo>
                  <a:lnTo>
                    <a:pt x="3973" y="115"/>
                  </a:lnTo>
                  <a:lnTo>
                    <a:pt x="4067" y="91"/>
                  </a:lnTo>
                  <a:lnTo>
                    <a:pt x="4162" y="70"/>
                  </a:lnTo>
                  <a:lnTo>
                    <a:pt x="4256" y="51"/>
                  </a:lnTo>
                  <a:lnTo>
                    <a:pt x="4349" y="35"/>
                  </a:lnTo>
                  <a:lnTo>
                    <a:pt x="4440" y="21"/>
                  </a:lnTo>
                  <a:lnTo>
                    <a:pt x="4531" y="9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1" name="Freeform 10"/>
            <p:cNvSpPr>
              <a:spLocks/>
            </p:cNvSpPr>
            <p:nvPr/>
          </p:nvSpPr>
          <p:spPr bwMode="auto">
            <a:xfrm flipH="1">
              <a:off x="4413" y="1278"/>
              <a:ext cx="80" cy="84"/>
            </a:xfrm>
            <a:custGeom>
              <a:avLst/>
              <a:gdLst>
                <a:gd name="T0" fmla="*/ 0 w 2821"/>
                <a:gd name="T1" fmla="*/ 0 h 2969"/>
                <a:gd name="T2" fmla="*/ 0 w 2821"/>
                <a:gd name="T3" fmla="*/ 0 h 2969"/>
                <a:gd name="T4" fmla="*/ 0 w 2821"/>
                <a:gd name="T5" fmla="*/ 0 h 2969"/>
                <a:gd name="T6" fmla="*/ 0 w 2821"/>
                <a:gd name="T7" fmla="*/ 0 h 2969"/>
                <a:gd name="T8" fmla="*/ 0 w 2821"/>
                <a:gd name="T9" fmla="*/ 0 h 2969"/>
                <a:gd name="T10" fmla="*/ 0 w 2821"/>
                <a:gd name="T11" fmla="*/ 0 h 2969"/>
                <a:gd name="T12" fmla="*/ 0 w 2821"/>
                <a:gd name="T13" fmla="*/ 0 h 2969"/>
                <a:gd name="T14" fmla="*/ 0 w 2821"/>
                <a:gd name="T15" fmla="*/ 0 h 2969"/>
                <a:gd name="T16" fmla="*/ 0 w 2821"/>
                <a:gd name="T17" fmla="*/ 0 h 2969"/>
                <a:gd name="T18" fmla="*/ 0 w 2821"/>
                <a:gd name="T19" fmla="*/ 0 h 2969"/>
                <a:gd name="T20" fmla="*/ 0 w 2821"/>
                <a:gd name="T21" fmla="*/ 0 h 2969"/>
                <a:gd name="T22" fmla="*/ 0 w 2821"/>
                <a:gd name="T23" fmla="*/ 0 h 2969"/>
                <a:gd name="T24" fmla="*/ 0 w 2821"/>
                <a:gd name="T25" fmla="*/ 0 h 2969"/>
                <a:gd name="T26" fmla="*/ 0 w 2821"/>
                <a:gd name="T27" fmla="*/ 0 h 2969"/>
                <a:gd name="T28" fmla="*/ 0 w 2821"/>
                <a:gd name="T29" fmla="*/ 0 h 2969"/>
                <a:gd name="T30" fmla="*/ 0 w 2821"/>
                <a:gd name="T31" fmla="*/ 0 h 2969"/>
                <a:gd name="T32" fmla="*/ 0 w 2821"/>
                <a:gd name="T33" fmla="*/ 0 h 2969"/>
                <a:gd name="T34" fmla="*/ 0 w 2821"/>
                <a:gd name="T35" fmla="*/ 0 h 2969"/>
                <a:gd name="T36" fmla="*/ 0 w 2821"/>
                <a:gd name="T37" fmla="*/ 0 h 2969"/>
                <a:gd name="T38" fmla="*/ 0 w 2821"/>
                <a:gd name="T39" fmla="*/ 0 h 2969"/>
                <a:gd name="T40" fmla="*/ 0 w 2821"/>
                <a:gd name="T41" fmla="*/ 0 h 2969"/>
                <a:gd name="T42" fmla="*/ 0 w 2821"/>
                <a:gd name="T43" fmla="*/ 0 h 2969"/>
                <a:gd name="T44" fmla="*/ 0 w 2821"/>
                <a:gd name="T45" fmla="*/ 0 h 2969"/>
                <a:gd name="T46" fmla="*/ 0 w 2821"/>
                <a:gd name="T47" fmla="*/ 0 h 2969"/>
                <a:gd name="T48" fmla="*/ 0 w 2821"/>
                <a:gd name="T49" fmla="*/ 0 h 2969"/>
                <a:gd name="T50" fmla="*/ 0 w 2821"/>
                <a:gd name="T51" fmla="*/ 0 h 2969"/>
                <a:gd name="T52" fmla="*/ 0 w 2821"/>
                <a:gd name="T53" fmla="*/ 0 h 2969"/>
                <a:gd name="T54" fmla="*/ 0 w 2821"/>
                <a:gd name="T55" fmla="*/ 0 h 2969"/>
                <a:gd name="T56" fmla="*/ 0 w 2821"/>
                <a:gd name="T57" fmla="*/ 0 h 2969"/>
                <a:gd name="T58" fmla="*/ 0 w 2821"/>
                <a:gd name="T59" fmla="*/ 0 h 2969"/>
                <a:gd name="T60" fmla="*/ 0 w 2821"/>
                <a:gd name="T61" fmla="*/ 0 h 2969"/>
                <a:gd name="T62" fmla="*/ 0 w 2821"/>
                <a:gd name="T63" fmla="*/ 0 h 2969"/>
                <a:gd name="T64" fmla="*/ 0 w 2821"/>
                <a:gd name="T65" fmla="*/ 0 h 2969"/>
                <a:gd name="T66" fmla="*/ 0 w 2821"/>
                <a:gd name="T67" fmla="*/ 0 h 2969"/>
                <a:gd name="T68" fmla="*/ 0 w 2821"/>
                <a:gd name="T69" fmla="*/ 0 h 2969"/>
                <a:gd name="T70" fmla="*/ 0 w 2821"/>
                <a:gd name="T71" fmla="*/ 0 h 2969"/>
                <a:gd name="T72" fmla="*/ 0 w 2821"/>
                <a:gd name="T73" fmla="*/ 0 h 2969"/>
                <a:gd name="T74" fmla="*/ 0 w 2821"/>
                <a:gd name="T75" fmla="*/ 0 h 2969"/>
                <a:gd name="T76" fmla="*/ 0 w 2821"/>
                <a:gd name="T77" fmla="*/ 0 h 2969"/>
                <a:gd name="T78" fmla="*/ 0 w 2821"/>
                <a:gd name="T79" fmla="*/ 0 h 2969"/>
                <a:gd name="T80" fmla="*/ 0 w 2821"/>
                <a:gd name="T81" fmla="*/ 0 h 2969"/>
                <a:gd name="T82" fmla="*/ 0 w 2821"/>
                <a:gd name="T83" fmla="*/ 0 h 2969"/>
                <a:gd name="T84" fmla="*/ 0 w 2821"/>
                <a:gd name="T85" fmla="*/ 0 h 29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21"/>
                <a:gd name="T130" fmla="*/ 0 h 2969"/>
                <a:gd name="T131" fmla="*/ 2821 w 2821"/>
                <a:gd name="T132" fmla="*/ 2969 h 296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21" h="2969">
                  <a:moveTo>
                    <a:pt x="1411" y="0"/>
                  </a:moveTo>
                  <a:lnTo>
                    <a:pt x="1483" y="2"/>
                  </a:lnTo>
                  <a:lnTo>
                    <a:pt x="1555" y="8"/>
                  </a:lnTo>
                  <a:lnTo>
                    <a:pt x="1625" y="17"/>
                  </a:lnTo>
                  <a:lnTo>
                    <a:pt x="1695" y="30"/>
                  </a:lnTo>
                  <a:lnTo>
                    <a:pt x="1763" y="47"/>
                  </a:lnTo>
                  <a:lnTo>
                    <a:pt x="1830" y="67"/>
                  </a:lnTo>
                  <a:lnTo>
                    <a:pt x="1895" y="90"/>
                  </a:lnTo>
                  <a:lnTo>
                    <a:pt x="1959" y="117"/>
                  </a:lnTo>
                  <a:lnTo>
                    <a:pt x="2022" y="146"/>
                  </a:lnTo>
                  <a:lnTo>
                    <a:pt x="2083" y="179"/>
                  </a:lnTo>
                  <a:lnTo>
                    <a:pt x="2142" y="216"/>
                  </a:lnTo>
                  <a:lnTo>
                    <a:pt x="2199" y="254"/>
                  </a:lnTo>
                  <a:lnTo>
                    <a:pt x="2254" y="296"/>
                  </a:lnTo>
                  <a:lnTo>
                    <a:pt x="2307" y="339"/>
                  </a:lnTo>
                  <a:lnTo>
                    <a:pt x="2359" y="386"/>
                  </a:lnTo>
                  <a:lnTo>
                    <a:pt x="2408" y="435"/>
                  </a:lnTo>
                  <a:lnTo>
                    <a:pt x="2454" y="487"/>
                  </a:lnTo>
                  <a:lnTo>
                    <a:pt x="2499" y="540"/>
                  </a:lnTo>
                  <a:lnTo>
                    <a:pt x="2540" y="597"/>
                  </a:lnTo>
                  <a:lnTo>
                    <a:pt x="2579" y="655"/>
                  </a:lnTo>
                  <a:lnTo>
                    <a:pt x="2616" y="715"/>
                  </a:lnTo>
                  <a:lnTo>
                    <a:pt x="2651" y="777"/>
                  </a:lnTo>
                  <a:lnTo>
                    <a:pt x="2682" y="841"/>
                  </a:lnTo>
                  <a:lnTo>
                    <a:pt x="2710" y="907"/>
                  </a:lnTo>
                  <a:lnTo>
                    <a:pt x="2735" y="974"/>
                  </a:lnTo>
                  <a:lnTo>
                    <a:pt x="2757" y="1044"/>
                  </a:lnTo>
                  <a:lnTo>
                    <a:pt x="2776" y="1114"/>
                  </a:lnTo>
                  <a:lnTo>
                    <a:pt x="2792" y="1186"/>
                  </a:lnTo>
                  <a:lnTo>
                    <a:pt x="2804" y="1259"/>
                  </a:lnTo>
                  <a:lnTo>
                    <a:pt x="2813" y="1333"/>
                  </a:lnTo>
                  <a:lnTo>
                    <a:pt x="2819" y="1409"/>
                  </a:lnTo>
                  <a:lnTo>
                    <a:pt x="2821" y="1485"/>
                  </a:lnTo>
                  <a:lnTo>
                    <a:pt x="2819" y="1561"/>
                  </a:lnTo>
                  <a:lnTo>
                    <a:pt x="2813" y="1637"/>
                  </a:lnTo>
                  <a:lnTo>
                    <a:pt x="2804" y="1711"/>
                  </a:lnTo>
                  <a:lnTo>
                    <a:pt x="2792" y="1784"/>
                  </a:lnTo>
                  <a:lnTo>
                    <a:pt x="2776" y="1856"/>
                  </a:lnTo>
                  <a:lnTo>
                    <a:pt x="2757" y="1926"/>
                  </a:lnTo>
                  <a:lnTo>
                    <a:pt x="2735" y="1995"/>
                  </a:lnTo>
                  <a:lnTo>
                    <a:pt x="2710" y="2063"/>
                  </a:lnTo>
                  <a:lnTo>
                    <a:pt x="2682" y="2128"/>
                  </a:lnTo>
                  <a:lnTo>
                    <a:pt x="2651" y="2192"/>
                  </a:lnTo>
                  <a:lnTo>
                    <a:pt x="2616" y="2255"/>
                  </a:lnTo>
                  <a:lnTo>
                    <a:pt x="2579" y="2315"/>
                  </a:lnTo>
                  <a:lnTo>
                    <a:pt x="2540" y="2373"/>
                  </a:lnTo>
                  <a:lnTo>
                    <a:pt x="2499" y="2429"/>
                  </a:lnTo>
                  <a:lnTo>
                    <a:pt x="2454" y="2483"/>
                  </a:lnTo>
                  <a:lnTo>
                    <a:pt x="2408" y="2534"/>
                  </a:lnTo>
                  <a:lnTo>
                    <a:pt x="2359" y="2583"/>
                  </a:lnTo>
                  <a:lnTo>
                    <a:pt x="2307" y="2631"/>
                  </a:lnTo>
                  <a:lnTo>
                    <a:pt x="2254" y="2675"/>
                  </a:lnTo>
                  <a:lnTo>
                    <a:pt x="2199" y="2716"/>
                  </a:lnTo>
                  <a:lnTo>
                    <a:pt x="2142" y="2755"/>
                  </a:lnTo>
                  <a:lnTo>
                    <a:pt x="2083" y="2790"/>
                  </a:lnTo>
                  <a:lnTo>
                    <a:pt x="2022" y="2823"/>
                  </a:lnTo>
                  <a:lnTo>
                    <a:pt x="1959" y="2853"/>
                  </a:lnTo>
                  <a:lnTo>
                    <a:pt x="1895" y="2879"/>
                  </a:lnTo>
                  <a:lnTo>
                    <a:pt x="1830" y="2902"/>
                  </a:lnTo>
                  <a:lnTo>
                    <a:pt x="1763" y="2922"/>
                  </a:lnTo>
                  <a:lnTo>
                    <a:pt x="1695" y="2939"/>
                  </a:lnTo>
                  <a:lnTo>
                    <a:pt x="1625" y="2952"/>
                  </a:lnTo>
                  <a:lnTo>
                    <a:pt x="1555" y="2961"/>
                  </a:lnTo>
                  <a:lnTo>
                    <a:pt x="1483" y="2967"/>
                  </a:lnTo>
                  <a:lnTo>
                    <a:pt x="1411" y="2969"/>
                  </a:lnTo>
                  <a:lnTo>
                    <a:pt x="1338" y="2967"/>
                  </a:lnTo>
                  <a:lnTo>
                    <a:pt x="1266" y="2961"/>
                  </a:lnTo>
                  <a:lnTo>
                    <a:pt x="1196" y="2952"/>
                  </a:lnTo>
                  <a:lnTo>
                    <a:pt x="1127" y="2939"/>
                  </a:lnTo>
                  <a:lnTo>
                    <a:pt x="1058" y="2922"/>
                  </a:lnTo>
                  <a:lnTo>
                    <a:pt x="991" y="2902"/>
                  </a:lnTo>
                  <a:lnTo>
                    <a:pt x="926" y="2879"/>
                  </a:lnTo>
                  <a:lnTo>
                    <a:pt x="862" y="2853"/>
                  </a:lnTo>
                  <a:lnTo>
                    <a:pt x="800" y="2823"/>
                  </a:lnTo>
                  <a:lnTo>
                    <a:pt x="738" y="2790"/>
                  </a:lnTo>
                  <a:lnTo>
                    <a:pt x="679" y="2755"/>
                  </a:lnTo>
                  <a:lnTo>
                    <a:pt x="622" y="2716"/>
                  </a:lnTo>
                  <a:lnTo>
                    <a:pt x="567" y="2675"/>
                  </a:lnTo>
                  <a:lnTo>
                    <a:pt x="514" y="2631"/>
                  </a:lnTo>
                  <a:lnTo>
                    <a:pt x="463" y="2583"/>
                  </a:lnTo>
                  <a:lnTo>
                    <a:pt x="413" y="2534"/>
                  </a:lnTo>
                  <a:lnTo>
                    <a:pt x="367" y="2483"/>
                  </a:lnTo>
                  <a:lnTo>
                    <a:pt x="322" y="2429"/>
                  </a:lnTo>
                  <a:lnTo>
                    <a:pt x="281" y="2373"/>
                  </a:lnTo>
                  <a:lnTo>
                    <a:pt x="242" y="2315"/>
                  </a:lnTo>
                  <a:lnTo>
                    <a:pt x="205" y="2255"/>
                  </a:lnTo>
                  <a:lnTo>
                    <a:pt x="171" y="2192"/>
                  </a:lnTo>
                  <a:lnTo>
                    <a:pt x="140" y="2128"/>
                  </a:lnTo>
                  <a:lnTo>
                    <a:pt x="111" y="2063"/>
                  </a:lnTo>
                  <a:lnTo>
                    <a:pt x="86" y="1995"/>
                  </a:lnTo>
                  <a:lnTo>
                    <a:pt x="64" y="1926"/>
                  </a:lnTo>
                  <a:lnTo>
                    <a:pt x="45" y="1856"/>
                  </a:lnTo>
                  <a:lnTo>
                    <a:pt x="29" y="1784"/>
                  </a:lnTo>
                  <a:lnTo>
                    <a:pt x="17" y="1711"/>
                  </a:lnTo>
                  <a:lnTo>
                    <a:pt x="8" y="1637"/>
                  </a:lnTo>
                  <a:lnTo>
                    <a:pt x="2" y="1561"/>
                  </a:lnTo>
                  <a:lnTo>
                    <a:pt x="0" y="1485"/>
                  </a:lnTo>
                  <a:lnTo>
                    <a:pt x="2" y="1409"/>
                  </a:lnTo>
                  <a:lnTo>
                    <a:pt x="8" y="1333"/>
                  </a:lnTo>
                  <a:lnTo>
                    <a:pt x="17" y="1259"/>
                  </a:lnTo>
                  <a:lnTo>
                    <a:pt x="29" y="1186"/>
                  </a:lnTo>
                  <a:lnTo>
                    <a:pt x="45" y="1114"/>
                  </a:lnTo>
                  <a:lnTo>
                    <a:pt x="64" y="1044"/>
                  </a:lnTo>
                  <a:lnTo>
                    <a:pt x="86" y="974"/>
                  </a:lnTo>
                  <a:lnTo>
                    <a:pt x="111" y="907"/>
                  </a:lnTo>
                  <a:lnTo>
                    <a:pt x="140" y="841"/>
                  </a:lnTo>
                  <a:lnTo>
                    <a:pt x="171" y="777"/>
                  </a:lnTo>
                  <a:lnTo>
                    <a:pt x="205" y="715"/>
                  </a:lnTo>
                  <a:lnTo>
                    <a:pt x="242" y="655"/>
                  </a:lnTo>
                  <a:lnTo>
                    <a:pt x="281" y="597"/>
                  </a:lnTo>
                  <a:lnTo>
                    <a:pt x="322" y="540"/>
                  </a:lnTo>
                  <a:lnTo>
                    <a:pt x="367" y="487"/>
                  </a:lnTo>
                  <a:lnTo>
                    <a:pt x="413" y="435"/>
                  </a:lnTo>
                  <a:lnTo>
                    <a:pt x="463" y="386"/>
                  </a:lnTo>
                  <a:lnTo>
                    <a:pt x="514" y="339"/>
                  </a:lnTo>
                  <a:lnTo>
                    <a:pt x="567" y="296"/>
                  </a:lnTo>
                  <a:lnTo>
                    <a:pt x="622" y="254"/>
                  </a:lnTo>
                  <a:lnTo>
                    <a:pt x="679" y="216"/>
                  </a:lnTo>
                  <a:lnTo>
                    <a:pt x="738" y="179"/>
                  </a:lnTo>
                  <a:lnTo>
                    <a:pt x="800" y="146"/>
                  </a:lnTo>
                  <a:lnTo>
                    <a:pt x="862" y="117"/>
                  </a:lnTo>
                  <a:lnTo>
                    <a:pt x="926" y="90"/>
                  </a:lnTo>
                  <a:lnTo>
                    <a:pt x="991" y="67"/>
                  </a:lnTo>
                  <a:lnTo>
                    <a:pt x="1058" y="47"/>
                  </a:lnTo>
                  <a:lnTo>
                    <a:pt x="1127" y="30"/>
                  </a:lnTo>
                  <a:lnTo>
                    <a:pt x="1196" y="17"/>
                  </a:lnTo>
                  <a:lnTo>
                    <a:pt x="1266" y="8"/>
                  </a:lnTo>
                  <a:lnTo>
                    <a:pt x="1338" y="2"/>
                  </a:lnTo>
                  <a:lnTo>
                    <a:pt x="1411" y="0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2" name="Freeform 13"/>
            <p:cNvSpPr>
              <a:spLocks/>
            </p:cNvSpPr>
            <p:nvPr/>
          </p:nvSpPr>
          <p:spPr bwMode="auto">
            <a:xfrm flipH="1">
              <a:off x="4355" y="1435"/>
              <a:ext cx="86" cy="24"/>
            </a:xfrm>
            <a:custGeom>
              <a:avLst/>
              <a:gdLst>
                <a:gd name="T0" fmla="*/ 0 w 3080"/>
                <a:gd name="T1" fmla="*/ 0 h 896"/>
                <a:gd name="T2" fmla="*/ 0 w 3080"/>
                <a:gd name="T3" fmla="*/ 0 h 896"/>
                <a:gd name="T4" fmla="*/ 0 w 3080"/>
                <a:gd name="T5" fmla="*/ 0 h 896"/>
                <a:gd name="T6" fmla="*/ 0 w 3080"/>
                <a:gd name="T7" fmla="*/ 0 h 896"/>
                <a:gd name="T8" fmla="*/ 0 w 3080"/>
                <a:gd name="T9" fmla="*/ 0 h 896"/>
                <a:gd name="T10" fmla="*/ 0 w 3080"/>
                <a:gd name="T11" fmla="*/ 0 h 896"/>
                <a:gd name="T12" fmla="*/ 0 w 3080"/>
                <a:gd name="T13" fmla="*/ 0 h 896"/>
                <a:gd name="T14" fmla="*/ 0 w 3080"/>
                <a:gd name="T15" fmla="*/ 0 h 896"/>
                <a:gd name="T16" fmla="*/ 0 w 3080"/>
                <a:gd name="T17" fmla="*/ 0 h 896"/>
                <a:gd name="T18" fmla="*/ 0 w 3080"/>
                <a:gd name="T19" fmla="*/ 0 h 896"/>
                <a:gd name="T20" fmla="*/ 0 w 3080"/>
                <a:gd name="T21" fmla="*/ 0 h 896"/>
                <a:gd name="T22" fmla="*/ 0 w 3080"/>
                <a:gd name="T23" fmla="*/ 0 h 896"/>
                <a:gd name="T24" fmla="*/ 0 w 3080"/>
                <a:gd name="T25" fmla="*/ 0 h 896"/>
                <a:gd name="T26" fmla="*/ 0 w 3080"/>
                <a:gd name="T27" fmla="*/ 0 h 896"/>
                <a:gd name="T28" fmla="*/ 0 w 3080"/>
                <a:gd name="T29" fmla="*/ 0 h 896"/>
                <a:gd name="T30" fmla="*/ 0 w 3080"/>
                <a:gd name="T31" fmla="*/ 0 h 896"/>
                <a:gd name="T32" fmla="*/ 0 w 3080"/>
                <a:gd name="T33" fmla="*/ 0 h 896"/>
                <a:gd name="T34" fmla="*/ 0 w 3080"/>
                <a:gd name="T35" fmla="*/ 0 h 896"/>
                <a:gd name="T36" fmla="*/ 0 w 3080"/>
                <a:gd name="T37" fmla="*/ 0 h 896"/>
                <a:gd name="T38" fmla="*/ 0 w 3080"/>
                <a:gd name="T39" fmla="*/ 0 h 896"/>
                <a:gd name="T40" fmla="*/ 0 w 3080"/>
                <a:gd name="T41" fmla="*/ 0 h 896"/>
                <a:gd name="T42" fmla="*/ 0 w 3080"/>
                <a:gd name="T43" fmla="*/ 0 h 896"/>
                <a:gd name="T44" fmla="*/ 0 w 3080"/>
                <a:gd name="T45" fmla="*/ 0 h 896"/>
                <a:gd name="T46" fmla="*/ 0 w 3080"/>
                <a:gd name="T47" fmla="*/ 0 h 896"/>
                <a:gd name="T48" fmla="*/ 0 w 3080"/>
                <a:gd name="T49" fmla="*/ 0 h 896"/>
                <a:gd name="T50" fmla="*/ 0 w 3080"/>
                <a:gd name="T51" fmla="*/ 0 h 896"/>
                <a:gd name="T52" fmla="*/ 0 w 3080"/>
                <a:gd name="T53" fmla="*/ 0 h 896"/>
                <a:gd name="T54" fmla="*/ 0 w 3080"/>
                <a:gd name="T55" fmla="*/ 0 h 896"/>
                <a:gd name="T56" fmla="*/ 0 w 3080"/>
                <a:gd name="T57" fmla="*/ 0 h 896"/>
                <a:gd name="T58" fmla="*/ 0 w 3080"/>
                <a:gd name="T59" fmla="*/ 0 h 896"/>
                <a:gd name="T60" fmla="*/ 0 w 3080"/>
                <a:gd name="T61" fmla="*/ 0 h 896"/>
                <a:gd name="T62" fmla="*/ 0 w 3080"/>
                <a:gd name="T63" fmla="*/ 0 h 896"/>
                <a:gd name="T64" fmla="*/ 0 w 3080"/>
                <a:gd name="T65" fmla="*/ 0 h 896"/>
                <a:gd name="T66" fmla="*/ 0 w 3080"/>
                <a:gd name="T67" fmla="*/ 0 h 896"/>
                <a:gd name="T68" fmla="*/ 0 w 3080"/>
                <a:gd name="T69" fmla="*/ 0 h 896"/>
                <a:gd name="T70" fmla="*/ 0 w 3080"/>
                <a:gd name="T71" fmla="*/ 0 h 896"/>
                <a:gd name="T72" fmla="*/ 0 w 3080"/>
                <a:gd name="T73" fmla="*/ 0 h 896"/>
                <a:gd name="T74" fmla="*/ 0 w 3080"/>
                <a:gd name="T75" fmla="*/ 0 h 896"/>
                <a:gd name="T76" fmla="*/ 0 w 3080"/>
                <a:gd name="T77" fmla="*/ 0 h 896"/>
                <a:gd name="T78" fmla="*/ 0 w 3080"/>
                <a:gd name="T79" fmla="*/ 0 h 896"/>
                <a:gd name="T80" fmla="*/ 0 w 3080"/>
                <a:gd name="T81" fmla="*/ 0 h 896"/>
                <a:gd name="T82" fmla="*/ 0 w 3080"/>
                <a:gd name="T83" fmla="*/ 0 h 896"/>
                <a:gd name="T84" fmla="*/ 0 w 3080"/>
                <a:gd name="T85" fmla="*/ 0 h 896"/>
                <a:gd name="T86" fmla="*/ 0 w 3080"/>
                <a:gd name="T87" fmla="*/ 0 h 896"/>
                <a:gd name="T88" fmla="*/ 0 w 3080"/>
                <a:gd name="T89" fmla="*/ 0 h 896"/>
                <a:gd name="T90" fmla="*/ 0 w 3080"/>
                <a:gd name="T91" fmla="*/ 0 h 896"/>
                <a:gd name="T92" fmla="*/ 0 w 3080"/>
                <a:gd name="T93" fmla="*/ 0 h 896"/>
                <a:gd name="T94" fmla="*/ 0 w 3080"/>
                <a:gd name="T95" fmla="*/ 0 h 896"/>
                <a:gd name="T96" fmla="*/ 0 w 3080"/>
                <a:gd name="T97" fmla="*/ 0 h 896"/>
                <a:gd name="T98" fmla="*/ 0 w 3080"/>
                <a:gd name="T99" fmla="*/ 0 h 896"/>
                <a:gd name="T100" fmla="*/ 0 w 3080"/>
                <a:gd name="T101" fmla="*/ 0 h 896"/>
                <a:gd name="T102" fmla="*/ 0 w 3080"/>
                <a:gd name="T103" fmla="*/ 0 h 896"/>
                <a:gd name="T104" fmla="*/ 0 w 3080"/>
                <a:gd name="T105" fmla="*/ 0 h 896"/>
                <a:gd name="T106" fmla="*/ 0 w 3080"/>
                <a:gd name="T107" fmla="*/ 0 h 896"/>
                <a:gd name="T108" fmla="*/ 0 w 3080"/>
                <a:gd name="T109" fmla="*/ 0 h 896"/>
                <a:gd name="T110" fmla="*/ 0 w 3080"/>
                <a:gd name="T111" fmla="*/ 0 h 896"/>
                <a:gd name="T112" fmla="*/ 0 w 3080"/>
                <a:gd name="T113" fmla="*/ 0 h 896"/>
                <a:gd name="T114" fmla="*/ 0 w 3080"/>
                <a:gd name="T115" fmla="*/ 0 h 896"/>
                <a:gd name="T116" fmla="*/ 0 w 3080"/>
                <a:gd name="T117" fmla="*/ 0 h 896"/>
                <a:gd name="T118" fmla="*/ 0 w 3080"/>
                <a:gd name="T119" fmla="*/ 0 h 896"/>
                <a:gd name="T120" fmla="*/ 0 w 3080"/>
                <a:gd name="T121" fmla="*/ 0 h 896"/>
                <a:gd name="T122" fmla="*/ 0 w 3080"/>
                <a:gd name="T123" fmla="*/ 0 h 896"/>
                <a:gd name="T124" fmla="*/ 0 w 3080"/>
                <a:gd name="T125" fmla="*/ 0 h 8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0"/>
                <a:gd name="T190" fmla="*/ 0 h 896"/>
                <a:gd name="T191" fmla="*/ 3080 w 3080"/>
                <a:gd name="T192" fmla="*/ 896 h 8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0" h="896">
                  <a:moveTo>
                    <a:pt x="301" y="2"/>
                  </a:moveTo>
                  <a:lnTo>
                    <a:pt x="378" y="12"/>
                  </a:lnTo>
                  <a:lnTo>
                    <a:pt x="455" y="22"/>
                  </a:lnTo>
                  <a:lnTo>
                    <a:pt x="533" y="31"/>
                  </a:lnTo>
                  <a:lnTo>
                    <a:pt x="610" y="39"/>
                  </a:lnTo>
                  <a:lnTo>
                    <a:pt x="688" y="46"/>
                  </a:lnTo>
                  <a:lnTo>
                    <a:pt x="765" y="53"/>
                  </a:lnTo>
                  <a:lnTo>
                    <a:pt x="843" y="59"/>
                  </a:lnTo>
                  <a:lnTo>
                    <a:pt x="920" y="64"/>
                  </a:lnTo>
                  <a:lnTo>
                    <a:pt x="997" y="69"/>
                  </a:lnTo>
                  <a:lnTo>
                    <a:pt x="1075" y="73"/>
                  </a:lnTo>
                  <a:lnTo>
                    <a:pt x="1153" y="76"/>
                  </a:lnTo>
                  <a:lnTo>
                    <a:pt x="1230" y="79"/>
                  </a:lnTo>
                  <a:lnTo>
                    <a:pt x="1307" y="81"/>
                  </a:lnTo>
                  <a:lnTo>
                    <a:pt x="1385" y="82"/>
                  </a:lnTo>
                  <a:lnTo>
                    <a:pt x="1463" y="83"/>
                  </a:lnTo>
                  <a:lnTo>
                    <a:pt x="1540" y="83"/>
                  </a:lnTo>
                  <a:lnTo>
                    <a:pt x="1617" y="83"/>
                  </a:lnTo>
                  <a:lnTo>
                    <a:pt x="1694" y="82"/>
                  </a:lnTo>
                  <a:lnTo>
                    <a:pt x="1773" y="80"/>
                  </a:lnTo>
                  <a:lnTo>
                    <a:pt x="1850" y="78"/>
                  </a:lnTo>
                  <a:lnTo>
                    <a:pt x="1927" y="75"/>
                  </a:lnTo>
                  <a:lnTo>
                    <a:pt x="2004" y="71"/>
                  </a:lnTo>
                  <a:lnTo>
                    <a:pt x="2082" y="67"/>
                  </a:lnTo>
                  <a:lnTo>
                    <a:pt x="2160" y="62"/>
                  </a:lnTo>
                  <a:lnTo>
                    <a:pt x="2237" y="57"/>
                  </a:lnTo>
                  <a:lnTo>
                    <a:pt x="2314" y="51"/>
                  </a:lnTo>
                  <a:lnTo>
                    <a:pt x="2392" y="44"/>
                  </a:lnTo>
                  <a:lnTo>
                    <a:pt x="2470" y="37"/>
                  </a:lnTo>
                  <a:lnTo>
                    <a:pt x="2547" y="29"/>
                  </a:lnTo>
                  <a:lnTo>
                    <a:pt x="2624" y="21"/>
                  </a:lnTo>
                  <a:lnTo>
                    <a:pt x="2702" y="12"/>
                  </a:lnTo>
                  <a:lnTo>
                    <a:pt x="2779" y="2"/>
                  </a:lnTo>
                  <a:lnTo>
                    <a:pt x="2795" y="1"/>
                  </a:lnTo>
                  <a:lnTo>
                    <a:pt x="2810" y="0"/>
                  </a:lnTo>
                  <a:lnTo>
                    <a:pt x="2825" y="1"/>
                  </a:lnTo>
                  <a:lnTo>
                    <a:pt x="2839" y="2"/>
                  </a:lnTo>
                  <a:lnTo>
                    <a:pt x="2854" y="5"/>
                  </a:lnTo>
                  <a:lnTo>
                    <a:pt x="2868" y="8"/>
                  </a:lnTo>
                  <a:lnTo>
                    <a:pt x="2882" y="12"/>
                  </a:lnTo>
                  <a:lnTo>
                    <a:pt x="2895" y="17"/>
                  </a:lnTo>
                  <a:lnTo>
                    <a:pt x="2908" y="23"/>
                  </a:lnTo>
                  <a:lnTo>
                    <a:pt x="2921" y="29"/>
                  </a:lnTo>
                  <a:lnTo>
                    <a:pt x="2934" y="36"/>
                  </a:lnTo>
                  <a:lnTo>
                    <a:pt x="2946" y="44"/>
                  </a:lnTo>
                  <a:lnTo>
                    <a:pt x="2958" y="53"/>
                  </a:lnTo>
                  <a:lnTo>
                    <a:pt x="2969" y="62"/>
                  </a:lnTo>
                  <a:lnTo>
                    <a:pt x="2981" y="71"/>
                  </a:lnTo>
                  <a:lnTo>
                    <a:pt x="2991" y="82"/>
                  </a:lnTo>
                  <a:lnTo>
                    <a:pt x="3001" y="93"/>
                  </a:lnTo>
                  <a:lnTo>
                    <a:pt x="3011" y="104"/>
                  </a:lnTo>
                  <a:lnTo>
                    <a:pt x="3020" y="116"/>
                  </a:lnTo>
                  <a:lnTo>
                    <a:pt x="3028" y="128"/>
                  </a:lnTo>
                  <a:lnTo>
                    <a:pt x="3036" y="141"/>
                  </a:lnTo>
                  <a:lnTo>
                    <a:pt x="3043" y="154"/>
                  </a:lnTo>
                  <a:lnTo>
                    <a:pt x="3050" y="167"/>
                  </a:lnTo>
                  <a:lnTo>
                    <a:pt x="3056" y="181"/>
                  </a:lnTo>
                  <a:lnTo>
                    <a:pt x="3061" y="195"/>
                  </a:lnTo>
                  <a:lnTo>
                    <a:pt x="3066" y="209"/>
                  </a:lnTo>
                  <a:lnTo>
                    <a:pt x="3070" y="224"/>
                  </a:lnTo>
                  <a:lnTo>
                    <a:pt x="3074" y="239"/>
                  </a:lnTo>
                  <a:lnTo>
                    <a:pt x="3076" y="254"/>
                  </a:lnTo>
                  <a:lnTo>
                    <a:pt x="3078" y="270"/>
                  </a:lnTo>
                  <a:lnTo>
                    <a:pt x="3080" y="285"/>
                  </a:lnTo>
                  <a:lnTo>
                    <a:pt x="3080" y="300"/>
                  </a:lnTo>
                  <a:lnTo>
                    <a:pt x="3080" y="486"/>
                  </a:lnTo>
                  <a:lnTo>
                    <a:pt x="3080" y="501"/>
                  </a:lnTo>
                  <a:lnTo>
                    <a:pt x="3078" y="516"/>
                  </a:lnTo>
                  <a:lnTo>
                    <a:pt x="3076" y="530"/>
                  </a:lnTo>
                  <a:lnTo>
                    <a:pt x="3074" y="544"/>
                  </a:lnTo>
                  <a:lnTo>
                    <a:pt x="3070" y="558"/>
                  </a:lnTo>
                  <a:lnTo>
                    <a:pt x="3066" y="571"/>
                  </a:lnTo>
                  <a:lnTo>
                    <a:pt x="3061" y="584"/>
                  </a:lnTo>
                  <a:lnTo>
                    <a:pt x="3056" y="597"/>
                  </a:lnTo>
                  <a:lnTo>
                    <a:pt x="3050" y="609"/>
                  </a:lnTo>
                  <a:lnTo>
                    <a:pt x="3043" y="621"/>
                  </a:lnTo>
                  <a:lnTo>
                    <a:pt x="3036" y="632"/>
                  </a:lnTo>
                  <a:lnTo>
                    <a:pt x="3028" y="643"/>
                  </a:lnTo>
                  <a:lnTo>
                    <a:pt x="3019" y="654"/>
                  </a:lnTo>
                  <a:lnTo>
                    <a:pt x="3010" y="665"/>
                  </a:lnTo>
                  <a:lnTo>
                    <a:pt x="3001" y="675"/>
                  </a:lnTo>
                  <a:lnTo>
                    <a:pt x="2991" y="685"/>
                  </a:lnTo>
                  <a:lnTo>
                    <a:pt x="2980" y="694"/>
                  </a:lnTo>
                  <a:lnTo>
                    <a:pt x="2968" y="702"/>
                  </a:lnTo>
                  <a:lnTo>
                    <a:pt x="2957" y="711"/>
                  </a:lnTo>
                  <a:lnTo>
                    <a:pt x="2945" y="719"/>
                  </a:lnTo>
                  <a:lnTo>
                    <a:pt x="2933" y="726"/>
                  </a:lnTo>
                  <a:lnTo>
                    <a:pt x="2920" y="734"/>
                  </a:lnTo>
                  <a:lnTo>
                    <a:pt x="2908" y="740"/>
                  </a:lnTo>
                  <a:lnTo>
                    <a:pt x="2894" y="747"/>
                  </a:lnTo>
                  <a:lnTo>
                    <a:pt x="2867" y="759"/>
                  </a:lnTo>
                  <a:lnTo>
                    <a:pt x="2839" y="769"/>
                  </a:lnTo>
                  <a:lnTo>
                    <a:pt x="2809" y="777"/>
                  </a:lnTo>
                  <a:lnTo>
                    <a:pt x="2779" y="784"/>
                  </a:lnTo>
                  <a:lnTo>
                    <a:pt x="2702" y="798"/>
                  </a:lnTo>
                  <a:lnTo>
                    <a:pt x="2624" y="812"/>
                  </a:lnTo>
                  <a:lnTo>
                    <a:pt x="2547" y="825"/>
                  </a:lnTo>
                  <a:lnTo>
                    <a:pt x="2470" y="836"/>
                  </a:lnTo>
                  <a:lnTo>
                    <a:pt x="2392" y="846"/>
                  </a:lnTo>
                  <a:lnTo>
                    <a:pt x="2314" y="856"/>
                  </a:lnTo>
                  <a:lnTo>
                    <a:pt x="2237" y="864"/>
                  </a:lnTo>
                  <a:lnTo>
                    <a:pt x="2160" y="871"/>
                  </a:lnTo>
                  <a:lnTo>
                    <a:pt x="2082" y="878"/>
                  </a:lnTo>
                  <a:lnTo>
                    <a:pt x="2004" y="883"/>
                  </a:lnTo>
                  <a:lnTo>
                    <a:pt x="1927" y="887"/>
                  </a:lnTo>
                  <a:lnTo>
                    <a:pt x="1850" y="891"/>
                  </a:lnTo>
                  <a:lnTo>
                    <a:pt x="1773" y="893"/>
                  </a:lnTo>
                  <a:lnTo>
                    <a:pt x="1694" y="895"/>
                  </a:lnTo>
                  <a:lnTo>
                    <a:pt x="1617" y="896"/>
                  </a:lnTo>
                  <a:lnTo>
                    <a:pt x="1540" y="895"/>
                  </a:lnTo>
                  <a:lnTo>
                    <a:pt x="1463" y="894"/>
                  </a:lnTo>
                  <a:lnTo>
                    <a:pt x="1385" y="892"/>
                  </a:lnTo>
                  <a:lnTo>
                    <a:pt x="1307" y="889"/>
                  </a:lnTo>
                  <a:lnTo>
                    <a:pt x="1230" y="886"/>
                  </a:lnTo>
                  <a:lnTo>
                    <a:pt x="1153" y="881"/>
                  </a:lnTo>
                  <a:lnTo>
                    <a:pt x="1075" y="876"/>
                  </a:lnTo>
                  <a:lnTo>
                    <a:pt x="997" y="870"/>
                  </a:lnTo>
                  <a:lnTo>
                    <a:pt x="920" y="863"/>
                  </a:lnTo>
                  <a:lnTo>
                    <a:pt x="843" y="856"/>
                  </a:lnTo>
                  <a:lnTo>
                    <a:pt x="765" y="848"/>
                  </a:lnTo>
                  <a:lnTo>
                    <a:pt x="688" y="839"/>
                  </a:lnTo>
                  <a:lnTo>
                    <a:pt x="610" y="829"/>
                  </a:lnTo>
                  <a:lnTo>
                    <a:pt x="533" y="819"/>
                  </a:lnTo>
                  <a:lnTo>
                    <a:pt x="455" y="808"/>
                  </a:lnTo>
                  <a:lnTo>
                    <a:pt x="378" y="796"/>
                  </a:lnTo>
                  <a:lnTo>
                    <a:pt x="301" y="784"/>
                  </a:lnTo>
                  <a:lnTo>
                    <a:pt x="270" y="778"/>
                  </a:lnTo>
                  <a:lnTo>
                    <a:pt x="241" y="770"/>
                  </a:lnTo>
                  <a:lnTo>
                    <a:pt x="227" y="766"/>
                  </a:lnTo>
                  <a:lnTo>
                    <a:pt x="213" y="761"/>
                  </a:lnTo>
                  <a:lnTo>
                    <a:pt x="199" y="755"/>
                  </a:lnTo>
                  <a:lnTo>
                    <a:pt x="185" y="749"/>
                  </a:lnTo>
                  <a:lnTo>
                    <a:pt x="171" y="743"/>
                  </a:lnTo>
                  <a:lnTo>
                    <a:pt x="158" y="736"/>
                  </a:lnTo>
                  <a:lnTo>
                    <a:pt x="146" y="729"/>
                  </a:lnTo>
                  <a:lnTo>
                    <a:pt x="133" y="721"/>
                  </a:lnTo>
                  <a:lnTo>
                    <a:pt x="122" y="713"/>
                  </a:lnTo>
                  <a:lnTo>
                    <a:pt x="110" y="705"/>
                  </a:lnTo>
                  <a:lnTo>
                    <a:pt x="99" y="696"/>
                  </a:lnTo>
                  <a:lnTo>
                    <a:pt x="89" y="687"/>
                  </a:lnTo>
                  <a:lnTo>
                    <a:pt x="79" y="677"/>
                  </a:lnTo>
                  <a:lnTo>
                    <a:pt x="69" y="667"/>
                  </a:lnTo>
                  <a:lnTo>
                    <a:pt x="60" y="655"/>
                  </a:lnTo>
                  <a:lnTo>
                    <a:pt x="52" y="645"/>
                  </a:lnTo>
                  <a:lnTo>
                    <a:pt x="44" y="633"/>
                  </a:lnTo>
                  <a:lnTo>
                    <a:pt x="37" y="622"/>
                  </a:lnTo>
                  <a:lnTo>
                    <a:pt x="30" y="610"/>
                  </a:lnTo>
                  <a:lnTo>
                    <a:pt x="24" y="597"/>
                  </a:lnTo>
                  <a:lnTo>
                    <a:pt x="19" y="585"/>
                  </a:lnTo>
                  <a:lnTo>
                    <a:pt x="14" y="572"/>
                  </a:lnTo>
                  <a:lnTo>
                    <a:pt x="10" y="558"/>
                  </a:lnTo>
                  <a:lnTo>
                    <a:pt x="6" y="544"/>
                  </a:lnTo>
                  <a:lnTo>
                    <a:pt x="4" y="530"/>
                  </a:lnTo>
                  <a:lnTo>
                    <a:pt x="2" y="516"/>
                  </a:lnTo>
                  <a:lnTo>
                    <a:pt x="0" y="501"/>
                  </a:lnTo>
                  <a:lnTo>
                    <a:pt x="0" y="486"/>
                  </a:lnTo>
                  <a:lnTo>
                    <a:pt x="0" y="300"/>
                  </a:lnTo>
                  <a:lnTo>
                    <a:pt x="0" y="285"/>
                  </a:lnTo>
                  <a:lnTo>
                    <a:pt x="2" y="270"/>
                  </a:lnTo>
                  <a:lnTo>
                    <a:pt x="4" y="254"/>
                  </a:lnTo>
                  <a:lnTo>
                    <a:pt x="6" y="239"/>
                  </a:lnTo>
                  <a:lnTo>
                    <a:pt x="10" y="224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7"/>
                  </a:lnTo>
                  <a:lnTo>
                    <a:pt x="37" y="154"/>
                  </a:lnTo>
                  <a:lnTo>
                    <a:pt x="44" y="140"/>
                  </a:lnTo>
                  <a:lnTo>
                    <a:pt x="52" y="128"/>
                  </a:lnTo>
                  <a:lnTo>
                    <a:pt x="60" y="115"/>
                  </a:lnTo>
                  <a:lnTo>
                    <a:pt x="69" y="104"/>
                  </a:lnTo>
                  <a:lnTo>
                    <a:pt x="79" y="92"/>
                  </a:lnTo>
                  <a:lnTo>
                    <a:pt x="89" y="81"/>
                  </a:lnTo>
                  <a:lnTo>
                    <a:pt x="99" y="71"/>
                  </a:lnTo>
                  <a:lnTo>
                    <a:pt x="110" y="61"/>
                  </a:lnTo>
                  <a:lnTo>
                    <a:pt x="121" y="52"/>
                  </a:lnTo>
                  <a:lnTo>
                    <a:pt x="133" y="43"/>
                  </a:lnTo>
                  <a:lnTo>
                    <a:pt x="145" y="36"/>
                  </a:lnTo>
                  <a:lnTo>
                    <a:pt x="158" y="29"/>
                  </a:lnTo>
                  <a:lnTo>
                    <a:pt x="171" y="22"/>
                  </a:lnTo>
                  <a:lnTo>
                    <a:pt x="185" y="16"/>
                  </a:lnTo>
                  <a:lnTo>
                    <a:pt x="198" y="12"/>
                  </a:lnTo>
                  <a:lnTo>
                    <a:pt x="212" y="8"/>
                  </a:lnTo>
                  <a:lnTo>
                    <a:pt x="226" y="4"/>
                  </a:lnTo>
                  <a:lnTo>
                    <a:pt x="241" y="2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1"/>
                  </a:lnTo>
                  <a:lnTo>
                    <a:pt x="301" y="2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3" name="Freeform 14"/>
            <p:cNvSpPr>
              <a:spLocks/>
            </p:cNvSpPr>
            <p:nvPr/>
          </p:nvSpPr>
          <p:spPr bwMode="auto">
            <a:xfrm flipH="1">
              <a:off x="4355" y="1435"/>
              <a:ext cx="86" cy="24"/>
            </a:xfrm>
            <a:custGeom>
              <a:avLst/>
              <a:gdLst>
                <a:gd name="T0" fmla="*/ 0 w 3080"/>
                <a:gd name="T1" fmla="*/ 0 h 896"/>
                <a:gd name="T2" fmla="*/ 0 w 3080"/>
                <a:gd name="T3" fmla="*/ 0 h 896"/>
                <a:gd name="T4" fmla="*/ 0 w 3080"/>
                <a:gd name="T5" fmla="*/ 0 h 896"/>
                <a:gd name="T6" fmla="*/ 0 w 3080"/>
                <a:gd name="T7" fmla="*/ 0 h 896"/>
                <a:gd name="T8" fmla="*/ 0 w 3080"/>
                <a:gd name="T9" fmla="*/ 0 h 896"/>
                <a:gd name="T10" fmla="*/ 0 w 3080"/>
                <a:gd name="T11" fmla="*/ 0 h 896"/>
                <a:gd name="T12" fmla="*/ 0 w 3080"/>
                <a:gd name="T13" fmla="*/ 0 h 896"/>
                <a:gd name="T14" fmla="*/ 0 w 3080"/>
                <a:gd name="T15" fmla="*/ 0 h 896"/>
                <a:gd name="T16" fmla="*/ 0 w 3080"/>
                <a:gd name="T17" fmla="*/ 0 h 896"/>
                <a:gd name="T18" fmla="*/ 0 w 3080"/>
                <a:gd name="T19" fmla="*/ 0 h 896"/>
                <a:gd name="T20" fmla="*/ 0 w 3080"/>
                <a:gd name="T21" fmla="*/ 0 h 896"/>
                <a:gd name="T22" fmla="*/ 0 w 3080"/>
                <a:gd name="T23" fmla="*/ 0 h 896"/>
                <a:gd name="T24" fmla="*/ 0 w 3080"/>
                <a:gd name="T25" fmla="*/ 0 h 896"/>
                <a:gd name="T26" fmla="*/ 0 w 3080"/>
                <a:gd name="T27" fmla="*/ 0 h 896"/>
                <a:gd name="T28" fmla="*/ 0 w 3080"/>
                <a:gd name="T29" fmla="*/ 0 h 896"/>
                <a:gd name="T30" fmla="*/ 0 w 3080"/>
                <a:gd name="T31" fmla="*/ 0 h 896"/>
                <a:gd name="T32" fmla="*/ 0 w 3080"/>
                <a:gd name="T33" fmla="*/ 0 h 896"/>
                <a:gd name="T34" fmla="*/ 0 w 3080"/>
                <a:gd name="T35" fmla="*/ 0 h 896"/>
                <a:gd name="T36" fmla="*/ 0 w 3080"/>
                <a:gd name="T37" fmla="*/ 0 h 896"/>
                <a:gd name="T38" fmla="*/ 0 w 3080"/>
                <a:gd name="T39" fmla="*/ 0 h 896"/>
                <a:gd name="T40" fmla="*/ 0 w 3080"/>
                <a:gd name="T41" fmla="*/ 0 h 896"/>
                <a:gd name="T42" fmla="*/ 0 w 3080"/>
                <a:gd name="T43" fmla="*/ 0 h 896"/>
                <a:gd name="T44" fmla="*/ 0 w 3080"/>
                <a:gd name="T45" fmla="*/ 0 h 896"/>
                <a:gd name="T46" fmla="*/ 0 w 3080"/>
                <a:gd name="T47" fmla="*/ 0 h 896"/>
                <a:gd name="T48" fmla="*/ 0 w 3080"/>
                <a:gd name="T49" fmla="*/ 0 h 896"/>
                <a:gd name="T50" fmla="*/ 0 w 3080"/>
                <a:gd name="T51" fmla="*/ 0 h 896"/>
                <a:gd name="T52" fmla="*/ 0 w 3080"/>
                <a:gd name="T53" fmla="*/ 0 h 896"/>
                <a:gd name="T54" fmla="*/ 0 w 3080"/>
                <a:gd name="T55" fmla="*/ 0 h 896"/>
                <a:gd name="T56" fmla="*/ 0 w 3080"/>
                <a:gd name="T57" fmla="*/ 0 h 896"/>
                <a:gd name="T58" fmla="*/ 0 w 3080"/>
                <a:gd name="T59" fmla="*/ 0 h 896"/>
                <a:gd name="T60" fmla="*/ 0 w 3080"/>
                <a:gd name="T61" fmla="*/ 0 h 896"/>
                <a:gd name="T62" fmla="*/ 0 w 3080"/>
                <a:gd name="T63" fmla="*/ 0 h 896"/>
                <a:gd name="T64" fmla="*/ 0 w 3080"/>
                <a:gd name="T65" fmla="*/ 0 h 896"/>
                <a:gd name="T66" fmla="*/ 0 w 3080"/>
                <a:gd name="T67" fmla="*/ 0 h 896"/>
                <a:gd name="T68" fmla="*/ 0 w 3080"/>
                <a:gd name="T69" fmla="*/ 0 h 896"/>
                <a:gd name="T70" fmla="*/ 0 w 3080"/>
                <a:gd name="T71" fmla="*/ 0 h 896"/>
                <a:gd name="T72" fmla="*/ 0 w 3080"/>
                <a:gd name="T73" fmla="*/ 0 h 896"/>
                <a:gd name="T74" fmla="*/ 0 w 3080"/>
                <a:gd name="T75" fmla="*/ 0 h 896"/>
                <a:gd name="T76" fmla="*/ 0 w 3080"/>
                <a:gd name="T77" fmla="*/ 0 h 896"/>
                <a:gd name="T78" fmla="*/ 0 w 3080"/>
                <a:gd name="T79" fmla="*/ 0 h 896"/>
                <a:gd name="T80" fmla="*/ 0 w 3080"/>
                <a:gd name="T81" fmla="*/ 0 h 896"/>
                <a:gd name="T82" fmla="*/ 0 w 3080"/>
                <a:gd name="T83" fmla="*/ 0 h 896"/>
                <a:gd name="T84" fmla="*/ 0 w 3080"/>
                <a:gd name="T85" fmla="*/ 0 h 896"/>
                <a:gd name="T86" fmla="*/ 0 w 3080"/>
                <a:gd name="T87" fmla="*/ 0 h 896"/>
                <a:gd name="T88" fmla="*/ 0 w 3080"/>
                <a:gd name="T89" fmla="*/ 0 h 896"/>
                <a:gd name="T90" fmla="*/ 0 w 3080"/>
                <a:gd name="T91" fmla="*/ 0 h 896"/>
                <a:gd name="T92" fmla="*/ 0 w 3080"/>
                <a:gd name="T93" fmla="*/ 0 h 896"/>
                <a:gd name="T94" fmla="*/ 0 w 3080"/>
                <a:gd name="T95" fmla="*/ 0 h 896"/>
                <a:gd name="T96" fmla="*/ 0 w 3080"/>
                <a:gd name="T97" fmla="*/ 0 h 896"/>
                <a:gd name="T98" fmla="*/ 0 w 3080"/>
                <a:gd name="T99" fmla="*/ 0 h 896"/>
                <a:gd name="T100" fmla="*/ 0 w 3080"/>
                <a:gd name="T101" fmla="*/ 0 h 896"/>
                <a:gd name="T102" fmla="*/ 0 w 3080"/>
                <a:gd name="T103" fmla="*/ 0 h 896"/>
                <a:gd name="T104" fmla="*/ 0 w 3080"/>
                <a:gd name="T105" fmla="*/ 0 h 896"/>
                <a:gd name="T106" fmla="*/ 0 w 3080"/>
                <a:gd name="T107" fmla="*/ 0 h 896"/>
                <a:gd name="T108" fmla="*/ 0 w 3080"/>
                <a:gd name="T109" fmla="*/ 0 h 896"/>
                <a:gd name="T110" fmla="*/ 0 w 3080"/>
                <a:gd name="T111" fmla="*/ 0 h 896"/>
                <a:gd name="T112" fmla="*/ 0 w 3080"/>
                <a:gd name="T113" fmla="*/ 0 h 896"/>
                <a:gd name="T114" fmla="*/ 0 w 3080"/>
                <a:gd name="T115" fmla="*/ 0 h 896"/>
                <a:gd name="T116" fmla="*/ 0 w 3080"/>
                <a:gd name="T117" fmla="*/ 0 h 896"/>
                <a:gd name="T118" fmla="*/ 0 w 3080"/>
                <a:gd name="T119" fmla="*/ 0 h 896"/>
                <a:gd name="T120" fmla="*/ 0 w 3080"/>
                <a:gd name="T121" fmla="*/ 0 h 896"/>
                <a:gd name="T122" fmla="*/ 0 w 3080"/>
                <a:gd name="T123" fmla="*/ 0 h 896"/>
                <a:gd name="T124" fmla="*/ 0 w 3080"/>
                <a:gd name="T125" fmla="*/ 0 h 8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0"/>
                <a:gd name="T190" fmla="*/ 0 h 896"/>
                <a:gd name="T191" fmla="*/ 3080 w 3080"/>
                <a:gd name="T192" fmla="*/ 896 h 8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0" h="896">
                  <a:moveTo>
                    <a:pt x="301" y="2"/>
                  </a:moveTo>
                  <a:lnTo>
                    <a:pt x="378" y="12"/>
                  </a:lnTo>
                  <a:lnTo>
                    <a:pt x="455" y="22"/>
                  </a:lnTo>
                  <a:lnTo>
                    <a:pt x="533" y="31"/>
                  </a:lnTo>
                  <a:lnTo>
                    <a:pt x="610" y="39"/>
                  </a:lnTo>
                  <a:lnTo>
                    <a:pt x="688" y="46"/>
                  </a:lnTo>
                  <a:lnTo>
                    <a:pt x="765" y="53"/>
                  </a:lnTo>
                  <a:lnTo>
                    <a:pt x="843" y="59"/>
                  </a:lnTo>
                  <a:lnTo>
                    <a:pt x="920" y="64"/>
                  </a:lnTo>
                  <a:lnTo>
                    <a:pt x="997" y="69"/>
                  </a:lnTo>
                  <a:lnTo>
                    <a:pt x="1075" y="73"/>
                  </a:lnTo>
                  <a:lnTo>
                    <a:pt x="1153" y="76"/>
                  </a:lnTo>
                  <a:lnTo>
                    <a:pt x="1230" y="79"/>
                  </a:lnTo>
                  <a:lnTo>
                    <a:pt x="1307" y="81"/>
                  </a:lnTo>
                  <a:lnTo>
                    <a:pt x="1385" y="82"/>
                  </a:lnTo>
                  <a:lnTo>
                    <a:pt x="1463" y="83"/>
                  </a:lnTo>
                  <a:lnTo>
                    <a:pt x="1540" y="83"/>
                  </a:lnTo>
                  <a:lnTo>
                    <a:pt x="1617" y="83"/>
                  </a:lnTo>
                  <a:lnTo>
                    <a:pt x="1694" y="82"/>
                  </a:lnTo>
                  <a:lnTo>
                    <a:pt x="1773" y="80"/>
                  </a:lnTo>
                  <a:lnTo>
                    <a:pt x="1850" y="78"/>
                  </a:lnTo>
                  <a:lnTo>
                    <a:pt x="1927" y="75"/>
                  </a:lnTo>
                  <a:lnTo>
                    <a:pt x="2004" y="71"/>
                  </a:lnTo>
                  <a:lnTo>
                    <a:pt x="2082" y="67"/>
                  </a:lnTo>
                  <a:lnTo>
                    <a:pt x="2160" y="62"/>
                  </a:lnTo>
                  <a:lnTo>
                    <a:pt x="2237" y="57"/>
                  </a:lnTo>
                  <a:lnTo>
                    <a:pt x="2314" y="51"/>
                  </a:lnTo>
                  <a:lnTo>
                    <a:pt x="2392" y="44"/>
                  </a:lnTo>
                  <a:lnTo>
                    <a:pt x="2470" y="37"/>
                  </a:lnTo>
                  <a:lnTo>
                    <a:pt x="2547" y="29"/>
                  </a:lnTo>
                  <a:lnTo>
                    <a:pt x="2624" y="21"/>
                  </a:lnTo>
                  <a:lnTo>
                    <a:pt x="2702" y="12"/>
                  </a:lnTo>
                  <a:lnTo>
                    <a:pt x="2779" y="2"/>
                  </a:lnTo>
                  <a:lnTo>
                    <a:pt x="2795" y="1"/>
                  </a:lnTo>
                  <a:lnTo>
                    <a:pt x="2810" y="0"/>
                  </a:lnTo>
                  <a:lnTo>
                    <a:pt x="2825" y="1"/>
                  </a:lnTo>
                  <a:lnTo>
                    <a:pt x="2839" y="2"/>
                  </a:lnTo>
                  <a:lnTo>
                    <a:pt x="2854" y="5"/>
                  </a:lnTo>
                  <a:lnTo>
                    <a:pt x="2868" y="8"/>
                  </a:lnTo>
                  <a:lnTo>
                    <a:pt x="2882" y="12"/>
                  </a:lnTo>
                  <a:lnTo>
                    <a:pt x="2895" y="17"/>
                  </a:lnTo>
                  <a:lnTo>
                    <a:pt x="2908" y="23"/>
                  </a:lnTo>
                  <a:lnTo>
                    <a:pt x="2921" y="29"/>
                  </a:lnTo>
                  <a:lnTo>
                    <a:pt x="2934" y="36"/>
                  </a:lnTo>
                  <a:lnTo>
                    <a:pt x="2946" y="44"/>
                  </a:lnTo>
                  <a:lnTo>
                    <a:pt x="2958" y="53"/>
                  </a:lnTo>
                  <a:lnTo>
                    <a:pt x="2969" y="62"/>
                  </a:lnTo>
                  <a:lnTo>
                    <a:pt x="2981" y="71"/>
                  </a:lnTo>
                  <a:lnTo>
                    <a:pt x="2991" y="82"/>
                  </a:lnTo>
                  <a:lnTo>
                    <a:pt x="3001" y="93"/>
                  </a:lnTo>
                  <a:lnTo>
                    <a:pt x="3011" y="104"/>
                  </a:lnTo>
                  <a:lnTo>
                    <a:pt x="3020" y="116"/>
                  </a:lnTo>
                  <a:lnTo>
                    <a:pt x="3028" y="128"/>
                  </a:lnTo>
                  <a:lnTo>
                    <a:pt x="3036" y="141"/>
                  </a:lnTo>
                  <a:lnTo>
                    <a:pt x="3043" y="154"/>
                  </a:lnTo>
                  <a:lnTo>
                    <a:pt x="3050" y="167"/>
                  </a:lnTo>
                  <a:lnTo>
                    <a:pt x="3056" y="181"/>
                  </a:lnTo>
                  <a:lnTo>
                    <a:pt x="3061" y="195"/>
                  </a:lnTo>
                  <a:lnTo>
                    <a:pt x="3066" y="209"/>
                  </a:lnTo>
                  <a:lnTo>
                    <a:pt x="3070" y="224"/>
                  </a:lnTo>
                  <a:lnTo>
                    <a:pt x="3074" y="239"/>
                  </a:lnTo>
                  <a:lnTo>
                    <a:pt x="3076" y="254"/>
                  </a:lnTo>
                  <a:lnTo>
                    <a:pt x="3078" y="270"/>
                  </a:lnTo>
                  <a:lnTo>
                    <a:pt x="3080" y="285"/>
                  </a:lnTo>
                  <a:lnTo>
                    <a:pt x="3080" y="300"/>
                  </a:lnTo>
                  <a:lnTo>
                    <a:pt x="3080" y="486"/>
                  </a:lnTo>
                  <a:lnTo>
                    <a:pt x="3080" y="501"/>
                  </a:lnTo>
                  <a:lnTo>
                    <a:pt x="3078" y="516"/>
                  </a:lnTo>
                  <a:lnTo>
                    <a:pt x="3076" y="530"/>
                  </a:lnTo>
                  <a:lnTo>
                    <a:pt x="3074" y="544"/>
                  </a:lnTo>
                  <a:lnTo>
                    <a:pt x="3070" y="558"/>
                  </a:lnTo>
                  <a:lnTo>
                    <a:pt x="3066" y="571"/>
                  </a:lnTo>
                  <a:lnTo>
                    <a:pt x="3061" y="584"/>
                  </a:lnTo>
                  <a:lnTo>
                    <a:pt x="3056" y="597"/>
                  </a:lnTo>
                  <a:lnTo>
                    <a:pt x="3050" y="609"/>
                  </a:lnTo>
                  <a:lnTo>
                    <a:pt x="3043" y="621"/>
                  </a:lnTo>
                  <a:lnTo>
                    <a:pt x="3036" y="632"/>
                  </a:lnTo>
                  <a:lnTo>
                    <a:pt x="3028" y="643"/>
                  </a:lnTo>
                  <a:lnTo>
                    <a:pt x="3019" y="654"/>
                  </a:lnTo>
                  <a:lnTo>
                    <a:pt x="3010" y="665"/>
                  </a:lnTo>
                  <a:lnTo>
                    <a:pt x="3001" y="675"/>
                  </a:lnTo>
                  <a:lnTo>
                    <a:pt x="2991" y="685"/>
                  </a:lnTo>
                  <a:lnTo>
                    <a:pt x="2980" y="694"/>
                  </a:lnTo>
                  <a:lnTo>
                    <a:pt x="2968" y="702"/>
                  </a:lnTo>
                  <a:lnTo>
                    <a:pt x="2957" y="711"/>
                  </a:lnTo>
                  <a:lnTo>
                    <a:pt x="2945" y="719"/>
                  </a:lnTo>
                  <a:lnTo>
                    <a:pt x="2933" y="726"/>
                  </a:lnTo>
                  <a:lnTo>
                    <a:pt x="2920" y="734"/>
                  </a:lnTo>
                  <a:lnTo>
                    <a:pt x="2908" y="740"/>
                  </a:lnTo>
                  <a:lnTo>
                    <a:pt x="2894" y="747"/>
                  </a:lnTo>
                  <a:lnTo>
                    <a:pt x="2867" y="759"/>
                  </a:lnTo>
                  <a:lnTo>
                    <a:pt x="2839" y="769"/>
                  </a:lnTo>
                  <a:lnTo>
                    <a:pt x="2809" y="777"/>
                  </a:lnTo>
                  <a:lnTo>
                    <a:pt x="2779" y="784"/>
                  </a:lnTo>
                  <a:lnTo>
                    <a:pt x="2702" y="798"/>
                  </a:lnTo>
                  <a:lnTo>
                    <a:pt x="2624" y="812"/>
                  </a:lnTo>
                  <a:lnTo>
                    <a:pt x="2547" y="825"/>
                  </a:lnTo>
                  <a:lnTo>
                    <a:pt x="2470" y="836"/>
                  </a:lnTo>
                  <a:lnTo>
                    <a:pt x="2392" y="846"/>
                  </a:lnTo>
                  <a:lnTo>
                    <a:pt x="2314" y="856"/>
                  </a:lnTo>
                  <a:lnTo>
                    <a:pt x="2237" y="864"/>
                  </a:lnTo>
                  <a:lnTo>
                    <a:pt x="2160" y="871"/>
                  </a:lnTo>
                  <a:lnTo>
                    <a:pt x="2082" y="878"/>
                  </a:lnTo>
                  <a:lnTo>
                    <a:pt x="2004" y="883"/>
                  </a:lnTo>
                  <a:lnTo>
                    <a:pt x="1927" y="887"/>
                  </a:lnTo>
                  <a:lnTo>
                    <a:pt x="1850" y="891"/>
                  </a:lnTo>
                  <a:lnTo>
                    <a:pt x="1773" y="893"/>
                  </a:lnTo>
                  <a:lnTo>
                    <a:pt x="1694" y="895"/>
                  </a:lnTo>
                  <a:lnTo>
                    <a:pt x="1617" y="896"/>
                  </a:lnTo>
                  <a:lnTo>
                    <a:pt x="1540" y="895"/>
                  </a:lnTo>
                  <a:lnTo>
                    <a:pt x="1463" y="894"/>
                  </a:lnTo>
                  <a:lnTo>
                    <a:pt x="1385" y="892"/>
                  </a:lnTo>
                  <a:lnTo>
                    <a:pt x="1307" y="889"/>
                  </a:lnTo>
                  <a:lnTo>
                    <a:pt x="1230" y="886"/>
                  </a:lnTo>
                  <a:lnTo>
                    <a:pt x="1153" y="881"/>
                  </a:lnTo>
                  <a:lnTo>
                    <a:pt x="1075" y="876"/>
                  </a:lnTo>
                  <a:lnTo>
                    <a:pt x="997" y="870"/>
                  </a:lnTo>
                  <a:lnTo>
                    <a:pt x="920" y="863"/>
                  </a:lnTo>
                  <a:lnTo>
                    <a:pt x="843" y="856"/>
                  </a:lnTo>
                  <a:lnTo>
                    <a:pt x="765" y="848"/>
                  </a:lnTo>
                  <a:lnTo>
                    <a:pt x="688" y="839"/>
                  </a:lnTo>
                  <a:lnTo>
                    <a:pt x="610" y="829"/>
                  </a:lnTo>
                  <a:lnTo>
                    <a:pt x="533" y="819"/>
                  </a:lnTo>
                  <a:lnTo>
                    <a:pt x="455" y="808"/>
                  </a:lnTo>
                  <a:lnTo>
                    <a:pt x="378" y="796"/>
                  </a:lnTo>
                  <a:lnTo>
                    <a:pt x="301" y="784"/>
                  </a:lnTo>
                  <a:lnTo>
                    <a:pt x="270" y="778"/>
                  </a:lnTo>
                  <a:lnTo>
                    <a:pt x="241" y="770"/>
                  </a:lnTo>
                  <a:lnTo>
                    <a:pt x="227" y="766"/>
                  </a:lnTo>
                  <a:lnTo>
                    <a:pt x="213" y="761"/>
                  </a:lnTo>
                  <a:lnTo>
                    <a:pt x="199" y="755"/>
                  </a:lnTo>
                  <a:lnTo>
                    <a:pt x="185" y="749"/>
                  </a:lnTo>
                  <a:lnTo>
                    <a:pt x="171" y="743"/>
                  </a:lnTo>
                  <a:lnTo>
                    <a:pt x="158" y="736"/>
                  </a:lnTo>
                  <a:lnTo>
                    <a:pt x="146" y="729"/>
                  </a:lnTo>
                  <a:lnTo>
                    <a:pt x="133" y="721"/>
                  </a:lnTo>
                  <a:lnTo>
                    <a:pt x="122" y="713"/>
                  </a:lnTo>
                  <a:lnTo>
                    <a:pt x="110" y="705"/>
                  </a:lnTo>
                  <a:lnTo>
                    <a:pt x="99" y="696"/>
                  </a:lnTo>
                  <a:lnTo>
                    <a:pt x="89" y="687"/>
                  </a:lnTo>
                  <a:lnTo>
                    <a:pt x="79" y="677"/>
                  </a:lnTo>
                  <a:lnTo>
                    <a:pt x="69" y="667"/>
                  </a:lnTo>
                  <a:lnTo>
                    <a:pt x="60" y="655"/>
                  </a:lnTo>
                  <a:lnTo>
                    <a:pt x="52" y="645"/>
                  </a:lnTo>
                  <a:lnTo>
                    <a:pt x="44" y="633"/>
                  </a:lnTo>
                  <a:lnTo>
                    <a:pt x="37" y="622"/>
                  </a:lnTo>
                  <a:lnTo>
                    <a:pt x="30" y="610"/>
                  </a:lnTo>
                  <a:lnTo>
                    <a:pt x="24" y="597"/>
                  </a:lnTo>
                  <a:lnTo>
                    <a:pt x="19" y="585"/>
                  </a:lnTo>
                  <a:lnTo>
                    <a:pt x="14" y="572"/>
                  </a:lnTo>
                  <a:lnTo>
                    <a:pt x="10" y="558"/>
                  </a:lnTo>
                  <a:lnTo>
                    <a:pt x="6" y="544"/>
                  </a:lnTo>
                  <a:lnTo>
                    <a:pt x="4" y="530"/>
                  </a:lnTo>
                  <a:lnTo>
                    <a:pt x="2" y="516"/>
                  </a:lnTo>
                  <a:lnTo>
                    <a:pt x="0" y="501"/>
                  </a:lnTo>
                  <a:lnTo>
                    <a:pt x="0" y="486"/>
                  </a:lnTo>
                  <a:lnTo>
                    <a:pt x="0" y="300"/>
                  </a:lnTo>
                  <a:lnTo>
                    <a:pt x="0" y="285"/>
                  </a:lnTo>
                  <a:lnTo>
                    <a:pt x="2" y="270"/>
                  </a:lnTo>
                  <a:lnTo>
                    <a:pt x="4" y="254"/>
                  </a:lnTo>
                  <a:lnTo>
                    <a:pt x="6" y="239"/>
                  </a:lnTo>
                  <a:lnTo>
                    <a:pt x="10" y="224"/>
                  </a:lnTo>
                  <a:lnTo>
                    <a:pt x="14" y="209"/>
                  </a:lnTo>
                  <a:lnTo>
                    <a:pt x="18" y="195"/>
                  </a:lnTo>
                  <a:lnTo>
                    <a:pt x="24" y="181"/>
                  </a:lnTo>
                  <a:lnTo>
                    <a:pt x="30" y="167"/>
                  </a:lnTo>
                  <a:lnTo>
                    <a:pt x="37" y="154"/>
                  </a:lnTo>
                  <a:lnTo>
                    <a:pt x="44" y="140"/>
                  </a:lnTo>
                  <a:lnTo>
                    <a:pt x="52" y="128"/>
                  </a:lnTo>
                  <a:lnTo>
                    <a:pt x="60" y="115"/>
                  </a:lnTo>
                  <a:lnTo>
                    <a:pt x="69" y="104"/>
                  </a:lnTo>
                  <a:lnTo>
                    <a:pt x="79" y="92"/>
                  </a:lnTo>
                  <a:lnTo>
                    <a:pt x="89" y="81"/>
                  </a:lnTo>
                  <a:lnTo>
                    <a:pt x="99" y="71"/>
                  </a:lnTo>
                  <a:lnTo>
                    <a:pt x="110" y="61"/>
                  </a:lnTo>
                  <a:lnTo>
                    <a:pt x="121" y="52"/>
                  </a:lnTo>
                  <a:lnTo>
                    <a:pt x="133" y="43"/>
                  </a:lnTo>
                  <a:lnTo>
                    <a:pt x="145" y="36"/>
                  </a:lnTo>
                  <a:lnTo>
                    <a:pt x="158" y="29"/>
                  </a:lnTo>
                  <a:lnTo>
                    <a:pt x="171" y="22"/>
                  </a:lnTo>
                  <a:lnTo>
                    <a:pt x="185" y="16"/>
                  </a:lnTo>
                  <a:lnTo>
                    <a:pt x="198" y="12"/>
                  </a:lnTo>
                  <a:lnTo>
                    <a:pt x="212" y="8"/>
                  </a:lnTo>
                  <a:lnTo>
                    <a:pt x="226" y="4"/>
                  </a:lnTo>
                  <a:lnTo>
                    <a:pt x="241" y="2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1"/>
                  </a:lnTo>
                  <a:lnTo>
                    <a:pt x="301" y="2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4" name="Freeform 15"/>
            <p:cNvSpPr>
              <a:spLocks/>
            </p:cNvSpPr>
            <p:nvPr/>
          </p:nvSpPr>
          <p:spPr bwMode="auto">
            <a:xfrm flipH="1">
              <a:off x="4358" y="1422"/>
              <a:ext cx="60" cy="40"/>
            </a:xfrm>
            <a:custGeom>
              <a:avLst/>
              <a:gdLst>
                <a:gd name="T0" fmla="*/ 0 w 2144"/>
                <a:gd name="T1" fmla="*/ 0 h 1454"/>
                <a:gd name="T2" fmla="*/ 0 w 2144"/>
                <a:gd name="T3" fmla="*/ 0 h 1454"/>
                <a:gd name="T4" fmla="*/ 0 w 2144"/>
                <a:gd name="T5" fmla="*/ 0 h 1454"/>
                <a:gd name="T6" fmla="*/ 0 w 2144"/>
                <a:gd name="T7" fmla="*/ 0 h 1454"/>
                <a:gd name="T8" fmla="*/ 0 w 2144"/>
                <a:gd name="T9" fmla="*/ 0 h 1454"/>
                <a:gd name="T10" fmla="*/ 0 w 2144"/>
                <a:gd name="T11" fmla="*/ 0 h 1454"/>
                <a:gd name="T12" fmla="*/ 0 w 2144"/>
                <a:gd name="T13" fmla="*/ 0 h 1454"/>
                <a:gd name="T14" fmla="*/ 0 w 2144"/>
                <a:gd name="T15" fmla="*/ 0 h 1454"/>
                <a:gd name="T16" fmla="*/ 0 w 2144"/>
                <a:gd name="T17" fmla="*/ 0 h 1454"/>
                <a:gd name="T18" fmla="*/ 0 w 2144"/>
                <a:gd name="T19" fmla="*/ 0 h 1454"/>
                <a:gd name="T20" fmla="*/ 0 w 2144"/>
                <a:gd name="T21" fmla="*/ 0 h 1454"/>
                <a:gd name="T22" fmla="*/ 0 w 2144"/>
                <a:gd name="T23" fmla="*/ 0 h 1454"/>
                <a:gd name="T24" fmla="*/ 0 w 2144"/>
                <a:gd name="T25" fmla="*/ 0 h 1454"/>
                <a:gd name="T26" fmla="*/ 0 w 2144"/>
                <a:gd name="T27" fmla="*/ 0 h 1454"/>
                <a:gd name="T28" fmla="*/ 0 w 2144"/>
                <a:gd name="T29" fmla="*/ 0 h 1454"/>
                <a:gd name="T30" fmla="*/ 0 w 2144"/>
                <a:gd name="T31" fmla="*/ 0 h 1454"/>
                <a:gd name="T32" fmla="*/ 0 w 2144"/>
                <a:gd name="T33" fmla="*/ 0 h 1454"/>
                <a:gd name="T34" fmla="*/ 0 w 2144"/>
                <a:gd name="T35" fmla="*/ 0 h 1454"/>
                <a:gd name="T36" fmla="*/ 0 w 2144"/>
                <a:gd name="T37" fmla="*/ 0 h 1454"/>
                <a:gd name="T38" fmla="*/ 0 w 2144"/>
                <a:gd name="T39" fmla="*/ 0 h 1454"/>
                <a:gd name="T40" fmla="*/ 0 w 2144"/>
                <a:gd name="T41" fmla="*/ 0 h 1454"/>
                <a:gd name="T42" fmla="*/ 0 w 2144"/>
                <a:gd name="T43" fmla="*/ 0 h 1454"/>
                <a:gd name="T44" fmla="*/ 0 w 2144"/>
                <a:gd name="T45" fmla="*/ 0 h 1454"/>
                <a:gd name="T46" fmla="*/ 0 w 2144"/>
                <a:gd name="T47" fmla="*/ 0 h 1454"/>
                <a:gd name="T48" fmla="*/ 0 w 2144"/>
                <a:gd name="T49" fmla="*/ 0 h 1454"/>
                <a:gd name="T50" fmla="*/ 0 w 2144"/>
                <a:gd name="T51" fmla="*/ 0 h 1454"/>
                <a:gd name="T52" fmla="*/ 0 w 2144"/>
                <a:gd name="T53" fmla="*/ 0 h 1454"/>
                <a:gd name="T54" fmla="*/ 0 w 2144"/>
                <a:gd name="T55" fmla="*/ 0 h 1454"/>
                <a:gd name="T56" fmla="*/ 0 w 2144"/>
                <a:gd name="T57" fmla="*/ 0 h 1454"/>
                <a:gd name="T58" fmla="*/ 0 w 2144"/>
                <a:gd name="T59" fmla="*/ 0 h 1454"/>
                <a:gd name="T60" fmla="*/ 0 w 2144"/>
                <a:gd name="T61" fmla="*/ 0 h 1454"/>
                <a:gd name="T62" fmla="*/ 0 w 2144"/>
                <a:gd name="T63" fmla="*/ 0 h 1454"/>
                <a:gd name="T64" fmla="*/ 0 w 2144"/>
                <a:gd name="T65" fmla="*/ 0 h 1454"/>
                <a:gd name="T66" fmla="*/ 0 w 2144"/>
                <a:gd name="T67" fmla="*/ 0 h 1454"/>
                <a:gd name="T68" fmla="*/ 0 w 2144"/>
                <a:gd name="T69" fmla="*/ 0 h 1454"/>
                <a:gd name="T70" fmla="*/ 0 w 2144"/>
                <a:gd name="T71" fmla="*/ 0 h 1454"/>
                <a:gd name="T72" fmla="*/ 0 w 2144"/>
                <a:gd name="T73" fmla="*/ 0 h 1454"/>
                <a:gd name="T74" fmla="*/ 0 w 2144"/>
                <a:gd name="T75" fmla="*/ 0 h 1454"/>
                <a:gd name="T76" fmla="*/ 0 w 2144"/>
                <a:gd name="T77" fmla="*/ 0 h 1454"/>
                <a:gd name="T78" fmla="*/ 0 w 2144"/>
                <a:gd name="T79" fmla="*/ 0 h 1454"/>
                <a:gd name="T80" fmla="*/ 0 w 2144"/>
                <a:gd name="T81" fmla="*/ 0 h 1454"/>
                <a:gd name="T82" fmla="*/ 0 w 2144"/>
                <a:gd name="T83" fmla="*/ 0 h 1454"/>
                <a:gd name="T84" fmla="*/ 0 w 2144"/>
                <a:gd name="T85" fmla="*/ 0 h 1454"/>
                <a:gd name="T86" fmla="*/ 0 w 2144"/>
                <a:gd name="T87" fmla="*/ 0 h 1454"/>
                <a:gd name="T88" fmla="*/ 0 w 2144"/>
                <a:gd name="T89" fmla="*/ 0 h 1454"/>
                <a:gd name="T90" fmla="*/ 0 w 2144"/>
                <a:gd name="T91" fmla="*/ 0 h 1454"/>
                <a:gd name="T92" fmla="*/ 0 w 2144"/>
                <a:gd name="T93" fmla="*/ 0 h 14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44"/>
                <a:gd name="T142" fmla="*/ 0 h 1454"/>
                <a:gd name="T143" fmla="*/ 2144 w 2144"/>
                <a:gd name="T144" fmla="*/ 1454 h 14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44" h="1454">
                  <a:moveTo>
                    <a:pt x="931" y="115"/>
                  </a:moveTo>
                  <a:lnTo>
                    <a:pt x="255" y="517"/>
                  </a:lnTo>
                  <a:lnTo>
                    <a:pt x="133" y="624"/>
                  </a:lnTo>
                  <a:lnTo>
                    <a:pt x="125" y="635"/>
                  </a:lnTo>
                  <a:lnTo>
                    <a:pt x="106" y="666"/>
                  </a:lnTo>
                  <a:lnTo>
                    <a:pt x="94" y="689"/>
                  </a:lnTo>
                  <a:lnTo>
                    <a:pt x="80" y="715"/>
                  </a:lnTo>
                  <a:lnTo>
                    <a:pt x="66" y="746"/>
                  </a:lnTo>
                  <a:lnTo>
                    <a:pt x="52" y="779"/>
                  </a:lnTo>
                  <a:lnTo>
                    <a:pt x="38" y="815"/>
                  </a:lnTo>
                  <a:lnTo>
                    <a:pt x="26" y="853"/>
                  </a:lnTo>
                  <a:lnTo>
                    <a:pt x="20" y="872"/>
                  </a:lnTo>
                  <a:lnTo>
                    <a:pt x="15" y="892"/>
                  </a:lnTo>
                  <a:lnTo>
                    <a:pt x="11" y="913"/>
                  </a:lnTo>
                  <a:lnTo>
                    <a:pt x="7" y="934"/>
                  </a:lnTo>
                  <a:lnTo>
                    <a:pt x="4" y="955"/>
                  </a:lnTo>
                  <a:lnTo>
                    <a:pt x="2" y="976"/>
                  </a:lnTo>
                  <a:lnTo>
                    <a:pt x="1" y="998"/>
                  </a:lnTo>
                  <a:lnTo>
                    <a:pt x="0" y="1019"/>
                  </a:lnTo>
                  <a:lnTo>
                    <a:pt x="1" y="1041"/>
                  </a:lnTo>
                  <a:lnTo>
                    <a:pt x="3" y="1063"/>
                  </a:lnTo>
                  <a:lnTo>
                    <a:pt x="6" y="1085"/>
                  </a:lnTo>
                  <a:lnTo>
                    <a:pt x="10" y="1106"/>
                  </a:lnTo>
                  <a:lnTo>
                    <a:pt x="15" y="1129"/>
                  </a:lnTo>
                  <a:lnTo>
                    <a:pt x="23" y="1152"/>
                  </a:lnTo>
                  <a:lnTo>
                    <a:pt x="31" y="1175"/>
                  </a:lnTo>
                  <a:lnTo>
                    <a:pt x="42" y="1199"/>
                  </a:lnTo>
                  <a:lnTo>
                    <a:pt x="54" y="1223"/>
                  </a:lnTo>
                  <a:lnTo>
                    <a:pt x="68" y="1247"/>
                  </a:lnTo>
                  <a:lnTo>
                    <a:pt x="83" y="1271"/>
                  </a:lnTo>
                  <a:lnTo>
                    <a:pt x="100" y="1295"/>
                  </a:lnTo>
                  <a:lnTo>
                    <a:pt x="118" y="1318"/>
                  </a:lnTo>
                  <a:lnTo>
                    <a:pt x="138" y="1340"/>
                  </a:lnTo>
                  <a:lnTo>
                    <a:pt x="159" y="1361"/>
                  </a:lnTo>
                  <a:lnTo>
                    <a:pt x="182" y="1381"/>
                  </a:lnTo>
                  <a:lnTo>
                    <a:pt x="194" y="1391"/>
                  </a:lnTo>
                  <a:lnTo>
                    <a:pt x="206" y="1400"/>
                  </a:lnTo>
                  <a:lnTo>
                    <a:pt x="219" y="1409"/>
                  </a:lnTo>
                  <a:lnTo>
                    <a:pt x="232" y="1417"/>
                  </a:lnTo>
                  <a:lnTo>
                    <a:pt x="246" y="1425"/>
                  </a:lnTo>
                  <a:lnTo>
                    <a:pt x="259" y="1432"/>
                  </a:lnTo>
                  <a:lnTo>
                    <a:pt x="273" y="1439"/>
                  </a:lnTo>
                  <a:lnTo>
                    <a:pt x="288" y="1445"/>
                  </a:lnTo>
                  <a:lnTo>
                    <a:pt x="299" y="1449"/>
                  </a:lnTo>
                  <a:lnTo>
                    <a:pt x="312" y="1451"/>
                  </a:lnTo>
                  <a:lnTo>
                    <a:pt x="324" y="1453"/>
                  </a:lnTo>
                  <a:lnTo>
                    <a:pt x="336" y="1454"/>
                  </a:lnTo>
                  <a:lnTo>
                    <a:pt x="361" y="1454"/>
                  </a:lnTo>
                  <a:lnTo>
                    <a:pt x="387" y="1452"/>
                  </a:lnTo>
                  <a:lnTo>
                    <a:pt x="413" y="1448"/>
                  </a:lnTo>
                  <a:lnTo>
                    <a:pt x="441" y="1445"/>
                  </a:lnTo>
                  <a:lnTo>
                    <a:pt x="455" y="1444"/>
                  </a:lnTo>
                  <a:lnTo>
                    <a:pt x="469" y="1444"/>
                  </a:lnTo>
                  <a:lnTo>
                    <a:pt x="483" y="1444"/>
                  </a:lnTo>
                  <a:lnTo>
                    <a:pt x="498" y="1445"/>
                  </a:lnTo>
                  <a:lnTo>
                    <a:pt x="528" y="1446"/>
                  </a:lnTo>
                  <a:lnTo>
                    <a:pt x="560" y="1445"/>
                  </a:lnTo>
                  <a:lnTo>
                    <a:pt x="592" y="1443"/>
                  </a:lnTo>
                  <a:lnTo>
                    <a:pt x="626" y="1438"/>
                  </a:lnTo>
                  <a:lnTo>
                    <a:pt x="659" y="1432"/>
                  </a:lnTo>
                  <a:lnTo>
                    <a:pt x="694" y="1425"/>
                  </a:lnTo>
                  <a:lnTo>
                    <a:pt x="729" y="1416"/>
                  </a:lnTo>
                  <a:lnTo>
                    <a:pt x="764" y="1405"/>
                  </a:lnTo>
                  <a:lnTo>
                    <a:pt x="800" y="1393"/>
                  </a:lnTo>
                  <a:lnTo>
                    <a:pt x="836" y="1380"/>
                  </a:lnTo>
                  <a:lnTo>
                    <a:pt x="873" y="1365"/>
                  </a:lnTo>
                  <a:lnTo>
                    <a:pt x="910" y="1350"/>
                  </a:lnTo>
                  <a:lnTo>
                    <a:pt x="948" y="1333"/>
                  </a:lnTo>
                  <a:lnTo>
                    <a:pt x="985" y="1315"/>
                  </a:lnTo>
                  <a:lnTo>
                    <a:pt x="1022" y="1296"/>
                  </a:lnTo>
                  <a:lnTo>
                    <a:pt x="1060" y="1277"/>
                  </a:lnTo>
                  <a:lnTo>
                    <a:pt x="1097" y="1257"/>
                  </a:lnTo>
                  <a:lnTo>
                    <a:pt x="1134" y="1236"/>
                  </a:lnTo>
                  <a:lnTo>
                    <a:pt x="1171" y="1214"/>
                  </a:lnTo>
                  <a:lnTo>
                    <a:pt x="1208" y="1192"/>
                  </a:lnTo>
                  <a:lnTo>
                    <a:pt x="1282" y="1147"/>
                  </a:lnTo>
                  <a:lnTo>
                    <a:pt x="1354" y="1100"/>
                  </a:lnTo>
                  <a:lnTo>
                    <a:pt x="1424" y="1053"/>
                  </a:lnTo>
                  <a:lnTo>
                    <a:pt x="1491" y="1006"/>
                  </a:lnTo>
                  <a:lnTo>
                    <a:pt x="1556" y="961"/>
                  </a:lnTo>
                  <a:lnTo>
                    <a:pt x="1617" y="916"/>
                  </a:lnTo>
                  <a:lnTo>
                    <a:pt x="1681" y="868"/>
                  </a:lnTo>
                  <a:lnTo>
                    <a:pt x="1741" y="822"/>
                  </a:lnTo>
                  <a:lnTo>
                    <a:pt x="1797" y="778"/>
                  </a:lnTo>
                  <a:lnTo>
                    <a:pt x="1849" y="737"/>
                  </a:lnTo>
                  <a:lnTo>
                    <a:pt x="1897" y="697"/>
                  </a:lnTo>
                  <a:lnTo>
                    <a:pt x="1940" y="661"/>
                  </a:lnTo>
                  <a:lnTo>
                    <a:pt x="1979" y="627"/>
                  </a:lnTo>
                  <a:lnTo>
                    <a:pt x="2014" y="597"/>
                  </a:lnTo>
                  <a:lnTo>
                    <a:pt x="2071" y="545"/>
                  </a:lnTo>
                  <a:lnTo>
                    <a:pt x="2112" y="507"/>
                  </a:lnTo>
                  <a:lnTo>
                    <a:pt x="2136" y="483"/>
                  </a:lnTo>
                  <a:lnTo>
                    <a:pt x="2144" y="475"/>
                  </a:lnTo>
                  <a:lnTo>
                    <a:pt x="1554" y="0"/>
                  </a:lnTo>
                  <a:lnTo>
                    <a:pt x="931" y="115"/>
                  </a:lnTo>
                  <a:close/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5" name="Freeform 16"/>
            <p:cNvSpPr>
              <a:spLocks/>
            </p:cNvSpPr>
            <p:nvPr/>
          </p:nvSpPr>
          <p:spPr bwMode="auto">
            <a:xfrm flipH="1">
              <a:off x="4358" y="1426"/>
              <a:ext cx="60" cy="37"/>
            </a:xfrm>
            <a:custGeom>
              <a:avLst/>
              <a:gdLst>
                <a:gd name="T0" fmla="*/ 0 w 2152"/>
                <a:gd name="T1" fmla="*/ 0 h 1326"/>
                <a:gd name="T2" fmla="*/ 0 w 2152"/>
                <a:gd name="T3" fmla="*/ 0 h 1326"/>
                <a:gd name="T4" fmla="*/ 0 w 2152"/>
                <a:gd name="T5" fmla="*/ 0 h 1326"/>
                <a:gd name="T6" fmla="*/ 0 w 2152"/>
                <a:gd name="T7" fmla="*/ 0 h 1326"/>
                <a:gd name="T8" fmla="*/ 0 w 2152"/>
                <a:gd name="T9" fmla="*/ 0 h 1326"/>
                <a:gd name="T10" fmla="*/ 0 w 2152"/>
                <a:gd name="T11" fmla="*/ 0 h 1326"/>
                <a:gd name="T12" fmla="*/ 0 w 2152"/>
                <a:gd name="T13" fmla="*/ 0 h 1326"/>
                <a:gd name="T14" fmla="*/ 0 w 2152"/>
                <a:gd name="T15" fmla="*/ 0 h 1326"/>
                <a:gd name="T16" fmla="*/ 0 w 2152"/>
                <a:gd name="T17" fmla="*/ 0 h 1326"/>
                <a:gd name="T18" fmla="*/ 0 w 2152"/>
                <a:gd name="T19" fmla="*/ 0 h 1326"/>
                <a:gd name="T20" fmla="*/ 0 w 2152"/>
                <a:gd name="T21" fmla="*/ 0 h 1326"/>
                <a:gd name="T22" fmla="*/ 0 w 2152"/>
                <a:gd name="T23" fmla="*/ 0 h 1326"/>
                <a:gd name="T24" fmla="*/ 0 w 2152"/>
                <a:gd name="T25" fmla="*/ 0 h 1326"/>
                <a:gd name="T26" fmla="*/ 0 w 2152"/>
                <a:gd name="T27" fmla="*/ 0 h 1326"/>
                <a:gd name="T28" fmla="*/ 0 w 2152"/>
                <a:gd name="T29" fmla="*/ 0 h 1326"/>
                <a:gd name="T30" fmla="*/ 0 w 2152"/>
                <a:gd name="T31" fmla="*/ 0 h 1326"/>
                <a:gd name="T32" fmla="*/ 0 w 2152"/>
                <a:gd name="T33" fmla="*/ 0 h 1326"/>
                <a:gd name="T34" fmla="*/ 0 w 2152"/>
                <a:gd name="T35" fmla="*/ 0 h 1326"/>
                <a:gd name="T36" fmla="*/ 0 w 2152"/>
                <a:gd name="T37" fmla="*/ 0 h 1326"/>
                <a:gd name="T38" fmla="*/ 0 w 2152"/>
                <a:gd name="T39" fmla="*/ 0 h 1326"/>
                <a:gd name="T40" fmla="*/ 0 w 2152"/>
                <a:gd name="T41" fmla="*/ 0 h 1326"/>
                <a:gd name="T42" fmla="*/ 0 w 2152"/>
                <a:gd name="T43" fmla="*/ 0 h 1326"/>
                <a:gd name="T44" fmla="*/ 0 w 2152"/>
                <a:gd name="T45" fmla="*/ 0 h 1326"/>
                <a:gd name="T46" fmla="*/ 0 w 2152"/>
                <a:gd name="T47" fmla="*/ 0 h 1326"/>
                <a:gd name="T48" fmla="*/ 0 w 2152"/>
                <a:gd name="T49" fmla="*/ 0 h 1326"/>
                <a:gd name="T50" fmla="*/ 0 w 2152"/>
                <a:gd name="T51" fmla="*/ 0 h 1326"/>
                <a:gd name="T52" fmla="*/ 0 w 2152"/>
                <a:gd name="T53" fmla="*/ 0 h 1326"/>
                <a:gd name="T54" fmla="*/ 0 w 2152"/>
                <a:gd name="T55" fmla="*/ 0 h 1326"/>
                <a:gd name="T56" fmla="*/ 0 w 2152"/>
                <a:gd name="T57" fmla="*/ 0 h 1326"/>
                <a:gd name="T58" fmla="*/ 0 w 2152"/>
                <a:gd name="T59" fmla="*/ 0 h 1326"/>
                <a:gd name="T60" fmla="*/ 0 w 2152"/>
                <a:gd name="T61" fmla="*/ 0 h 1326"/>
                <a:gd name="T62" fmla="*/ 0 w 2152"/>
                <a:gd name="T63" fmla="*/ 0 h 1326"/>
                <a:gd name="T64" fmla="*/ 0 w 2152"/>
                <a:gd name="T65" fmla="*/ 0 h 1326"/>
                <a:gd name="T66" fmla="*/ 0 w 2152"/>
                <a:gd name="T67" fmla="*/ 0 h 1326"/>
                <a:gd name="T68" fmla="*/ 0 w 2152"/>
                <a:gd name="T69" fmla="*/ 0 h 1326"/>
                <a:gd name="T70" fmla="*/ 0 w 2152"/>
                <a:gd name="T71" fmla="*/ 0 h 1326"/>
                <a:gd name="T72" fmla="*/ 0 w 2152"/>
                <a:gd name="T73" fmla="*/ 0 h 1326"/>
                <a:gd name="T74" fmla="*/ 0 w 2152"/>
                <a:gd name="T75" fmla="*/ 0 h 1326"/>
                <a:gd name="T76" fmla="*/ 0 w 2152"/>
                <a:gd name="T77" fmla="*/ 0 h 1326"/>
                <a:gd name="T78" fmla="*/ 0 w 2152"/>
                <a:gd name="T79" fmla="*/ 0 h 1326"/>
                <a:gd name="T80" fmla="*/ 0 w 2152"/>
                <a:gd name="T81" fmla="*/ 0 h 1326"/>
                <a:gd name="T82" fmla="*/ 0 w 2152"/>
                <a:gd name="T83" fmla="*/ 0 h 1326"/>
                <a:gd name="T84" fmla="*/ 0 w 2152"/>
                <a:gd name="T85" fmla="*/ 0 h 1326"/>
                <a:gd name="T86" fmla="*/ 0 w 2152"/>
                <a:gd name="T87" fmla="*/ 0 h 1326"/>
                <a:gd name="T88" fmla="*/ 0 w 2152"/>
                <a:gd name="T89" fmla="*/ 0 h 1326"/>
                <a:gd name="T90" fmla="*/ 0 w 2152"/>
                <a:gd name="T91" fmla="*/ 0 h 1326"/>
                <a:gd name="T92" fmla="*/ 0 w 2152"/>
                <a:gd name="T93" fmla="*/ 0 h 1326"/>
                <a:gd name="T94" fmla="*/ 0 w 2152"/>
                <a:gd name="T95" fmla="*/ 0 h 1326"/>
                <a:gd name="T96" fmla="*/ 0 w 2152"/>
                <a:gd name="T97" fmla="*/ 0 h 1326"/>
                <a:gd name="T98" fmla="*/ 0 w 2152"/>
                <a:gd name="T99" fmla="*/ 0 h 1326"/>
                <a:gd name="T100" fmla="*/ 0 w 2152"/>
                <a:gd name="T101" fmla="*/ 0 h 1326"/>
                <a:gd name="T102" fmla="*/ 0 w 2152"/>
                <a:gd name="T103" fmla="*/ 0 h 1326"/>
                <a:gd name="T104" fmla="*/ 0 w 2152"/>
                <a:gd name="T105" fmla="*/ 0 h 1326"/>
                <a:gd name="T106" fmla="*/ 0 w 2152"/>
                <a:gd name="T107" fmla="*/ 0 h 13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52"/>
                <a:gd name="T163" fmla="*/ 0 h 1326"/>
                <a:gd name="T164" fmla="*/ 2152 w 2152"/>
                <a:gd name="T165" fmla="*/ 1326 h 13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52" h="1326">
                  <a:moveTo>
                    <a:pt x="827" y="0"/>
                  </a:moveTo>
                  <a:lnTo>
                    <a:pt x="790" y="24"/>
                  </a:lnTo>
                  <a:lnTo>
                    <a:pt x="752" y="50"/>
                  </a:lnTo>
                  <a:lnTo>
                    <a:pt x="713" y="77"/>
                  </a:lnTo>
                  <a:lnTo>
                    <a:pt x="672" y="104"/>
                  </a:lnTo>
                  <a:lnTo>
                    <a:pt x="630" y="132"/>
                  </a:lnTo>
                  <a:lnTo>
                    <a:pt x="585" y="161"/>
                  </a:lnTo>
                  <a:lnTo>
                    <a:pt x="539" y="191"/>
                  </a:lnTo>
                  <a:lnTo>
                    <a:pt x="492" y="219"/>
                  </a:lnTo>
                  <a:lnTo>
                    <a:pt x="444" y="248"/>
                  </a:lnTo>
                  <a:lnTo>
                    <a:pt x="394" y="276"/>
                  </a:lnTo>
                  <a:lnTo>
                    <a:pt x="346" y="304"/>
                  </a:lnTo>
                  <a:lnTo>
                    <a:pt x="298" y="333"/>
                  </a:lnTo>
                  <a:lnTo>
                    <a:pt x="275" y="348"/>
                  </a:lnTo>
                  <a:lnTo>
                    <a:pt x="253" y="363"/>
                  </a:lnTo>
                  <a:lnTo>
                    <a:pt x="232" y="378"/>
                  </a:lnTo>
                  <a:lnTo>
                    <a:pt x="213" y="393"/>
                  </a:lnTo>
                  <a:lnTo>
                    <a:pt x="194" y="409"/>
                  </a:lnTo>
                  <a:lnTo>
                    <a:pt x="177" y="424"/>
                  </a:lnTo>
                  <a:lnTo>
                    <a:pt x="162" y="440"/>
                  </a:lnTo>
                  <a:lnTo>
                    <a:pt x="148" y="457"/>
                  </a:lnTo>
                  <a:lnTo>
                    <a:pt x="132" y="478"/>
                  </a:lnTo>
                  <a:lnTo>
                    <a:pt x="117" y="499"/>
                  </a:lnTo>
                  <a:lnTo>
                    <a:pt x="103" y="522"/>
                  </a:lnTo>
                  <a:lnTo>
                    <a:pt x="90" y="544"/>
                  </a:lnTo>
                  <a:lnTo>
                    <a:pt x="77" y="568"/>
                  </a:lnTo>
                  <a:lnTo>
                    <a:pt x="65" y="592"/>
                  </a:lnTo>
                  <a:lnTo>
                    <a:pt x="54" y="617"/>
                  </a:lnTo>
                  <a:lnTo>
                    <a:pt x="44" y="641"/>
                  </a:lnTo>
                  <a:lnTo>
                    <a:pt x="35" y="666"/>
                  </a:lnTo>
                  <a:lnTo>
                    <a:pt x="27" y="692"/>
                  </a:lnTo>
                  <a:lnTo>
                    <a:pt x="20" y="717"/>
                  </a:lnTo>
                  <a:lnTo>
                    <a:pt x="14" y="743"/>
                  </a:lnTo>
                  <a:lnTo>
                    <a:pt x="9" y="769"/>
                  </a:lnTo>
                  <a:lnTo>
                    <a:pt x="5" y="795"/>
                  </a:lnTo>
                  <a:lnTo>
                    <a:pt x="2" y="821"/>
                  </a:lnTo>
                  <a:lnTo>
                    <a:pt x="0" y="848"/>
                  </a:lnTo>
                  <a:lnTo>
                    <a:pt x="0" y="874"/>
                  </a:lnTo>
                  <a:lnTo>
                    <a:pt x="1" y="900"/>
                  </a:lnTo>
                  <a:lnTo>
                    <a:pt x="3" y="926"/>
                  </a:lnTo>
                  <a:lnTo>
                    <a:pt x="6" y="952"/>
                  </a:lnTo>
                  <a:lnTo>
                    <a:pt x="11" y="978"/>
                  </a:lnTo>
                  <a:lnTo>
                    <a:pt x="17" y="1004"/>
                  </a:lnTo>
                  <a:lnTo>
                    <a:pt x="25" y="1030"/>
                  </a:lnTo>
                  <a:lnTo>
                    <a:pt x="34" y="1054"/>
                  </a:lnTo>
                  <a:lnTo>
                    <a:pt x="44" y="1079"/>
                  </a:lnTo>
                  <a:lnTo>
                    <a:pt x="56" y="1103"/>
                  </a:lnTo>
                  <a:lnTo>
                    <a:pt x="69" y="1127"/>
                  </a:lnTo>
                  <a:lnTo>
                    <a:pt x="85" y="1150"/>
                  </a:lnTo>
                  <a:lnTo>
                    <a:pt x="101" y="1172"/>
                  </a:lnTo>
                  <a:lnTo>
                    <a:pt x="120" y="1194"/>
                  </a:lnTo>
                  <a:lnTo>
                    <a:pt x="140" y="1216"/>
                  </a:lnTo>
                  <a:lnTo>
                    <a:pt x="161" y="1236"/>
                  </a:lnTo>
                  <a:lnTo>
                    <a:pt x="178" y="1250"/>
                  </a:lnTo>
                  <a:lnTo>
                    <a:pt x="195" y="1262"/>
                  </a:lnTo>
                  <a:lnTo>
                    <a:pt x="214" y="1274"/>
                  </a:lnTo>
                  <a:lnTo>
                    <a:pt x="233" y="1284"/>
                  </a:lnTo>
                  <a:lnTo>
                    <a:pt x="253" y="1293"/>
                  </a:lnTo>
                  <a:lnTo>
                    <a:pt x="274" y="1300"/>
                  </a:lnTo>
                  <a:lnTo>
                    <a:pt x="296" y="1307"/>
                  </a:lnTo>
                  <a:lnTo>
                    <a:pt x="319" y="1313"/>
                  </a:lnTo>
                  <a:lnTo>
                    <a:pt x="343" y="1317"/>
                  </a:lnTo>
                  <a:lnTo>
                    <a:pt x="366" y="1321"/>
                  </a:lnTo>
                  <a:lnTo>
                    <a:pt x="391" y="1324"/>
                  </a:lnTo>
                  <a:lnTo>
                    <a:pt x="416" y="1325"/>
                  </a:lnTo>
                  <a:lnTo>
                    <a:pt x="442" y="1326"/>
                  </a:lnTo>
                  <a:lnTo>
                    <a:pt x="468" y="1325"/>
                  </a:lnTo>
                  <a:lnTo>
                    <a:pt x="495" y="1324"/>
                  </a:lnTo>
                  <a:lnTo>
                    <a:pt x="522" y="1322"/>
                  </a:lnTo>
                  <a:lnTo>
                    <a:pt x="549" y="1319"/>
                  </a:lnTo>
                  <a:lnTo>
                    <a:pt x="577" y="1316"/>
                  </a:lnTo>
                  <a:lnTo>
                    <a:pt x="606" y="1311"/>
                  </a:lnTo>
                  <a:lnTo>
                    <a:pt x="635" y="1306"/>
                  </a:lnTo>
                  <a:lnTo>
                    <a:pt x="664" y="1300"/>
                  </a:lnTo>
                  <a:lnTo>
                    <a:pt x="693" y="1293"/>
                  </a:lnTo>
                  <a:lnTo>
                    <a:pt x="722" y="1286"/>
                  </a:lnTo>
                  <a:lnTo>
                    <a:pt x="752" y="1277"/>
                  </a:lnTo>
                  <a:lnTo>
                    <a:pt x="781" y="1269"/>
                  </a:lnTo>
                  <a:lnTo>
                    <a:pt x="811" y="1259"/>
                  </a:lnTo>
                  <a:lnTo>
                    <a:pt x="840" y="1249"/>
                  </a:lnTo>
                  <a:lnTo>
                    <a:pt x="870" y="1239"/>
                  </a:lnTo>
                  <a:lnTo>
                    <a:pt x="899" y="1227"/>
                  </a:lnTo>
                  <a:lnTo>
                    <a:pt x="930" y="1216"/>
                  </a:lnTo>
                  <a:lnTo>
                    <a:pt x="959" y="1204"/>
                  </a:lnTo>
                  <a:lnTo>
                    <a:pt x="988" y="1191"/>
                  </a:lnTo>
                  <a:lnTo>
                    <a:pt x="1021" y="1176"/>
                  </a:lnTo>
                  <a:lnTo>
                    <a:pt x="1052" y="1161"/>
                  </a:lnTo>
                  <a:lnTo>
                    <a:pt x="1083" y="1145"/>
                  </a:lnTo>
                  <a:lnTo>
                    <a:pt x="1112" y="1129"/>
                  </a:lnTo>
                  <a:lnTo>
                    <a:pt x="1141" y="1113"/>
                  </a:lnTo>
                  <a:lnTo>
                    <a:pt x="1169" y="1096"/>
                  </a:lnTo>
                  <a:lnTo>
                    <a:pt x="1195" y="1079"/>
                  </a:lnTo>
                  <a:lnTo>
                    <a:pt x="1220" y="1062"/>
                  </a:lnTo>
                  <a:lnTo>
                    <a:pt x="1337" y="978"/>
                  </a:lnTo>
                  <a:lnTo>
                    <a:pt x="1444" y="900"/>
                  </a:lnTo>
                  <a:lnTo>
                    <a:pt x="1544" y="825"/>
                  </a:lnTo>
                  <a:lnTo>
                    <a:pt x="1636" y="756"/>
                  </a:lnTo>
                  <a:lnTo>
                    <a:pt x="1719" y="691"/>
                  </a:lnTo>
                  <a:lnTo>
                    <a:pt x="1796" y="631"/>
                  </a:lnTo>
                  <a:lnTo>
                    <a:pt x="1865" y="575"/>
                  </a:lnTo>
                  <a:lnTo>
                    <a:pt x="1926" y="525"/>
                  </a:lnTo>
                  <a:lnTo>
                    <a:pt x="1980" y="481"/>
                  </a:lnTo>
                  <a:lnTo>
                    <a:pt x="2026" y="442"/>
                  </a:lnTo>
                  <a:lnTo>
                    <a:pt x="2064" y="408"/>
                  </a:lnTo>
                  <a:lnTo>
                    <a:pt x="2096" y="380"/>
                  </a:lnTo>
                  <a:lnTo>
                    <a:pt x="2120" y="359"/>
                  </a:lnTo>
                  <a:lnTo>
                    <a:pt x="2138" y="343"/>
                  </a:lnTo>
                  <a:lnTo>
                    <a:pt x="2148" y="333"/>
                  </a:lnTo>
                  <a:lnTo>
                    <a:pt x="2152" y="330"/>
                  </a:lnTo>
                </a:path>
              </a:pathLst>
            </a:custGeom>
            <a:solidFill>
              <a:srgbClr val="006699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24855E-7 C 0.02448 -0.00046 0.07934 -0.00278 0.10382 -0.00347 " pathEditMode="relative" rAng="0" ptsTypes="ff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71 -0.00139 C 0.13559 0.00694 0.19965 -0.01249 0.19896 0.01133 " pathEditMode="relative" rAng="0" ptsTypes="ff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472 0.01988 L 0.28629 0.1403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004 0.13179 C 0.28889 0.12948 0.26754 0.12647 0.27639 0.12439 C 0.2974 0.12879 0.35816 0.13063 0.37639 0.15769 C 0.37934 0.18173 0.38455 0.26566 0.38611 0.28717 " pathEditMode="relative" rAng="0" ptsTypes="ffff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11 0.28717 C 0.40417 0.28532 0.47639 0.27792 0.49444 0.27607 " pathEditMode="relative" rAng="0" ptsTypes="ff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017 0.28139 C 0.50035 0.26543 0.50139 0.20116 0.50156 0.1852 " pathEditMode="relative" rAng="0" ptsTypes="ff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27168E-6 C 0.02726 -0.003 0.09306 -0.0037 0.12032 -0.0067 " pathEditMode="relative" rAng="0" ptsTypes="ff"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3"/>
          <p:cNvSpPr>
            <a:spLocks noChangeArrowheads="1"/>
          </p:cNvSpPr>
          <p:nvPr/>
        </p:nvSpPr>
        <p:spPr bwMode="gray">
          <a:xfrm>
            <a:off x="0" y="1960563"/>
            <a:ext cx="93345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Высокотехнологичная медицинская помощь</a:t>
            </a:r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Решение на базе платформы «ДЦ» компании КИР</a:t>
            </a:r>
            <a:endParaRPr lang="ru-RU" noProof="1">
              <a:solidFill>
                <a:schemeClr val="bg1"/>
              </a:solidFill>
            </a:endParaRPr>
          </a:p>
        </p:txBody>
      </p:sp>
      <p:sp>
        <p:nvSpPr>
          <p:cNvPr id="6861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8611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8612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68613" name="Picture 4" descr="http://www.overlakehospital.org/i/general/banner_patien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5500" y="3035300"/>
            <a:ext cx="1335088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8" descr="http://timetolive.ru/images/upload/image/180320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0588" y="3028950"/>
            <a:ext cx="13716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Рисунок 12" descr="1207402479_rf533028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24063" y="3035300"/>
            <a:ext cx="1352550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Рисунок 14" descr="41d2fa0e0b74e2690943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6950" y="3024188"/>
            <a:ext cx="1500188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 bwMode="auto">
          <a:xfrm>
            <a:off x="289560" y="8432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66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ИАС ВМП.</a:t>
            </a:r>
            <a:br>
              <a:rPr lang="ru-RU" smtClean="0"/>
            </a:br>
            <a:r>
              <a:rPr lang="ru-RU" sz="2000" smtClean="0"/>
              <a:t>Основные функции</a:t>
            </a:r>
          </a:p>
        </p:txBody>
      </p:sp>
      <p:sp>
        <p:nvSpPr>
          <p:cNvPr id="70661" name="Содержимое 2"/>
          <p:cNvSpPr>
            <a:spLocks noGrp="1"/>
          </p:cNvSpPr>
          <p:nvPr>
            <p:ph idx="1"/>
          </p:nvPr>
        </p:nvSpPr>
        <p:spPr>
          <a:xfrm>
            <a:off x="228600" y="4025900"/>
            <a:ext cx="8686800" cy="1535113"/>
          </a:xfrm>
        </p:spPr>
        <p:txBody>
          <a:bodyPr/>
          <a:lstStyle/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Учет оказания ВМП.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Мониторинг использования дорогостоящего оборудования.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Контроль листа ожидания пациентов.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Управление квотами и учет по видам финансирования..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Учет расходных материалов.</a:t>
            </a:r>
          </a:p>
          <a:p>
            <a:pPr lvl="2">
              <a:buFont typeface="Wingdings" pitchFamily="2" charset="2"/>
              <a:buChar char="ü"/>
            </a:pPr>
            <a:r>
              <a:rPr lang="ru-RU" sz="1800" smtClean="0">
                <a:solidFill>
                  <a:srgbClr val="F2F2F2"/>
                </a:solidFill>
                <a:latin typeface="Calibri" pitchFamily="34" charset="0"/>
              </a:rPr>
              <a:t>Персонифицированный учет лекарственных средств</a:t>
            </a:r>
          </a:p>
          <a:p>
            <a:endParaRPr lang="ru-RU" smtClean="0"/>
          </a:p>
        </p:txBody>
      </p:sp>
      <p:sp>
        <p:nvSpPr>
          <p:cNvPr id="70662" name="AutoShape 6" descr="http://wiki.kirkazan.ru/download/attachments/48070741/%D0%91%D0%9F+%D0%92%D0%9C%D0%9F+%28%D0%BE%D0%B1%D1%89%D0%B0%D1%8F%29.png?version=2&amp;modificationDate=129655472037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0663" name="Рисунок 7" descr="БП+ВМП+(общая)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0300" y="890588"/>
            <a:ext cx="66929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289560" y="8432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7100" y="954088"/>
            <a:ext cx="3119438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Заголовок 1"/>
          <p:cNvSpPr txBox="1">
            <a:spLocks/>
          </p:cNvSpPr>
          <p:nvPr/>
        </p:nvSpPr>
        <p:spPr bwMode="auto">
          <a:xfrm>
            <a:off x="296863" y="152400"/>
            <a:ext cx="7504112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 sz="2400">
                <a:solidFill>
                  <a:schemeClr val="bg1"/>
                </a:solidFill>
              </a:rPr>
              <a:t>ИАС ВМП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71686" name="Picture 3" descr="C:\Users\Артур\Downloads\БП+ВМП+(Постановка+диагноза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933450"/>
            <a:ext cx="4013200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27025" y="3924300"/>
            <a:ext cx="9032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800" b="0">
                <a:solidFill>
                  <a:srgbClr val="F2F2F2"/>
                </a:solidFill>
              </a:rPr>
              <a:t>	Система позволяет гибко настраивать бизнес-процессы под особенности оказания ВМП в Регионе.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Ядро системы</a:t>
            </a:r>
          </a:p>
        </p:txBody>
      </p:sp>
      <p:sp>
        <p:nvSpPr>
          <p:cNvPr id="23554" name="Oval 2"/>
          <p:cNvSpPr>
            <a:spLocks noChangeArrowheads="1"/>
          </p:cNvSpPr>
          <p:nvPr/>
        </p:nvSpPr>
        <p:spPr bwMode="gray">
          <a:xfrm>
            <a:off x="3586163" y="2420938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Oval 3"/>
          <p:cNvSpPr>
            <a:spLocks noChangeArrowheads="1"/>
          </p:cNvSpPr>
          <p:nvPr/>
        </p:nvSpPr>
        <p:spPr bwMode="gray">
          <a:xfrm>
            <a:off x="3876675" y="2703513"/>
            <a:ext cx="1624013" cy="162242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gray">
          <a:xfrm>
            <a:off x="3865563" y="3248025"/>
            <a:ext cx="166211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Ядро ДЦ</a:t>
            </a:r>
            <a:endParaRPr lang="en-US" sz="24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gray">
          <a:xfrm>
            <a:off x="6286500" y="4138613"/>
            <a:ext cx="1439863" cy="14255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3558" name="Picture 6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6245225" y="4073525"/>
            <a:ext cx="15113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white">
          <a:xfrm>
            <a:off x="6269038" y="4468813"/>
            <a:ext cx="1493837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Аудит системы</a:t>
            </a:r>
            <a:endParaRPr lang="en-US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black">
          <a:xfrm>
            <a:off x="6183313" y="4037013"/>
            <a:ext cx="1649412" cy="1647825"/>
          </a:xfrm>
          <a:prstGeom prst="ellipse">
            <a:avLst/>
          </a:prstGeom>
          <a:noFill/>
          <a:ln w="19050" cap="rnd">
            <a:solidFill>
              <a:srgbClr val="EAEAEA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black">
          <a:xfrm>
            <a:off x="3443288" y="2281238"/>
            <a:ext cx="2481262" cy="2482850"/>
          </a:xfrm>
          <a:prstGeom prst="ellips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black">
          <a:xfrm flipV="1">
            <a:off x="3144838" y="4259263"/>
            <a:ext cx="487362" cy="3048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black">
          <a:xfrm flipV="1">
            <a:off x="3060700" y="4108450"/>
            <a:ext cx="485775" cy="3048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black">
          <a:xfrm flipV="1">
            <a:off x="5757863" y="2590800"/>
            <a:ext cx="487362" cy="3048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black">
          <a:xfrm flipV="1">
            <a:off x="5649913" y="2457450"/>
            <a:ext cx="488950" cy="3048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gray">
          <a:xfrm>
            <a:off x="1712913" y="4262438"/>
            <a:ext cx="1441450" cy="14255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3567" name="Picture 1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1673225" y="4197350"/>
            <a:ext cx="15113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6"/>
          <p:cNvSpPr>
            <a:spLocks noChangeArrowheads="1"/>
          </p:cNvSpPr>
          <p:nvPr/>
        </p:nvSpPr>
        <p:spPr bwMode="white">
          <a:xfrm>
            <a:off x="1568450" y="4786313"/>
            <a:ext cx="1746250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Конфигурации</a:t>
            </a:r>
            <a:endParaRPr lang="en-US" sz="1600"/>
          </a:p>
        </p:txBody>
      </p:sp>
      <p:sp>
        <p:nvSpPr>
          <p:cNvPr id="23569" name="Oval 17"/>
          <p:cNvSpPr>
            <a:spLocks noChangeArrowheads="1"/>
          </p:cNvSpPr>
          <p:nvPr/>
        </p:nvSpPr>
        <p:spPr bwMode="black">
          <a:xfrm>
            <a:off x="1611313" y="4160838"/>
            <a:ext cx="1647825" cy="1646237"/>
          </a:xfrm>
          <a:prstGeom prst="ellipse">
            <a:avLst/>
          </a:prstGeom>
          <a:noFill/>
          <a:ln w="19050" cap="rnd">
            <a:solidFill>
              <a:srgbClr val="EAEAEA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0" name="Oval 18"/>
          <p:cNvSpPr>
            <a:spLocks noChangeArrowheads="1"/>
          </p:cNvSpPr>
          <p:nvPr/>
        </p:nvSpPr>
        <p:spPr bwMode="gray">
          <a:xfrm>
            <a:off x="1655763" y="1398588"/>
            <a:ext cx="1439862" cy="1423987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 w="38100" algn="ctr">
            <a:solidFill>
              <a:srgbClr val="F8F8F8">
                <a:alpha val="7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71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1614488" y="1333500"/>
            <a:ext cx="15113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0"/>
          <p:cNvSpPr>
            <a:spLocks noChangeArrowheads="1"/>
          </p:cNvSpPr>
          <p:nvPr/>
        </p:nvSpPr>
        <p:spPr bwMode="white">
          <a:xfrm>
            <a:off x="1562100" y="1876425"/>
            <a:ext cx="161290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8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</a:t>
            </a:r>
            <a:endParaRPr lang="en-US" sz="1800"/>
          </a:p>
        </p:txBody>
      </p:sp>
      <p:sp>
        <p:nvSpPr>
          <p:cNvPr id="23573" name="Oval 21"/>
          <p:cNvSpPr>
            <a:spLocks noChangeArrowheads="1"/>
          </p:cNvSpPr>
          <p:nvPr/>
        </p:nvSpPr>
        <p:spPr bwMode="black">
          <a:xfrm>
            <a:off x="1552575" y="1295400"/>
            <a:ext cx="1649413" cy="1646238"/>
          </a:xfrm>
          <a:prstGeom prst="ellipse">
            <a:avLst/>
          </a:prstGeom>
          <a:noFill/>
          <a:ln w="19050" cap="rnd">
            <a:solidFill>
              <a:srgbClr val="EAEAEA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black">
          <a:xfrm>
            <a:off x="3076575" y="2500313"/>
            <a:ext cx="561975" cy="3429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black">
          <a:xfrm>
            <a:off x="2990850" y="2644775"/>
            <a:ext cx="563563" cy="3429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6" name="Oval 24"/>
          <p:cNvSpPr>
            <a:spLocks noChangeArrowheads="1"/>
          </p:cNvSpPr>
          <p:nvPr/>
        </p:nvSpPr>
        <p:spPr bwMode="gray">
          <a:xfrm>
            <a:off x="6227763" y="1398588"/>
            <a:ext cx="1439862" cy="1423987"/>
          </a:xfrm>
          <a:prstGeom prst="ellipse">
            <a:avLst/>
          </a:prstGeom>
          <a:gradFill rotWithShape="1"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  <a:ln w="38100" algn="ctr">
            <a:solidFill>
              <a:srgbClr val="F8F8F8">
                <a:alpha val="7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77" name="Picture 2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6186488" y="1333500"/>
            <a:ext cx="15113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6"/>
          <p:cNvSpPr>
            <a:spLocks noChangeArrowheads="1"/>
          </p:cNvSpPr>
          <p:nvPr/>
        </p:nvSpPr>
        <p:spPr bwMode="white">
          <a:xfrm>
            <a:off x="6184900" y="1636713"/>
            <a:ext cx="1549400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8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Безопасность</a:t>
            </a:r>
            <a:endParaRPr lang="en-US" sz="1800"/>
          </a:p>
        </p:txBody>
      </p:sp>
      <p:sp>
        <p:nvSpPr>
          <p:cNvPr id="23579" name="Oval 27"/>
          <p:cNvSpPr>
            <a:spLocks noChangeArrowheads="1"/>
          </p:cNvSpPr>
          <p:nvPr/>
        </p:nvSpPr>
        <p:spPr bwMode="black">
          <a:xfrm>
            <a:off x="6091238" y="1295400"/>
            <a:ext cx="1681162" cy="1646238"/>
          </a:xfrm>
          <a:prstGeom prst="ellipse">
            <a:avLst/>
          </a:prstGeom>
          <a:noFill/>
          <a:ln w="19050" cap="rnd">
            <a:solidFill>
              <a:srgbClr val="EAEAEA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0" name="Line 28"/>
          <p:cNvSpPr>
            <a:spLocks noChangeShapeType="1"/>
          </p:cNvSpPr>
          <p:nvPr/>
        </p:nvSpPr>
        <p:spPr bwMode="black">
          <a:xfrm>
            <a:off x="5840413" y="3962400"/>
            <a:ext cx="561975" cy="3429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1" name="Line 29"/>
          <p:cNvSpPr>
            <a:spLocks noChangeShapeType="1"/>
          </p:cNvSpPr>
          <p:nvPr/>
        </p:nvSpPr>
        <p:spPr bwMode="black">
          <a:xfrm>
            <a:off x="5754688" y="4106863"/>
            <a:ext cx="563562" cy="344487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2" name="Line 12"/>
          <p:cNvSpPr>
            <a:spLocks noChangeShapeType="1"/>
          </p:cNvSpPr>
          <p:nvPr/>
        </p:nvSpPr>
        <p:spPr bwMode="black">
          <a:xfrm flipH="1" flipV="1">
            <a:off x="4775200" y="1765300"/>
            <a:ext cx="4763" cy="52070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3" name="Line 13"/>
          <p:cNvSpPr>
            <a:spLocks noChangeShapeType="1"/>
          </p:cNvSpPr>
          <p:nvPr/>
        </p:nvSpPr>
        <p:spPr bwMode="black">
          <a:xfrm flipV="1">
            <a:off x="4583113" y="1752600"/>
            <a:ext cx="14287" cy="514350"/>
          </a:xfrm>
          <a:prstGeom prst="line">
            <a:avLst/>
          </a:prstGeom>
          <a:noFill/>
          <a:ln w="38100">
            <a:solidFill>
              <a:srgbClr val="EAEAE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gray">
          <a:xfrm>
            <a:off x="3992563" y="192088"/>
            <a:ext cx="1439862" cy="1423987"/>
          </a:xfrm>
          <a:prstGeom prst="ellipse">
            <a:avLst/>
          </a:prstGeom>
          <a:gradFill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3585" name="Picture 25" descr="cir_lighteffect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951288" y="127000"/>
            <a:ext cx="1511300" cy="1293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5" name="Rectangle 26"/>
          <p:cNvSpPr>
            <a:spLocks noChangeArrowheads="1"/>
          </p:cNvSpPr>
          <p:nvPr/>
        </p:nvSpPr>
        <p:spPr bwMode="white">
          <a:xfrm>
            <a:off x="3975100" y="735013"/>
            <a:ext cx="1493838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80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Реестр НСИ</a:t>
            </a:r>
            <a:endParaRPr lang="en-US" sz="1800">
              <a:solidFill>
                <a:srgbClr val="F8F8F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87" name="Oval 27"/>
          <p:cNvSpPr>
            <a:spLocks noChangeArrowheads="1"/>
          </p:cNvSpPr>
          <p:nvPr/>
        </p:nvSpPr>
        <p:spPr bwMode="black">
          <a:xfrm>
            <a:off x="3856038" y="88900"/>
            <a:ext cx="1681162" cy="1646238"/>
          </a:xfrm>
          <a:prstGeom prst="ellipse">
            <a:avLst/>
          </a:prstGeom>
          <a:noFill/>
          <a:ln w="19050" cap="rnd">
            <a:solidFill>
              <a:srgbClr val="EAEAEA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3"/>
          <p:cNvSpPr>
            <a:spLocks noChangeArrowheads="1"/>
          </p:cNvSpPr>
          <p:nvPr/>
        </p:nvSpPr>
        <p:spPr bwMode="gray">
          <a:xfrm>
            <a:off x="0" y="1960563"/>
            <a:ext cx="93345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Онкология</a:t>
            </a:r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Решение на базе платформы «ДЦ» компании КИР</a:t>
            </a:r>
            <a:endParaRPr lang="ru-RU" noProof="1">
              <a:solidFill>
                <a:schemeClr val="bg1"/>
              </a:solidFill>
            </a:endParaRPr>
          </a:p>
        </p:txBody>
      </p:sp>
      <p:sp>
        <p:nvSpPr>
          <p:cNvPr id="727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2707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2708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72709" name="Picture 9" descr="C:\Users\iayupov\Desktop\_MG_57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6750" y="2938463"/>
            <a:ext cx="1504950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10" descr="C:\Users\iayupov\Desktop\_MG_58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5350" y="2938463"/>
            <a:ext cx="1519238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11" descr="C:\Users\iayupov\Desktop\_MG_569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2938463"/>
            <a:ext cx="1504950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2" name="Picture 12" descr="C:\Users\iayupov\Desktop\_MG_579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4588" y="2938463"/>
            <a:ext cx="158432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ДЦ.ОНКО</a:t>
            </a:r>
            <a:br>
              <a:rPr lang="ru-RU" smtClean="0"/>
            </a:br>
            <a:r>
              <a:rPr lang="ru-RU" sz="2000" smtClean="0"/>
              <a:t>Основные функции</a:t>
            </a:r>
          </a:p>
        </p:txBody>
      </p:sp>
      <p:sp>
        <p:nvSpPr>
          <p:cNvPr id="74754" name="Rectangle 1"/>
          <p:cNvSpPr>
            <a:spLocks noChangeArrowheads="1"/>
          </p:cNvSpPr>
          <p:nvPr/>
        </p:nvSpPr>
        <p:spPr bwMode="auto">
          <a:xfrm>
            <a:off x="406400" y="1093788"/>
            <a:ext cx="87376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/>
            <a:r>
              <a:rPr lang="ru-RU" sz="1600">
                <a:solidFill>
                  <a:srgbClr val="F2F2F2"/>
                </a:solidFill>
              </a:rPr>
              <a:t>Основные функции: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Регистрация фактов выявления пациентов с подозрением на ЗНО;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Запись на консультацию, специфическую диагностику или госпитализацию (оформление «Направления в специализированное онкологическое учреждение Министерства здравоохранения Региона»);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Контроль факта обращения  пациента  в специализированное онкологическое учреждение;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Оформление Информированного согласия пациента;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Анализ причин отказов от госпитализации;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Учет онкологических больных, проживающих на прикрепленной к Кабинету территории;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Контроль пациентов с онкологическими заболеваниями, проживающих на прикрепленной к Кабинету территории (планирование регулярных осмотров)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Регистрация выявления запущенной формы ЗНО.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Ведение учетной и отчетной документации, предоставление отчетов о деятельности в установленном порядке, сбор данных для регистров, ведение которых предусмотрено законодательством;</a:t>
            </a:r>
          </a:p>
          <a:p>
            <a:pPr indent="450850" eaLnBrk="0" hangingPunct="0">
              <a:buFontTx/>
              <a:buChar char="•"/>
            </a:pPr>
            <a:r>
              <a:rPr lang="ru-RU" sz="1600" b="0">
                <a:solidFill>
                  <a:srgbClr val="F2F2F2"/>
                </a:solidFill>
              </a:rPr>
              <a:t>Оформление рекомендаций для пациентов, получивших специализированное лечение,  по дальнейшему наблюдению, диспансеризации и лечению  в первичных онкологических кабинетах (первичных онкологических отделениях) по месту жительства  пациента.</a:t>
            </a:r>
          </a:p>
          <a:p>
            <a:pPr indent="450850" eaLnBrk="0" hangingPunct="0"/>
            <a:endParaRPr lang="ru-RU" sz="1600" b="0">
              <a:solidFill>
                <a:srgbClr val="F2F2F2"/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title"/>
          </p:nvPr>
        </p:nvSpPr>
        <p:spPr>
          <a:xfrm>
            <a:off x="296863" y="101600"/>
            <a:ext cx="7504112" cy="501650"/>
          </a:xfrm>
        </p:spPr>
        <p:txBody>
          <a:bodyPr/>
          <a:lstStyle/>
          <a:p>
            <a:r>
              <a:rPr lang="ru-RU" smtClean="0"/>
              <a:t>ДЦ.ОНКО</a:t>
            </a:r>
            <a:br>
              <a:rPr lang="ru-RU" smtClean="0"/>
            </a:br>
            <a:r>
              <a:rPr lang="ru-RU" smtClean="0"/>
              <a:t>Основные функции</a:t>
            </a:r>
          </a:p>
        </p:txBody>
      </p:sp>
      <p:sp>
        <p:nvSpPr>
          <p:cNvPr id="75778" name="Прямоугольник 3"/>
          <p:cNvSpPr>
            <a:spLocks noChangeArrowheads="1"/>
          </p:cNvSpPr>
          <p:nvPr/>
        </p:nvSpPr>
        <p:spPr bwMode="auto">
          <a:xfrm>
            <a:off x="393700" y="3863975"/>
            <a:ext cx="8483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 eaLnBrk="0" hangingPunct="0"/>
            <a:r>
              <a:rPr lang="ru-RU" sz="1800" b="0">
                <a:solidFill>
                  <a:srgbClr val="F2F2F2"/>
                </a:solidFill>
              </a:rPr>
              <a:t>Перечень регистрируемых данных определяется требованиями отчетной формы Приложения №1 «Форма N МОПН-ЦП» (в соответствии с Приложением N 3 к </a:t>
            </a:r>
            <a:r>
              <a:rPr lang="ru-RU" sz="1800" b="0" i="1">
                <a:solidFill>
                  <a:srgbClr val="F2F2F2"/>
                </a:solidFill>
              </a:rPr>
              <a:t>Порядку организации мониторинга реализации мероприятий, направленных на совершенствование организации онкологической помощи населению</a:t>
            </a:r>
            <a:r>
              <a:rPr lang="ru-RU" sz="1800" b="0">
                <a:solidFill>
                  <a:srgbClr val="F2F2F2"/>
                </a:solidFill>
              </a:rPr>
              <a:t>, утвержденному приказом Министерства здравоохранения и социального развития РФ от 18 января 2010 г. N 16).</a:t>
            </a:r>
          </a:p>
          <a:p>
            <a:pPr indent="450850" eaLnBrk="0" hangingPunct="0"/>
            <a:r>
              <a:rPr lang="ru-RU" sz="1800" b="0">
                <a:solidFill>
                  <a:srgbClr val="F2F2F2"/>
                </a:solidFill>
              </a:rPr>
              <a:t>Система также предназначена для ведения расписания приема специалистов в ЛПУ онкологического профиля и возможности удаленной записи на прием. </a:t>
            </a:r>
            <a:endParaRPr lang="ru-RU" sz="1800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289560" y="8432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5782" name="Picture 2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b="11411"/>
          <a:stretch>
            <a:fillRect/>
          </a:stretch>
        </p:blipFill>
        <p:spPr bwMode="auto">
          <a:xfrm>
            <a:off x="673100" y="1016000"/>
            <a:ext cx="47466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990600"/>
            <a:ext cx="2870200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Автоматизация всей онкологической службы</a:t>
            </a:r>
          </a:p>
        </p:txBody>
      </p:sp>
      <p:grpSp>
        <p:nvGrpSpPr>
          <p:cNvPr id="76802" name="Скругленный прямоугольник 3"/>
          <p:cNvGrpSpPr>
            <a:grpSpLocks/>
          </p:cNvGrpSpPr>
          <p:nvPr/>
        </p:nvGrpSpPr>
        <p:grpSpPr bwMode="auto">
          <a:xfrm>
            <a:off x="1914525" y="4645025"/>
            <a:ext cx="6491288" cy="1560513"/>
            <a:chOff x="1206" y="2926"/>
            <a:chExt cx="4089" cy="983"/>
          </a:xfrm>
        </p:grpSpPr>
        <p:pic>
          <p:nvPicPr>
            <p:cNvPr id="76826" name="Скругленный прямоугольник 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6" y="2926"/>
              <a:ext cx="4089" cy="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27" name="Text Box 3"/>
            <p:cNvSpPr txBox="1">
              <a:spLocks noChangeArrowheads="1"/>
            </p:cNvSpPr>
            <p:nvPr/>
          </p:nvSpPr>
          <p:spPr bwMode="auto">
            <a:xfrm>
              <a:off x="1290" y="2993"/>
              <a:ext cx="3925" cy="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ru-RU" sz="4000">
                <a:solidFill>
                  <a:srgbClr val="FF0000"/>
                </a:solidFill>
                <a:latin typeface="Arial" charset="0"/>
              </a:endParaRPr>
            </a:p>
          </p:txBody>
        </p:sp>
      </p:grpSp>
      <p:pic>
        <p:nvPicPr>
          <p:cNvPr id="5" name="Picture 10" descr="C:\Users\Ильдар Аюпов\Documents\Downloads\1274775927_stethoscop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8688" y="4722813"/>
            <a:ext cx="969962" cy="96996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371850" y="4795838"/>
            <a:ext cx="31575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Онкологические кабинеты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25825" y="5154613"/>
            <a:ext cx="1790700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0" i="1" dirty="0">
                <a:solidFill>
                  <a:schemeClr val="bg2">
                    <a:lumMod val="75000"/>
                  </a:schemeClr>
                </a:solidFill>
              </a:rPr>
              <a:t>Раннее выявление</a:t>
            </a:r>
          </a:p>
        </p:txBody>
      </p:sp>
      <p:grpSp>
        <p:nvGrpSpPr>
          <p:cNvPr id="76806" name="Скругленный прямоугольник 7"/>
          <p:cNvGrpSpPr>
            <a:grpSpLocks/>
          </p:cNvGrpSpPr>
          <p:nvPr/>
        </p:nvGrpSpPr>
        <p:grpSpPr bwMode="auto">
          <a:xfrm>
            <a:off x="2462213" y="2767013"/>
            <a:ext cx="5395912" cy="1560512"/>
            <a:chOff x="1551" y="1743"/>
            <a:chExt cx="3399" cy="983"/>
          </a:xfrm>
        </p:grpSpPr>
        <p:pic>
          <p:nvPicPr>
            <p:cNvPr id="76824" name="Скругленный прямоугольник 7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51" y="1743"/>
              <a:ext cx="3399" cy="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25" name="Text Box 9"/>
            <p:cNvSpPr txBox="1">
              <a:spLocks noChangeArrowheads="1"/>
            </p:cNvSpPr>
            <p:nvPr/>
          </p:nvSpPr>
          <p:spPr bwMode="auto">
            <a:xfrm>
              <a:off x="1636" y="1810"/>
              <a:ext cx="3233" cy="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ru-RU" sz="40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76807" name="Прямоугольник 72"/>
          <p:cNvSpPr>
            <a:spLocks noChangeArrowheads="1"/>
          </p:cNvSpPr>
          <p:nvPr/>
        </p:nvSpPr>
        <p:spPr bwMode="auto">
          <a:xfrm>
            <a:off x="4359275" y="3346450"/>
            <a:ext cx="20050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>
                <a:solidFill>
                  <a:srgbClr val="004986"/>
                </a:solidFill>
              </a:rPr>
              <a:t>Межмуниципальное </a:t>
            </a:r>
          </a:p>
          <a:p>
            <a:pPr>
              <a:lnSpc>
                <a:spcPts val="1600"/>
              </a:lnSpc>
            </a:pPr>
            <a:r>
              <a:rPr lang="ru-RU" sz="1400">
                <a:solidFill>
                  <a:srgbClr val="004986"/>
                </a:solidFill>
              </a:rPr>
              <a:t>онкоотделение</a:t>
            </a:r>
          </a:p>
        </p:txBody>
      </p:sp>
      <p:sp>
        <p:nvSpPr>
          <p:cNvPr id="76808" name="Прямоугольник 73"/>
          <p:cNvSpPr>
            <a:spLocks noChangeArrowheads="1"/>
          </p:cNvSpPr>
          <p:nvPr/>
        </p:nvSpPr>
        <p:spPr bwMode="auto">
          <a:xfrm>
            <a:off x="4279900" y="3797300"/>
            <a:ext cx="2192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200" b="0" i="1">
                <a:solidFill>
                  <a:srgbClr val="004986"/>
                </a:solidFill>
              </a:rPr>
              <a:t>Уточняющая диагностика. </a:t>
            </a:r>
          </a:p>
          <a:p>
            <a:pPr algn="ctr"/>
            <a:r>
              <a:rPr lang="ru-RU" sz="1200" b="0" i="1">
                <a:solidFill>
                  <a:srgbClr val="004986"/>
                </a:solidFill>
              </a:rPr>
              <a:t>Амбулаторное лечение </a:t>
            </a:r>
          </a:p>
        </p:txBody>
      </p:sp>
      <p:pic>
        <p:nvPicPr>
          <p:cNvPr id="76809" name="Picture 19" descr="C:\Users\iayupov\Desktop\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97175" y="3035300"/>
            <a:ext cx="12541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6810" name="Скругленный прямоугольник 11"/>
          <p:cNvGrpSpPr>
            <a:grpSpLocks/>
          </p:cNvGrpSpPr>
          <p:nvPr/>
        </p:nvGrpSpPr>
        <p:grpSpPr bwMode="auto">
          <a:xfrm>
            <a:off x="3024188" y="1006475"/>
            <a:ext cx="4248150" cy="1560513"/>
            <a:chOff x="1905" y="634"/>
            <a:chExt cx="2676" cy="983"/>
          </a:xfrm>
        </p:grpSpPr>
        <p:pic>
          <p:nvPicPr>
            <p:cNvPr id="76822" name="Скругленный прямоугольник 1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05" y="634"/>
              <a:ext cx="2676" cy="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23" name="Text Box 15"/>
            <p:cNvSpPr txBox="1">
              <a:spLocks noChangeArrowheads="1"/>
            </p:cNvSpPr>
            <p:nvPr/>
          </p:nvSpPr>
          <p:spPr bwMode="auto">
            <a:xfrm>
              <a:off x="1989" y="700"/>
              <a:ext cx="2513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ru-RU" sz="4000">
                <a:solidFill>
                  <a:srgbClr val="FF0000"/>
                </a:solidFill>
                <a:latin typeface="Arial" charset="0"/>
              </a:endParaRPr>
            </a:p>
          </p:txBody>
        </p:sp>
      </p:grpSp>
      <p:pic>
        <p:nvPicPr>
          <p:cNvPr id="76811" name="Picture 7" descr="C:\Users\iayupov\Desktop\1175515573957658989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1273175"/>
            <a:ext cx="982663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202113" y="1404938"/>
            <a:ext cx="887412" cy="295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  <a:defRPr/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РКОД</a:t>
            </a:r>
          </a:p>
        </p:txBody>
      </p:sp>
      <p:sp>
        <p:nvSpPr>
          <p:cNvPr id="76813" name="Прямоугольник 76"/>
          <p:cNvSpPr>
            <a:spLocks noChangeArrowheads="1"/>
          </p:cNvSpPr>
          <p:nvPr/>
        </p:nvSpPr>
        <p:spPr bwMode="auto">
          <a:xfrm>
            <a:off x="4124325" y="1778000"/>
            <a:ext cx="31464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sz="1600" b="0" i="1">
                <a:solidFill>
                  <a:srgbClr val="004986"/>
                </a:solidFill>
              </a:rPr>
              <a:t>Специализированное лечение ,</a:t>
            </a:r>
          </a:p>
          <a:p>
            <a:pPr>
              <a:lnSpc>
                <a:spcPts val="1600"/>
              </a:lnSpc>
            </a:pPr>
            <a:r>
              <a:rPr lang="ru-RU" sz="1600" b="0" i="1">
                <a:solidFill>
                  <a:srgbClr val="004986"/>
                </a:solidFill>
              </a:rPr>
              <a:t> ВМП</a:t>
            </a: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744538" y="565150"/>
            <a:ext cx="7505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Всего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автоматизированно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– </a:t>
            </a:r>
            <a:r>
              <a:rPr lang="ru-RU" u="sng" dirty="0">
                <a:solidFill>
                  <a:schemeClr val="bg1">
                    <a:lumMod val="95000"/>
                  </a:schemeClr>
                </a:solidFill>
              </a:rPr>
              <a:t>120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рабочих мест в </a:t>
            </a:r>
            <a:r>
              <a:rPr lang="ru-RU" u="sng" dirty="0">
                <a:solidFill>
                  <a:schemeClr val="bg1">
                    <a:lumMod val="95000"/>
                  </a:schemeClr>
                </a:solidFill>
              </a:rPr>
              <a:t>92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ЛПУ</a:t>
            </a:r>
          </a:p>
        </p:txBody>
      </p:sp>
      <p:pic>
        <p:nvPicPr>
          <p:cNvPr id="76815" name="Picture 28" descr="http://cdn.iconfinder.net/data/icons/crystalproject/128x128/apps/mycomputer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40675" y="4281488"/>
            <a:ext cx="579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6" name="Picture 28" descr="http://cdn.iconfinder.net/data/icons/crystalproject/128x128/apps/mycomputer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2838" y="2555875"/>
            <a:ext cx="579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7" name="Picture 28" descr="http://cdn.iconfinder.net/data/icons/crystalproject/128x128/apps/mycomputer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21475" y="873125"/>
            <a:ext cx="579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Дуга 19"/>
          <p:cNvSpPr/>
          <p:nvPr/>
        </p:nvSpPr>
        <p:spPr bwMode="auto">
          <a:xfrm>
            <a:off x="7485063" y="3016250"/>
            <a:ext cx="958850" cy="2698750"/>
          </a:xfrm>
          <a:prstGeom prst="arc">
            <a:avLst>
              <a:gd name="adj1" fmla="val 16183298"/>
              <a:gd name="adj2" fmla="val 842172"/>
            </a:avLst>
          </a:prstGeom>
          <a:noFill/>
          <a:ln w="9525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21" name="Дуга 20"/>
          <p:cNvSpPr/>
          <p:nvPr/>
        </p:nvSpPr>
        <p:spPr bwMode="auto">
          <a:xfrm>
            <a:off x="6237288" y="1127125"/>
            <a:ext cx="2362200" cy="4451350"/>
          </a:xfrm>
          <a:prstGeom prst="arc">
            <a:avLst>
              <a:gd name="adj1" fmla="val 16175332"/>
              <a:gd name="adj2" fmla="val 2608493"/>
            </a:avLst>
          </a:prstGeom>
          <a:noFill/>
          <a:ln w="9525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22" name="Дуга 21"/>
          <p:cNvSpPr/>
          <p:nvPr/>
        </p:nvSpPr>
        <p:spPr bwMode="auto">
          <a:xfrm>
            <a:off x="6792913" y="1203325"/>
            <a:ext cx="1033462" cy="2786063"/>
          </a:xfrm>
          <a:prstGeom prst="arc">
            <a:avLst>
              <a:gd name="adj1" fmla="val 16200005"/>
              <a:gd name="adj2" fmla="val 0"/>
            </a:avLst>
          </a:prstGeom>
          <a:noFill/>
          <a:ln w="9525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76821" name="Text Box 29"/>
          <p:cNvSpPr txBox="1">
            <a:spLocks noChangeArrowheads="1"/>
          </p:cNvSpPr>
          <p:nvPr/>
        </p:nvSpPr>
        <p:spPr bwMode="auto">
          <a:xfrm>
            <a:off x="3940175" y="2844800"/>
            <a:ext cx="329406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solidFill>
                  <a:srgbClr val="2C5880"/>
                </a:solidFill>
              </a:rPr>
              <a:t>Стационарные онкоотделения ЛПУ</a:t>
            </a:r>
          </a:p>
          <a:p>
            <a:r>
              <a:rPr lang="ru-RU" sz="1200" b="0" i="1">
                <a:solidFill>
                  <a:srgbClr val="004986"/>
                </a:solidFill>
              </a:rPr>
              <a:t>Специализированное лечение 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825" name="Прямая со стрелкой 71"/>
          <p:cNvCxnSpPr>
            <a:cxnSpLocks noChangeShapeType="1"/>
            <a:stCxn id="11" idx="2"/>
            <a:endCxn id="20" idx="4"/>
          </p:cNvCxnSpPr>
          <p:nvPr/>
        </p:nvCxnSpPr>
        <p:spPr bwMode="auto">
          <a:xfrm rot="5400000">
            <a:off x="5978526" y="1804987"/>
            <a:ext cx="1143000" cy="2676525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778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Автоматизация онкологической службы.</a:t>
            </a:r>
            <a:br>
              <a:rPr lang="ru-RU" smtClean="0"/>
            </a:br>
            <a:r>
              <a:rPr lang="ru-RU" sz="2000" smtClean="0"/>
              <a:t>Централизованный подход</a:t>
            </a:r>
          </a:p>
        </p:txBody>
      </p:sp>
      <p:pic>
        <p:nvPicPr>
          <p:cNvPr id="77827" name="Picture 44" descr="C:\Users\Ildar\Desktop\1274812819_kex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5725" y="2940050"/>
            <a:ext cx="1300163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7828" name="Скругленный прямоугольник 4"/>
          <p:cNvGrpSpPr>
            <a:grpSpLocks/>
          </p:cNvGrpSpPr>
          <p:nvPr/>
        </p:nvGrpSpPr>
        <p:grpSpPr bwMode="auto">
          <a:xfrm>
            <a:off x="347663" y="1195388"/>
            <a:ext cx="8667750" cy="1693862"/>
            <a:chOff x="219" y="753"/>
            <a:chExt cx="5460" cy="1067"/>
          </a:xfrm>
        </p:grpSpPr>
        <p:pic>
          <p:nvPicPr>
            <p:cNvPr id="77864" name="Скругленный прямоугольник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9" y="753"/>
              <a:ext cx="5460" cy="1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65" name="Text Box 5"/>
            <p:cNvSpPr txBox="1">
              <a:spLocks noChangeArrowheads="1"/>
            </p:cNvSpPr>
            <p:nvPr/>
          </p:nvSpPr>
          <p:spPr bwMode="auto">
            <a:xfrm>
              <a:off x="306" y="824"/>
              <a:ext cx="5292" cy="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ru-RU" sz="4000">
                <a:solidFill>
                  <a:srgbClr val="FF0000"/>
                </a:solidFill>
                <a:latin typeface="Arial" charset="0"/>
              </a:endParaRPr>
            </a:p>
          </p:txBody>
        </p:sp>
      </p:grpSp>
      <p:grpSp>
        <p:nvGrpSpPr>
          <p:cNvPr id="77829" name="Группа 31"/>
          <p:cNvGrpSpPr>
            <a:grpSpLocks/>
          </p:cNvGrpSpPr>
          <p:nvPr/>
        </p:nvGrpSpPr>
        <p:grpSpPr bwMode="auto">
          <a:xfrm>
            <a:off x="720725" y="1262063"/>
            <a:ext cx="2082800" cy="1485900"/>
            <a:chOff x="720892" y="1243681"/>
            <a:chExt cx="2082466" cy="1486583"/>
          </a:xfrm>
        </p:grpSpPr>
        <p:pic>
          <p:nvPicPr>
            <p:cNvPr id="7" name="Picture 10" descr="C:\Users\Ильдар Аюпов\Documents\Downloads\1274775927_stethoscope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6428" y="1243681"/>
              <a:ext cx="971394" cy="970408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Прямоугольник 7"/>
            <p:cNvSpPr/>
            <p:nvPr/>
          </p:nvSpPr>
          <p:spPr>
            <a:xfrm>
              <a:off x="720892" y="2207736"/>
              <a:ext cx="2082466" cy="5225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1400" dirty="0">
                  <a:solidFill>
                    <a:schemeClr val="bg2">
                      <a:lumMod val="75000"/>
                    </a:schemeClr>
                  </a:solidFill>
                </a:rPr>
                <a:t>Онкологические кабинеты</a:t>
              </a:r>
            </a:p>
          </p:txBody>
        </p:sp>
      </p:grpSp>
      <p:grpSp>
        <p:nvGrpSpPr>
          <p:cNvPr id="77830" name="Группа 29"/>
          <p:cNvGrpSpPr>
            <a:grpSpLocks/>
          </p:cNvGrpSpPr>
          <p:nvPr/>
        </p:nvGrpSpPr>
        <p:grpSpPr bwMode="auto">
          <a:xfrm>
            <a:off x="7002463" y="1420813"/>
            <a:ext cx="1587500" cy="1150937"/>
            <a:chOff x="7002385" y="1487738"/>
            <a:chExt cx="1587548" cy="1151830"/>
          </a:xfrm>
        </p:grpSpPr>
        <p:pic>
          <p:nvPicPr>
            <p:cNvPr id="77860" name="Picture 7" descr="C:\Users\iayupov\Desktop\1175515573957658989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02385" y="1487738"/>
              <a:ext cx="982663" cy="898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7186541" y="2342476"/>
              <a:ext cx="1403392" cy="2970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600"/>
                </a:lnSpc>
                <a:defRPr/>
              </a:pPr>
              <a:r>
                <a:rPr lang="ru-RU" sz="1400" dirty="0" err="1">
                  <a:solidFill>
                    <a:schemeClr val="bg2">
                      <a:lumMod val="75000"/>
                    </a:schemeClr>
                  </a:solidFill>
                </a:rPr>
                <a:t>Онкодиспансер</a:t>
              </a:r>
              <a:endParaRPr lang="ru-RU" sz="14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77831" name="Группа 30"/>
          <p:cNvGrpSpPr>
            <a:grpSpLocks/>
          </p:cNvGrpSpPr>
          <p:nvPr/>
        </p:nvGrpSpPr>
        <p:grpSpPr bwMode="auto">
          <a:xfrm>
            <a:off x="3513138" y="1436688"/>
            <a:ext cx="2082800" cy="1135062"/>
            <a:chOff x="3144670" y="1631112"/>
            <a:chExt cx="2082466" cy="1134779"/>
          </a:xfrm>
        </p:grpSpPr>
        <p:pic>
          <p:nvPicPr>
            <p:cNvPr id="77858" name="Picture 19" descr="C:\Users\iayupov\Desktop\1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58841" y="1631112"/>
              <a:ext cx="1254125" cy="55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3144670" y="2262779"/>
              <a:ext cx="2082466" cy="5031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ts val="1600"/>
                </a:lnSpc>
                <a:defRPr/>
              </a:pPr>
              <a:r>
                <a:rPr lang="ru-RU" sz="1400" dirty="0">
                  <a:solidFill>
                    <a:schemeClr val="bg2">
                      <a:lumMod val="75000"/>
                    </a:schemeClr>
                  </a:solidFill>
                </a:rPr>
                <a:t>Межмуниципальное </a:t>
              </a:r>
            </a:p>
            <a:p>
              <a:pPr algn="ctr">
                <a:lnSpc>
                  <a:spcPts val="1600"/>
                </a:lnSpc>
                <a:defRPr/>
              </a:pPr>
              <a:r>
                <a:rPr lang="ru-RU" sz="1400" dirty="0" err="1">
                  <a:solidFill>
                    <a:schemeClr val="bg2">
                      <a:lumMod val="75000"/>
                    </a:schemeClr>
                  </a:solidFill>
                </a:rPr>
                <a:t>онкоотделение</a:t>
              </a:r>
              <a:endParaRPr lang="ru-RU" sz="14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77832" name="Скругленный прямоугольник 14"/>
          <p:cNvGrpSpPr>
            <a:grpSpLocks/>
          </p:cNvGrpSpPr>
          <p:nvPr/>
        </p:nvGrpSpPr>
        <p:grpSpPr bwMode="auto">
          <a:xfrm>
            <a:off x="188913" y="5010150"/>
            <a:ext cx="8669337" cy="1695450"/>
            <a:chOff x="119" y="3156"/>
            <a:chExt cx="5461" cy="1068"/>
          </a:xfrm>
        </p:grpSpPr>
        <p:pic>
          <p:nvPicPr>
            <p:cNvPr id="77856" name="Скругленный прямоугольник 14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9" y="3156"/>
              <a:ext cx="5461" cy="1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57" name="Text Box 11"/>
            <p:cNvSpPr txBox="1">
              <a:spLocks noChangeArrowheads="1"/>
            </p:cNvSpPr>
            <p:nvPr/>
          </p:nvSpPr>
          <p:spPr bwMode="auto">
            <a:xfrm>
              <a:off x="205" y="3227"/>
              <a:ext cx="5292" cy="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/>
              <a:endParaRPr lang="ru-RU" sz="40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355600" y="6054725"/>
            <a:ext cx="20828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bg2">
                    <a:lumMod val="75000"/>
                  </a:schemeClr>
                </a:solidFill>
              </a:rPr>
              <a:t>ФОМС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97750" y="6054725"/>
            <a:ext cx="544513" cy="29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  <a:defRPr/>
            </a:pPr>
            <a:r>
              <a:rPr lang="ru-RU" sz="1400" dirty="0">
                <a:solidFill>
                  <a:schemeClr val="bg2">
                    <a:lumMod val="75000"/>
                  </a:schemeClr>
                </a:solidFill>
              </a:rPr>
              <a:t>ЗАГС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6054725"/>
            <a:ext cx="2081213" cy="503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ru-RU" sz="1400" dirty="0">
                <a:solidFill>
                  <a:schemeClr val="bg2">
                    <a:lumMod val="75000"/>
                  </a:schemeClr>
                </a:solidFill>
              </a:rPr>
              <a:t>Федеральная служба статистики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646363" y="6054725"/>
            <a:ext cx="2082800" cy="503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ru-RU" sz="1400" dirty="0">
                <a:solidFill>
                  <a:schemeClr val="bg2">
                    <a:lumMod val="75000"/>
                  </a:schemeClr>
                </a:solidFill>
              </a:rPr>
              <a:t>Органы Управления Здравоохранением</a:t>
            </a:r>
          </a:p>
        </p:txBody>
      </p:sp>
      <p:sp>
        <p:nvSpPr>
          <p:cNvPr id="20" name="Блок-схема: магнитный диск 19"/>
          <p:cNvSpPr>
            <a:spLocks noChangeAspect="1"/>
          </p:cNvSpPr>
          <p:nvPr/>
        </p:nvSpPr>
        <p:spPr>
          <a:xfrm>
            <a:off x="3900488" y="2998788"/>
            <a:ext cx="1311275" cy="1431925"/>
          </a:xfrm>
          <a:prstGeom prst="flowChartMagneticDisk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1800"/>
              </a:lnSpc>
              <a:defRPr/>
            </a:pPr>
            <a:r>
              <a:rPr lang="ru-RU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Онко</a:t>
            </a:r>
          </a:p>
          <a:p>
            <a:pPr algn="ctr">
              <a:lnSpc>
                <a:spcPts val="1800"/>
              </a:lnSpc>
              <a:defRPr/>
            </a:pPr>
            <a:r>
              <a:rPr lang="ru-RU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кластер</a:t>
            </a:r>
          </a:p>
        </p:txBody>
      </p:sp>
      <p:grpSp>
        <p:nvGrpSpPr>
          <p:cNvPr id="77838" name="Группа 51"/>
          <p:cNvGrpSpPr>
            <a:grpSpLocks/>
          </p:cNvGrpSpPr>
          <p:nvPr/>
        </p:nvGrpSpPr>
        <p:grpSpPr bwMode="auto">
          <a:xfrm>
            <a:off x="7243763" y="5456238"/>
            <a:ext cx="841375" cy="546100"/>
            <a:chOff x="6653463" y="4166935"/>
            <a:chExt cx="1475884" cy="806116"/>
          </a:xfrm>
        </p:grpSpPr>
        <p:grpSp>
          <p:nvGrpSpPr>
            <p:cNvPr id="77850" name="Овал 23"/>
            <p:cNvGrpSpPr>
              <a:grpSpLocks/>
            </p:cNvGrpSpPr>
            <p:nvPr/>
          </p:nvGrpSpPr>
          <p:grpSpPr bwMode="auto">
            <a:xfrm>
              <a:off x="6062329" y="4031488"/>
              <a:ext cx="2192105" cy="1070822"/>
              <a:chOff x="6906768" y="5364480"/>
              <a:chExt cx="1249680" cy="725424"/>
            </a:xfrm>
          </p:grpSpPr>
          <p:pic>
            <p:nvPicPr>
              <p:cNvPr id="77854" name="Овал 23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906768" y="5364480"/>
                <a:ext cx="1249680" cy="725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7855" name="Text Box 31"/>
              <p:cNvSpPr txBox="1">
                <a:spLocks noChangeArrowheads="1"/>
              </p:cNvSpPr>
              <p:nvPr/>
            </p:nvSpPr>
            <p:spPr bwMode="auto">
              <a:xfrm>
                <a:off x="7329143" y="5536212"/>
                <a:ext cx="412254" cy="386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ru-RU" b="0">
                  <a:latin typeface="Arial" charset="0"/>
                </a:endParaRPr>
              </a:p>
            </p:txBody>
          </p:sp>
        </p:grpSp>
        <p:grpSp>
          <p:nvGrpSpPr>
            <p:cNvPr id="77851" name="Овал 24"/>
            <p:cNvGrpSpPr>
              <a:grpSpLocks/>
            </p:cNvGrpSpPr>
            <p:nvPr/>
          </p:nvGrpSpPr>
          <p:grpSpPr bwMode="auto">
            <a:xfrm>
              <a:off x="6511443" y="4031488"/>
              <a:ext cx="2192105" cy="1070822"/>
              <a:chOff x="7162800" y="5364480"/>
              <a:chExt cx="1249680" cy="725424"/>
            </a:xfrm>
          </p:grpSpPr>
          <p:pic>
            <p:nvPicPr>
              <p:cNvPr id="77852" name="Овал 24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7162800" y="5364480"/>
                <a:ext cx="1249680" cy="725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7853" name="Text Box 34"/>
              <p:cNvSpPr txBox="1">
                <a:spLocks noChangeArrowheads="1"/>
              </p:cNvSpPr>
              <p:nvPr/>
            </p:nvSpPr>
            <p:spPr bwMode="auto">
              <a:xfrm>
                <a:off x="7587504" y="5536212"/>
                <a:ext cx="412254" cy="386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ru-RU" b="0">
                  <a:latin typeface="Arial" charset="0"/>
                </a:endParaRPr>
              </a:p>
            </p:txBody>
          </p:sp>
        </p:grpSp>
      </p:grpSp>
      <p:cxnSp>
        <p:nvCxnSpPr>
          <p:cNvPr id="77839" name="Прямая со стрелкой 58"/>
          <p:cNvCxnSpPr>
            <a:cxnSpLocks noChangeShapeType="1"/>
          </p:cNvCxnSpPr>
          <p:nvPr/>
        </p:nvCxnSpPr>
        <p:spPr bwMode="auto">
          <a:xfrm rot="10800000" flipV="1">
            <a:off x="1524000" y="4017963"/>
            <a:ext cx="2314575" cy="998537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77840" name="Прямая со стрелкой 64"/>
          <p:cNvCxnSpPr>
            <a:cxnSpLocks noChangeShapeType="1"/>
            <a:stCxn id="8" idx="2"/>
            <a:endCxn id="20" idx="2"/>
          </p:cNvCxnSpPr>
          <p:nvPr/>
        </p:nvCxnSpPr>
        <p:spPr bwMode="auto">
          <a:xfrm rot="16200000" flipH="1">
            <a:off x="2347913" y="2162175"/>
            <a:ext cx="966787" cy="2138363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77841" name="Прямая со стрелкой 66"/>
          <p:cNvCxnSpPr>
            <a:cxnSpLocks noChangeShapeType="1"/>
            <a:stCxn id="14" idx="2"/>
            <a:endCxn id="20" idx="1"/>
          </p:cNvCxnSpPr>
          <p:nvPr/>
        </p:nvCxnSpPr>
        <p:spPr bwMode="auto">
          <a:xfrm rot="16200000" flipH="1">
            <a:off x="4341813" y="2784475"/>
            <a:ext cx="427038" cy="1587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77842" name="Прямая со стрелкой 79"/>
          <p:cNvCxnSpPr>
            <a:cxnSpLocks noChangeShapeType="1"/>
          </p:cNvCxnSpPr>
          <p:nvPr/>
        </p:nvCxnSpPr>
        <p:spPr bwMode="auto">
          <a:xfrm rot="10800000" flipV="1">
            <a:off x="2879725" y="4056063"/>
            <a:ext cx="1117600" cy="966787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77843" name="Прямая со стрелкой 82"/>
          <p:cNvCxnSpPr>
            <a:cxnSpLocks noChangeShapeType="1"/>
          </p:cNvCxnSpPr>
          <p:nvPr/>
        </p:nvCxnSpPr>
        <p:spPr bwMode="auto">
          <a:xfrm>
            <a:off x="5059363" y="4114800"/>
            <a:ext cx="1654175" cy="882650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77844" name="Прямая со стрелкой 86"/>
          <p:cNvCxnSpPr>
            <a:cxnSpLocks noChangeShapeType="1"/>
          </p:cNvCxnSpPr>
          <p:nvPr/>
        </p:nvCxnSpPr>
        <p:spPr bwMode="auto">
          <a:xfrm>
            <a:off x="5221288" y="4067175"/>
            <a:ext cx="2490787" cy="601663"/>
          </a:xfrm>
          <a:prstGeom prst="straightConnector1">
            <a:avLst/>
          </a:prstGeom>
          <a:noFill/>
          <a:ln w="9525" algn="ctr">
            <a:solidFill>
              <a:schemeClr val="bg1"/>
            </a:solidFill>
            <a:round/>
            <a:headEnd type="arrow" w="med" len="med"/>
            <a:tailEnd type="arrow" w="med" len="med"/>
          </a:ln>
        </p:spPr>
      </p:cxnSp>
      <p:pic>
        <p:nvPicPr>
          <p:cNvPr id="77845" name="Picture 43" descr="C:\Users\Ildar\Desktop\1274812653_pie_chart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02275" y="5297488"/>
            <a:ext cx="7794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3727450" y="4251325"/>
            <a:ext cx="1666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u="sng" dirty="0">
                <a:solidFill>
                  <a:schemeClr val="bg1">
                    <a:lumMod val="95000"/>
                  </a:schemeClr>
                </a:solidFill>
              </a:rPr>
              <a:t>ДЦ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– единый банк данных</a:t>
            </a:r>
          </a:p>
        </p:txBody>
      </p:sp>
      <p:pic>
        <p:nvPicPr>
          <p:cNvPr id="77847" name="Picture 44" descr="C:\Users\Ildar\Desktop\1274812819_kex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7600" y="3454400"/>
            <a:ext cx="6985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 Box 44"/>
          <p:cNvSpPr txBox="1">
            <a:spLocks noChangeArrowheads="1"/>
          </p:cNvSpPr>
          <p:nvPr/>
        </p:nvSpPr>
        <p:spPr bwMode="auto">
          <a:xfrm>
            <a:off x="6935788" y="3567113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</a:rPr>
              <a:t>Раковый </a:t>
            </a:r>
          </a:p>
          <a:p>
            <a:pPr>
              <a:defRPr/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</a:rPr>
              <a:t>регистр</a:t>
            </a:r>
          </a:p>
        </p:txBody>
      </p:sp>
      <p:cxnSp>
        <p:nvCxnSpPr>
          <p:cNvPr id="37" name="Straight Arrow Connector 39"/>
          <p:cNvCxnSpPr/>
          <p:nvPr/>
        </p:nvCxnSpPr>
        <p:spPr bwMode="auto">
          <a:xfrm>
            <a:off x="5287963" y="3856038"/>
            <a:ext cx="808037" cy="15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3"/>
          <p:cNvSpPr>
            <a:spLocks noChangeArrowheads="1"/>
          </p:cNvSpPr>
          <p:nvPr/>
        </p:nvSpPr>
        <p:spPr bwMode="gray">
          <a:xfrm>
            <a:off x="0" y="2265363"/>
            <a:ext cx="93345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Мониторинг деятельности </a:t>
            </a:r>
          </a:p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Межмуниципальных Сосудистых Центров</a:t>
            </a:r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Решение на базе платформы «ДЦ»™ компании КИР</a:t>
            </a:r>
            <a:endParaRPr lang="ru-RU" noProof="1">
              <a:solidFill>
                <a:schemeClr val="bg1"/>
              </a:solidFill>
            </a:endParaRPr>
          </a:p>
        </p:txBody>
      </p:sp>
      <p:sp>
        <p:nvSpPr>
          <p:cNvPr id="7885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51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8852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368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388" y="3136900"/>
            <a:ext cx="1371731" cy="91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8854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2950" y="3121025"/>
            <a:ext cx="144621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2" descr="http://kirkazan.ru/@/imgs/header/medic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4675" y="3114675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4" descr="http://kirkazan.ru/@/imgs/header/medic%20(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0275" y="3114675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Box 7"/>
          <p:cNvSpPr txBox="1">
            <a:spLocks noChangeArrowheads="1"/>
          </p:cNvSpPr>
          <p:nvPr/>
        </p:nvSpPr>
        <p:spPr bwMode="auto">
          <a:xfrm>
            <a:off x="215900" y="1092200"/>
            <a:ext cx="35179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ru-RU" b="0">
                <a:solidFill>
                  <a:srgbClr val="F2F2F2"/>
                </a:solidFill>
              </a:rPr>
              <a:t>ИС «ММСЦ» предназначена для обеспечения функций оперативного мониторинга деятельности межмуниципальных сосудистых центров, регионального сосудистого центра, консультативной работы по случаям сосудистых заболеваний, зафиксированных на территории субъекта РФ</a:t>
            </a:r>
          </a:p>
          <a:p>
            <a:pPr>
              <a:lnSpc>
                <a:spcPts val="2000"/>
              </a:lnSpc>
            </a:pPr>
            <a:endParaRPr lang="ru-RU" b="0">
              <a:solidFill>
                <a:srgbClr val="F2F2F2"/>
              </a:solidFill>
            </a:endParaRPr>
          </a:p>
          <a:p>
            <a:pPr>
              <a:lnSpc>
                <a:spcPts val="3000"/>
              </a:lnSpc>
            </a:pPr>
            <a:endParaRPr lang="ru-RU" b="0">
              <a:solidFill>
                <a:srgbClr val="F2F2F2"/>
              </a:solidFill>
            </a:endParaRP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96863" y="195263"/>
            <a:ext cx="7504112" cy="501650"/>
          </a:xfrm>
        </p:spPr>
        <p:txBody>
          <a:bodyPr/>
          <a:lstStyle/>
          <a:p>
            <a:r>
              <a:rPr lang="ru-RU" smtClean="0"/>
              <a:t>ИС «ММСЦ»</a:t>
            </a:r>
          </a:p>
        </p:txBody>
      </p:sp>
      <p:pic>
        <p:nvPicPr>
          <p:cNvPr id="6" name="Рисунок 5" descr="ДЦ-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200" y="165100"/>
            <a:ext cx="5892800" cy="5892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Назначение системы</a:t>
            </a:r>
          </a:p>
        </p:txBody>
      </p:sp>
      <p:sp>
        <p:nvSpPr>
          <p:cNvPr id="8294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841375"/>
            <a:ext cx="8424863" cy="4645025"/>
          </a:xfrm>
        </p:spPr>
        <p:txBody>
          <a:bodyPr lIns="91440" tIns="45720" rIns="91440" bIns="45720"/>
          <a:lstStyle/>
          <a:p>
            <a:pPr>
              <a:spcAft>
                <a:spcPct val="0"/>
              </a:spcAft>
              <a:buFont typeface="Wingdings" pitchFamily="2" charset="2"/>
              <a:buNone/>
            </a:pPr>
            <a:r>
              <a:rPr lang="ru-RU" b="1" smtClean="0"/>
              <a:t>Система позволяет осуществлять следующие функции: </a:t>
            </a:r>
          </a:p>
          <a:p>
            <a:pPr>
              <a:buFont typeface="Wingdings" pitchFamily="2" charset="2"/>
              <a:buChar char="ü"/>
            </a:pPr>
            <a:r>
              <a:rPr lang="ru-RU" smtClean="0"/>
              <a:t>удаленный ввод данных обо всех клинических случаях по сосудистому профилю; </a:t>
            </a:r>
          </a:p>
          <a:p>
            <a:pPr>
              <a:buFont typeface="Wingdings" pitchFamily="2" charset="2"/>
              <a:buChar char="ü"/>
            </a:pPr>
            <a:r>
              <a:rPr lang="ru-RU" smtClean="0"/>
              <a:t>сбор всех (любых) групп данных по случаям; </a:t>
            </a:r>
          </a:p>
          <a:p>
            <a:pPr>
              <a:buFont typeface="Wingdings" pitchFamily="2" charset="2"/>
              <a:buChar char="ü"/>
            </a:pPr>
            <a:r>
              <a:rPr lang="ru-RU" smtClean="0"/>
              <a:t>выгрузка в программный продукт «Госпитальный регистр», разработанный и утвержденный Минздравсоцразвития РФ; </a:t>
            </a:r>
          </a:p>
          <a:p>
            <a:pPr>
              <a:buFont typeface="Wingdings" pitchFamily="2" charset="2"/>
              <a:buChar char="ü"/>
            </a:pPr>
            <a:r>
              <a:rPr lang="ru-RU" smtClean="0"/>
              <a:t>возможность последующего пополнения БД системы новыми справочниками и полями ввода данных; </a:t>
            </a:r>
          </a:p>
          <a:p>
            <a:pPr>
              <a:buFont typeface="Wingdings" pitchFamily="2" charset="2"/>
              <a:buChar char="ü"/>
            </a:pPr>
            <a:r>
              <a:rPr lang="ru-RU" smtClean="0"/>
              <a:t>настраиваемый автоматизированный обсчет параметров клинического случая с помощью специализированных таблиц на основании введенных вручную данных; </a:t>
            </a:r>
          </a:p>
          <a:p>
            <a:pPr>
              <a:buFont typeface="Wingdings" pitchFamily="2" charset="2"/>
              <a:buChar char="ü"/>
            </a:pPr>
            <a:r>
              <a:rPr lang="ru-RU" smtClean="0"/>
              <a:t>построение настраиваемой аналитической отчетности по управленческим критериям. Показатели предоставляются в абсолютных и относительных величинах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Случаи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предоставляет пользователям возможность полностью, всесторонне описать сосудистый случай таким образом, что этих данных будет достаточно для проведения сколь угодно сложной аналитики, проведения оценок по различным шкалам, а так же для проведения экспертизы качества лечения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909638"/>
            <a:ext cx="411480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Интеграция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>
                <a:solidFill>
                  <a:srgbClr val="F2F2F2"/>
                </a:solidFill>
              </a:rPr>
              <a:t>	</a:t>
            </a:r>
            <a:r>
              <a:rPr lang="ru-RU" b="0">
                <a:solidFill>
                  <a:srgbClr val="F2F2F2"/>
                </a:solidFill>
              </a:rPr>
              <a:t>Возможность интеграции с федеральным программным продуктом </a:t>
            </a:r>
            <a:r>
              <a:rPr lang="ru-RU">
                <a:solidFill>
                  <a:srgbClr val="F2F2F2"/>
                </a:solidFill>
              </a:rPr>
              <a:t>«Госпитальный регистр»</a:t>
            </a:r>
            <a:r>
              <a:rPr lang="ru-RU" b="0">
                <a:solidFill>
                  <a:srgbClr val="F2F2F2"/>
                </a:solidFill>
              </a:rPr>
              <a:t> и прочими системами, решает проблему дублированного ввода данных в разные программные продукты, делают ИС «ММСЦ» единым источником данных для всех</a:t>
            </a:r>
          </a:p>
        </p:txBody>
      </p:sp>
      <p:pic>
        <p:nvPicPr>
          <p:cNvPr id="87046" name="Рисунок 5" descr="C:\Users\Григорий\Documents\Сайт\ММСЦ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8313" y="550863"/>
            <a:ext cx="505777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Подсистемы Диспетчерского центра</a:t>
            </a: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409575" y="1136650"/>
            <a:ext cx="85725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Плановая госпитализация</a:t>
            </a: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ИАС ВМП и Лист ожидания </a:t>
            </a: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Обслуживание пациентов (Электронная регистратура)</a:t>
            </a: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Центральный архив медицинских изображений </a:t>
            </a: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Мониторинг сосудистых центров</a:t>
            </a: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Онкологический кластер</a:t>
            </a: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Ситуационный Центр</a:t>
            </a:r>
            <a:r>
              <a:rPr lang="en-US" b="0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b="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ru-RU" b="0" dirty="0">
                <a:solidFill>
                  <a:schemeClr val="bg1">
                    <a:lumMod val="95000"/>
                  </a:schemeClr>
                </a:solidFill>
              </a:rPr>
              <a:t>• Центр обработки вызовов </a:t>
            </a:r>
            <a:r>
              <a:rPr lang="en-US" b="0" dirty="0">
                <a:solidFill>
                  <a:schemeClr val="bg1">
                    <a:lumMod val="95000"/>
                  </a:schemeClr>
                </a:solidFill>
              </a:rPr>
              <a:t>(Call Center)</a:t>
            </a:r>
          </a:p>
        </p:txBody>
      </p:sp>
      <p:pic>
        <p:nvPicPr>
          <p:cNvPr id="38" name="Picture 12" descr="C:\Users\iayupov\Documents\lepest-colors-1000p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8300" y="1739900"/>
            <a:ext cx="1997075" cy="195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Работа со справочниками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Учитывая постоянное изменение информации, которая требуется в процессе работы, система справочников ИС «ММСЦ» построена таким образом, чтобы быть максимально гибкой. Пользователи самостоятельно могут изменять и дополнять описание случаев без участия разработчиков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885825"/>
            <a:ext cx="374332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Отчеты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содержит набор управленческих отчетов, позволяющих получить оценку и провести всесторонний анализ работы того или иного сосудистого центра в отдельности или системы в общем</a:t>
            </a:r>
          </a:p>
        </p:txBody>
      </p:sp>
      <p:pic>
        <p:nvPicPr>
          <p:cNvPr id="9114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1850" y="804863"/>
            <a:ext cx="49403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3"/>
          <p:cNvSpPr>
            <a:spLocks noChangeArrowheads="1"/>
          </p:cNvSpPr>
          <p:nvPr/>
        </p:nvSpPr>
        <p:spPr bwMode="gray">
          <a:xfrm>
            <a:off x="0" y="1960563"/>
            <a:ext cx="93345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Ситуационный центр</a:t>
            </a:r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Решение на базе платформы «ДЦ» компании КИР</a:t>
            </a:r>
            <a:endParaRPr lang="ru-RU" noProof="1">
              <a:solidFill>
                <a:schemeClr val="bg1"/>
              </a:solidFill>
            </a:endParaRPr>
          </a:p>
        </p:txBody>
      </p:sp>
      <p:sp>
        <p:nvSpPr>
          <p:cNvPr id="931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3187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3188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368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2288" y="3048000"/>
            <a:ext cx="1371731" cy="91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7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2382" y="3048000"/>
            <a:ext cx="1371731" cy="91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3191" name="Picture 2" descr="http://kirkazan.ru/@/imgs/header/offic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6750" y="3028950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2" name="Picture 4" descr="http://kirkazan.ru/@/imgs/header/medica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51375" y="3041650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7"/>
          <p:cNvSpPr txBox="1">
            <a:spLocks noChangeArrowheads="1"/>
          </p:cNvSpPr>
          <p:nvPr/>
        </p:nvSpPr>
        <p:spPr bwMode="auto">
          <a:xfrm>
            <a:off x="215900" y="838200"/>
            <a:ext cx="35179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ru-RU" sz="1800" b="0">
                <a:solidFill>
                  <a:srgbClr val="F2F2F2"/>
                </a:solidFill>
              </a:rPr>
              <a:t>ИС «Ситуационный Центр» (ДЦ.СЦ) является серьезным помощником для управляющих структур здравоохранения. Она призвана обеспечивать оперативный мониторинг показателей эффективности работы системы здравоохранения, а также возможность построения отчетности в режиме реального времени для проведения аналитики. Помимо этого ДЦ.СЦ решает вопросы интеграции и комплексной аналитики всех разнородных данных, собираемых в системе здравоохранения</a:t>
            </a:r>
          </a:p>
          <a:p>
            <a:pPr>
              <a:lnSpc>
                <a:spcPts val="3000"/>
              </a:lnSpc>
            </a:pPr>
            <a:endParaRPr lang="ru-RU" sz="1800" b="0">
              <a:solidFill>
                <a:srgbClr val="F2F2F2"/>
              </a:solidFill>
            </a:endParaRPr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296863" y="195263"/>
            <a:ext cx="7504112" cy="501650"/>
          </a:xfrm>
        </p:spPr>
        <p:txBody>
          <a:bodyPr/>
          <a:lstStyle/>
          <a:p>
            <a:r>
              <a:rPr lang="ru-RU" sz="2000" smtClean="0"/>
              <a:t>ИС «СЦ»</a:t>
            </a:r>
          </a:p>
        </p:txBody>
      </p:sp>
      <p:pic>
        <p:nvPicPr>
          <p:cNvPr id="5" name="Рисунок 4" descr="ДЦ-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01600"/>
            <a:ext cx="6197600" cy="6197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Назначение системы</a:t>
            </a:r>
          </a:p>
        </p:txBody>
      </p:sp>
      <p:sp>
        <p:nvSpPr>
          <p:cNvPr id="9728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663575"/>
            <a:ext cx="8588375" cy="4645025"/>
          </a:xfrm>
        </p:spPr>
        <p:txBody>
          <a:bodyPr lIns="91440" tIns="45720" rIns="91440" bIns="45720"/>
          <a:lstStyle/>
          <a:p>
            <a:pPr>
              <a:spcAft>
                <a:spcPct val="0"/>
              </a:spcAft>
              <a:buFont typeface="Wingdings" pitchFamily="2" charset="2"/>
              <a:buNone/>
            </a:pPr>
            <a:r>
              <a:rPr lang="ru-RU" sz="1600" b="1" smtClean="0"/>
              <a:t>Система позволяет осуществлять следующие функции: 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Моделирование ситуаций в системе здравоохранения региона;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Режим подбора оптимальных показателей использования ресурсов;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Поддержка бизнес-процессов по выверке и повышения качества данных (например, выявление дублей пациентов, классификация не корректно введенных адресов, классификация диагнозов и т.п.);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Мониторинг ситуаций в системе здравоохранения в наглядном и понятном для управленца виде;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Настройка индикаторов, информирующих пользователей (в том числе по e-mail) при выходе ключевых значений за указанные пределы;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Представление данных с помощью Web-браузера в табличном, графическом и картографическом виде;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Построение интерактивных и картографических отчетов;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Выполнение отчетов по расписанию;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Персонализация рабочего места для каждого пользователя системы;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Массовая рассылка отчетов;</a:t>
            </a:r>
          </a:p>
          <a:p>
            <a:pPr>
              <a:buFont typeface="Wingdings" pitchFamily="2" charset="2"/>
              <a:buChar char="ü"/>
            </a:pPr>
            <a:r>
              <a:rPr lang="ru-RU" sz="1600" smtClean="0"/>
              <a:t>Импорт данных из программ-первоисточников в БД СЦ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33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Моделирование, аналитика и отчетность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предоставляет пользователям возможность моделировать ситуации по выбранным профилям и прогнозировать влияние показателей на модель.</a:t>
            </a:r>
          </a:p>
          <a:p>
            <a:r>
              <a:rPr lang="ru-RU" b="0">
                <a:solidFill>
                  <a:srgbClr val="F2F2F2"/>
                </a:solidFill>
              </a:rPr>
              <a:t>Система позволяет разрабатывать и модифицировать аналитические и статистические отчеты</a:t>
            </a: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955675"/>
            <a:ext cx="3530600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99335" name="Рисунок 5" descr="пример отчет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8000" y="1435100"/>
            <a:ext cx="4279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38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Отчеты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содержит набор управленческих отчетов, позволяющих получить оценку и провести всесторонний анализ работы того или иного направления в отдельности или системы в общем</a:t>
            </a:r>
          </a:p>
        </p:txBody>
      </p:sp>
      <p:pic>
        <p:nvPicPr>
          <p:cNvPr id="9421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904875"/>
            <a:ext cx="5187950" cy="16383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138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24275" y="1189038"/>
            <a:ext cx="4999038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42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Описание решения</a:t>
            </a:r>
            <a:r>
              <a:rPr lang="en-US" smtClean="0"/>
              <a:t/>
            </a:r>
            <a:br>
              <a:rPr lang="en-US" smtClean="0"/>
            </a:br>
            <a:r>
              <a:rPr lang="ru-RU" sz="2000" smtClean="0"/>
              <a:t>Аналитика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0825" y="3924300"/>
            <a:ext cx="84248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b="0">
                <a:solidFill>
                  <a:srgbClr val="F2F2F2"/>
                </a:solidFill>
              </a:rPr>
              <a:t>	Система содержит набор оперативных аналитических форм, которые позволяют принимать объективные управленческие решения, как на уровне руководства системы здравоохранения, так и на уровне главного врача</a:t>
            </a: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1069975"/>
            <a:ext cx="3960813" cy="2357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1161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51375" y="1036638"/>
            <a:ext cx="1922463" cy="2506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</p:pic>
      <p:pic>
        <p:nvPicPr>
          <p:cNvPr id="11162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0213" y="1036638"/>
            <a:ext cx="1878012" cy="2493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О компании</a:t>
            </a:r>
          </a:p>
        </p:txBody>
      </p:sp>
      <p:sp>
        <p:nvSpPr>
          <p:cNvPr id="10547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841375"/>
            <a:ext cx="8740775" cy="4819650"/>
          </a:xfrm>
        </p:spPr>
        <p:txBody>
          <a:bodyPr lIns="91440" tIns="45720" rIns="91440" bIns="45720"/>
          <a:lstStyle/>
          <a:p>
            <a:pPr>
              <a:buFont typeface="Wingdings" pitchFamily="2" charset="2"/>
              <a:buNone/>
            </a:pPr>
            <a:r>
              <a:rPr lang="ru-RU" smtClean="0"/>
              <a:t>		Компания </a:t>
            </a:r>
            <a:r>
              <a:rPr lang="ru-RU" b="1" smtClean="0"/>
              <a:t>"Корпоративные Информационные Рутины" </a:t>
            </a:r>
            <a:r>
              <a:rPr lang="en-US" b="1" smtClean="0"/>
              <a:t>(</a:t>
            </a:r>
            <a:r>
              <a:rPr lang="ru-RU" b="1" smtClean="0"/>
              <a:t>КИР) </a:t>
            </a:r>
            <a:r>
              <a:rPr lang="ru-RU" smtClean="0"/>
              <a:t>образована в 2000 году и входит в состав Международного холдинга </a:t>
            </a:r>
            <a:r>
              <a:rPr lang="ru-RU" b="1" smtClean="0"/>
              <a:t>"ATRIA Group"</a:t>
            </a:r>
            <a:r>
              <a:rPr lang="ru-RU" smtClean="0"/>
              <a:t> на правах самостоятельной компании. Холдинг занимается разработкой информационных автоматизированных систем в различных отраслях. </a:t>
            </a:r>
            <a:endParaRPr lang="en-US" smtClean="0"/>
          </a:p>
          <a:p>
            <a:pPr>
              <a:buFont typeface="Wingdings" pitchFamily="2" charset="2"/>
              <a:buNone/>
            </a:pPr>
            <a:r>
              <a:rPr lang="en-US" smtClean="0"/>
              <a:t>		</a:t>
            </a:r>
            <a:r>
              <a:rPr lang="ru-RU" smtClean="0"/>
              <a:t>Компания </a:t>
            </a:r>
            <a:r>
              <a:rPr lang="ru-RU" b="1" smtClean="0"/>
              <a:t>КИР</a:t>
            </a:r>
            <a:r>
              <a:rPr lang="ru-RU" smtClean="0"/>
              <a:t> специализируется на разработке, внедрении и сопровождении решения для здравоохранения:</a:t>
            </a:r>
            <a:br>
              <a:rPr lang="ru-RU" smtClean="0"/>
            </a:br>
            <a:r>
              <a:rPr lang="ru-RU" smtClean="0"/>
              <a:t>- региональные системы (комплексные системы управления региональным здравоохранением)</a:t>
            </a:r>
            <a:br>
              <a:rPr lang="ru-RU" smtClean="0"/>
            </a:br>
            <a:r>
              <a:rPr lang="ru-RU" smtClean="0"/>
              <a:t>- кластерные системы (системы управления группой клиник)</a:t>
            </a:r>
            <a:br>
              <a:rPr lang="ru-RU" smtClean="0"/>
            </a:br>
            <a:r>
              <a:rPr lang="ru-RU" smtClean="0"/>
              <a:t>- клинические системы (комплексные системы управления большими клиниками)</a:t>
            </a:r>
            <a:br>
              <a:rPr lang="ru-RU" smtClean="0"/>
            </a:br>
            <a:r>
              <a:rPr lang="ru-RU" smtClean="0"/>
              <a:t>- модули (специализированные решения, такие как СТАЦИОНАР, ПОЛИКЛИНИКА, АПТЕКА, РАДИОЛОГИЯ, ГЕМОТРАНСФУЗИОЛОГИЯ, ЕДИНАЯ ДИСПЕТЧЕРСКАЯ СЛУЖБА, ПЛАНОВО-ПРЕДУПРЕДИТЕЛЬНЫЙ РЕМОНТ, МЕДСТАТИСТИКА, WEB-ПОРТАЛ ПАЦИЕНТА, КАДРЫ, ПИЩЕБЛОК, ГАРАЖ и т.д.)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r>
              <a:rPr lang="ru-RU" sz="2000" b="1" smtClean="0"/>
              <a:t>Более 23 авторских свидетельств на различные продукты собственной разработки!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 bwMode="auto">
          <a:xfrm>
            <a:off x="289560" y="792480"/>
            <a:ext cx="8595360" cy="307848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388" y="815975"/>
            <a:ext cx="7769225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39999"/>
              </a:srgbClr>
            </a:outerShdw>
          </a:effectLst>
        </p:spPr>
      </p:pic>
      <p:sp>
        <p:nvSpPr>
          <p:cNvPr id="1075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Корпоративные Информационные Рутины</a:t>
            </a:r>
            <a:endParaRPr lang="ru-RU" sz="200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0363" y="4098925"/>
            <a:ext cx="8424862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975" indent="-180975" eaLnBrk="0" hangingPunct="0">
              <a:spcAft>
                <a:spcPct val="40000"/>
              </a:spcAft>
              <a:buFont typeface="Wingdings" pitchFamily="2" charset="2"/>
              <a:buNone/>
            </a:pPr>
            <a:r>
              <a:rPr lang="ru-RU" sz="1400" b="0">
                <a:solidFill>
                  <a:srgbClr val="F2F2F2"/>
                </a:solidFill>
              </a:rPr>
              <a:t>Собственные офисы в:</a:t>
            </a:r>
          </a:p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Москве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60363" y="4735513"/>
            <a:ext cx="842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Праге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0363" y="4914900"/>
            <a:ext cx="842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Екатеринбурге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60363" y="5106988"/>
            <a:ext cx="842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Челябинске</a:t>
            </a:r>
          </a:p>
          <a:p>
            <a:pPr marL="638175" lvl="1" indent="-180975" eaLnBrk="0" hangingPunct="0">
              <a:buFont typeface="Arial" charset="0"/>
              <a:buChar char="•"/>
            </a:pPr>
            <a:endParaRPr lang="ru-RU" sz="1400">
              <a:solidFill>
                <a:srgbClr val="F2F2F2"/>
              </a:solidFill>
            </a:endParaRPr>
          </a:p>
          <a:p>
            <a:pPr marL="638175" lvl="1" indent="-180975" eaLnBrk="0" hangingPunct="0">
              <a:buFont typeface="Arial" charset="0"/>
              <a:buChar char="•"/>
            </a:pPr>
            <a:endParaRPr lang="ru-RU" sz="1400">
              <a:solidFill>
                <a:srgbClr val="F2F2F2"/>
              </a:solidFill>
            </a:endParaRPr>
          </a:p>
          <a:p>
            <a:pPr marL="638175" lvl="1" indent="-180975" eaLnBrk="0" hangingPunct="0">
              <a:buFont typeface="Arial" charset="0"/>
              <a:buChar char="•"/>
            </a:pPr>
            <a:endParaRPr lang="ru-RU" sz="1400">
              <a:solidFill>
                <a:srgbClr val="F2F2F2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60363" y="5653088"/>
            <a:ext cx="842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Оренбурге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360363" y="5489575"/>
            <a:ext cx="84248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Киеве</a:t>
            </a:r>
          </a:p>
        </p:txBody>
      </p:sp>
      <p:sp>
        <p:nvSpPr>
          <p:cNvPr id="15" name="5-конечная звезда 14"/>
          <p:cNvSpPr/>
          <p:nvPr/>
        </p:nvSpPr>
        <p:spPr bwMode="auto">
          <a:xfrm>
            <a:off x="5532438" y="1924050"/>
            <a:ext cx="373062" cy="37465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16" name="5-конечная звезда 15"/>
          <p:cNvSpPr/>
          <p:nvPr/>
        </p:nvSpPr>
        <p:spPr bwMode="auto">
          <a:xfrm>
            <a:off x="4125913" y="1863725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17" name="5-конечная звезда 16"/>
          <p:cNvSpPr/>
          <p:nvPr/>
        </p:nvSpPr>
        <p:spPr bwMode="auto">
          <a:xfrm>
            <a:off x="1300163" y="2901950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solidFill>
                <a:schemeClr val="bg1">
                  <a:lumMod val="95000"/>
                </a:schemeClr>
              </a:solidFill>
              <a:cs typeface="Calibri" pitchFamily="34" charset="0"/>
            </a:endParaRPr>
          </a:p>
        </p:txBody>
      </p:sp>
      <p:sp>
        <p:nvSpPr>
          <p:cNvPr id="18" name="5-конечная звезда 17"/>
          <p:cNvSpPr/>
          <p:nvPr/>
        </p:nvSpPr>
        <p:spPr bwMode="auto">
          <a:xfrm>
            <a:off x="6964363" y="1701800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19" name="5-конечная звезда 18"/>
          <p:cNvSpPr/>
          <p:nvPr/>
        </p:nvSpPr>
        <p:spPr bwMode="auto">
          <a:xfrm>
            <a:off x="7062788" y="2082800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20" name="5-конечная звезда 19"/>
          <p:cNvSpPr/>
          <p:nvPr/>
        </p:nvSpPr>
        <p:spPr bwMode="auto">
          <a:xfrm>
            <a:off x="6230938" y="2441575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21" name="5-конечная звезда 20"/>
          <p:cNvSpPr/>
          <p:nvPr/>
        </p:nvSpPr>
        <p:spPr bwMode="auto">
          <a:xfrm>
            <a:off x="3243263" y="2895600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solidFill>
                <a:schemeClr val="bg1">
                  <a:lumMod val="95000"/>
                </a:schemeClr>
              </a:solidFill>
              <a:cs typeface="Calibri" pitchFamily="34" charset="0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360363" y="4570413"/>
            <a:ext cx="842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Казани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5664200" y="2324100"/>
            <a:ext cx="147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/>
            <a:r>
              <a:rPr lang="ru-RU" sz="800">
                <a:solidFill>
                  <a:srgbClr val="595959"/>
                </a:solidFill>
              </a:rPr>
              <a:t>Оренбург</a:t>
            </a:r>
          </a:p>
        </p:txBody>
      </p:sp>
      <p:sp>
        <p:nvSpPr>
          <p:cNvPr id="26" name="5-конечная звезда 25"/>
          <p:cNvSpPr/>
          <p:nvPr/>
        </p:nvSpPr>
        <p:spPr bwMode="auto">
          <a:xfrm>
            <a:off x="4484688" y="1828800"/>
            <a:ext cx="246062" cy="2460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 b="0">
              <a:latin typeface="Arial" charset="0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3733800" y="1701800"/>
            <a:ext cx="147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/>
            <a:r>
              <a:rPr lang="ru-RU" sz="800">
                <a:solidFill>
                  <a:srgbClr val="595959"/>
                </a:solidFill>
              </a:rPr>
              <a:t>Владимир</a:t>
            </a: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360363" y="5297488"/>
            <a:ext cx="84248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180975" eaLnBrk="0" hangingPunct="0">
              <a:buFont typeface="Arial" charset="0"/>
              <a:buChar char="•"/>
            </a:pPr>
            <a:r>
              <a:rPr lang="ru-RU" sz="1400">
                <a:solidFill>
                  <a:srgbClr val="F2F2F2"/>
                </a:solidFill>
              </a:rPr>
              <a:t>Владимире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24" grpId="0"/>
      <p:bldP spid="25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49275" y="4019550"/>
            <a:ext cx="85725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sz="1600" b="0" dirty="0">
                <a:solidFill>
                  <a:schemeClr val="bg1">
                    <a:lumMod val="95000"/>
                  </a:schemeClr>
                </a:solidFill>
              </a:rPr>
              <a:t>• «Прозрачная» идентификация жителя</a:t>
            </a:r>
          </a:p>
          <a:p>
            <a:pPr>
              <a:lnSpc>
                <a:spcPct val="120000"/>
              </a:lnSpc>
              <a:defRPr/>
            </a:pPr>
            <a:r>
              <a:rPr lang="ru-RU" sz="1600" b="0" dirty="0">
                <a:solidFill>
                  <a:schemeClr val="bg1">
                    <a:lumMod val="95000"/>
                  </a:schemeClr>
                </a:solidFill>
              </a:rPr>
              <a:t>• Исключение дублирования информации </a:t>
            </a:r>
          </a:p>
          <a:p>
            <a:pPr>
              <a:lnSpc>
                <a:spcPct val="120000"/>
              </a:lnSpc>
              <a:defRPr/>
            </a:pPr>
            <a:r>
              <a:rPr lang="ru-RU" sz="1600" b="0" dirty="0">
                <a:solidFill>
                  <a:schemeClr val="bg1">
                    <a:lumMod val="95000"/>
                  </a:schemeClr>
                </a:solidFill>
              </a:rPr>
              <a:t>• Использование единого и уникального идентификатора для предоставления государственных    услуг в электронном виде </a:t>
            </a:r>
          </a:p>
          <a:p>
            <a:pPr>
              <a:lnSpc>
                <a:spcPct val="120000"/>
              </a:lnSpc>
              <a:defRPr/>
            </a:pPr>
            <a:r>
              <a:rPr lang="ru-RU" sz="1600" b="0" dirty="0">
                <a:solidFill>
                  <a:schemeClr val="bg1">
                    <a:lumMod val="95000"/>
                  </a:schemeClr>
                </a:solidFill>
              </a:rPr>
              <a:t>• Автоматизированная регистрация оказанных услуг </a:t>
            </a:r>
          </a:p>
          <a:p>
            <a:pPr>
              <a:lnSpc>
                <a:spcPct val="120000"/>
              </a:lnSpc>
              <a:defRPr/>
            </a:pPr>
            <a:r>
              <a:rPr lang="ru-RU" sz="1600" b="0" dirty="0">
                <a:solidFill>
                  <a:schemeClr val="bg1">
                    <a:lumMod val="95000"/>
                  </a:schemeClr>
                </a:solidFill>
              </a:rPr>
              <a:t>• Обеспечение обратной связи между органами власти и жителем</a:t>
            </a:r>
          </a:p>
          <a:p>
            <a:pPr>
              <a:lnSpc>
                <a:spcPct val="120000"/>
              </a:lnSpc>
              <a:defRPr/>
            </a:pPr>
            <a:r>
              <a:rPr lang="ru-RU" sz="1600" b="0" dirty="0">
                <a:solidFill>
                  <a:schemeClr val="bg1">
                    <a:lumMod val="95000"/>
                  </a:schemeClr>
                </a:solidFill>
              </a:rPr>
              <a:t>• Возможность оплаты государственных услуг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150" y="1189038"/>
            <a:ext cx="3859213" cy="521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6"/>
          <p:cNvSpPr>
            <a:spLocks noChangeArrowheads="1"/>
          </p:cNvSpPr>
          <p:nvPr/>
        </p:nvSpPr>
        <p:spPr bwMode="auto">
          <a:xfrm rot="5400000">
            <a:off x="5712619" y="624681"/>
            <a:ext cx="685800" cy="1779588"/>
          </a:xfrm>
          <a:prstGeom prst="upArrow">
            <a:avLst>
              <a:gd name="adj1" fmla="val 50000"/>
              <a:gd name="adj2" fmla="val 32412"/>
            </a:avLst>
          </a:prstGeom>
          <a:solidFill>
            <a:srgbClr val="3366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AutoShape 6"/>
          <p:cNvSpPr>
            <a:spLocks noChangeArrowheads="1"/>
          </p:cNvSpPr>
          <p:nvPr/>
        </p:nvSpPr>
        <p:spPr bwMode="auto">
          <a:xfrm rot="5400000">
            <a:off x="5943600" y="2159000"/>
            <a:ext cx="685800" cy="2241550"/>
          </a:xfrm>
          <a:prstGeom prst="upArrow">
            <a:avLst>
              <a:gd name="adj1" fmla="val 50000"/>
              <a:gd name="adj2" fmla="val 32413"/>
            </a:avLst>
          </a:prstGeom>
          <a:solidFill>
            <a:srgbClr val="3366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Picture 2" descr="C:\Users\Администратор\Documents\___СОРТИРОВАТЬ\IMG_1465.pn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7353300" y="2500313"/>
            <a:ext cx="1109663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9" name="Рисунок 8" descr="bilitem0007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979797"/>
              </a:clrFrom>
              <a:clrTo>
                <a:srgbClr val="97979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0225" y="785813"/>
            <a:ext cx="1846263" cy="15652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7" name="Text Box 3"/>
          <p:cNvSpPr txBox="1">
            <a:spLocks noChangeArrowheads="1"/>
          </p:cNvSpPr>
          <p:nvPr/>
        </p:nvSpPr>
        <p:spPr bwMode="auto">
          <a:xfrm>
            <a:off x="5165725" y="1316038"/>
            <a:ext cx="18319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>
                <a:solidFill>
                  <a:schemeClr val="bg1"/>
                </a:solidFill>
              </a:rPr>
              <a:t>Гос. учреждения</a:t>
            </a:r>
          </a:p>
        </p:txBody>
      </p:sp>
      <p:sp>
        <p:nvSpPr>
          <p:cNvPr id="25608" name="Text Box 3"/>
          <p:cNvSpPr txBox="1">
            <a:spLocks noChangeArrowheads="1"/>
          </p:cNvSpPr>
          <p:nvPr/>
        </p:nvSpPr>
        <p:spPr bwMode="auto">
          <a:xfrm>
            <a:off x="4457700" y="3106738"/>
            <a:ext cx="35687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400">
                <a:solidFill>
                  <a:schemeClr val="bg1"/>
                </a:solidFill>
              </a:rPr>
              <a:t>ИНФОКИОСК, БАНКОМАТ</a:t>
            </a:r>
          </a:p>
        </p:txBody>
      </p:sp>
      <p:sp>
        <p:nvSpPr>
          <p:cNvPr id="25609" name="Заголовок 1"/>
          <p:cNvSpPr txBox="1">
            <a:spLocks/>
          </p:cNvSpPr>
          <p:nvPr/>
        </p:nvSpPr>
        <p:spPr bwMode="auto">
          <a:xfrm>
            <a:off x="296863" y="152400"/>
            <a:ext cx="7504112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ru-RU" sz="2400">
                <a:solidFill>
                  <a:schemeClr val="bg1"/>
                </a:solidFill>
              </a:rPr>
              <a:t>Интеграция с универсальной электронной картой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1400" dirty="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ahoma" pitchFamily="34" charset="0"/>
              </a:rPr>
            </a:br>
            <a:endParaRPr lang="ru-RU" sz="1400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6072188"/>
            <a:ext cx="9144000" cy="785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rgbClr val="FF0000"/>
                </a:solidFill>
                <a:latin typeface="Tahoma" pitchFamily="34" charset="0"/>
              </a:rPr>
              <a:t>Лучшее решение в сфере информационно-аналитического сопровождения услуг в области здравоохранения!</a:t>
            </a:r>
            <a:r>
              <a:rPr lang="ru-RU" sz="1400" dirty="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ahoma" pitchFamily="34" charset="0"/>
              </a:rPr>
            </a:br>
            <a:endParaRPr lang="ru-RU" sz="1400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1095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769938"/>
            <a:ext cx="9140825" cy="53736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1400" dirty="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ahoma" pitchFamily="34" charset="0"/>
              </a:rPr>
            </a:br>
            <a:endParaRPr lang="ru-RU" sz="1400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1238" y="723900"/>
            <a:ext cx="7112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09538" y="6286500"/>
            <a:ext cx="9144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rgbClr val="FF0000"/>
                </a:solidFill>
                <a:latin typeface="Tahoma" pitchFamily="34" charset="0"/>
              </a:rPr>
              <a:t>«Лучшая медицинская информационная система 2008»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rgbClr val="FF0000"/>
                </a:solidFill>
                <a:latin typeface="Tahoma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ahoma" pitchFamily="34" charset="0"/>
              </a:rPr>
            </a:br>
            <a:endParaRPr lang="ru-RU" dirty="0">
              <a:solidFill>
                <a:srgbClr val="FF0000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sz="1400" dirty="0">
                <a:solidFill>
                  <a:schemeClr val="bg1"/>
                </a:solidFill>
                <a:latin typeface="Tahoma" pitchFamily="34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ahoma" pitchFamily="34" charset="0"/>
              </a:rPr>
            </a:br>
            <a:endParaRPr lang="ru-RU" sz="1400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013" y="723900"/>
            <a:ext cx="7112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09538" y="6286500"/>
            <a:ext cx="9144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rgbClr val="FF0000"/>
                </a:solidFill>
                <a:latin typeface="Tahoma" pitchFamily="34" charset="0"/>
              </a:rPr>
              <a:t>«Лучшая медицинская информационная система 2010»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rgbClr val="FF0000"/>
                </a:solidFill>
                <a:latin typeface="Tahoma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ahoma" pitchFamily="34" charset="0"/>
              </a:rPr>
            </a:br>
            <a:endParaRPr lang="ru-RU" dirty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113668" name="Рисунок 4" descr="сканирование0041.jpg"/>
          <p:cNvPicPr>
            <a:picLocks noChangeAspect="1"/>
          </p:cNvPicPr>
          <p:nvPr/>
        </p:nvPicPr>
        <p:blipFill>
          <a:blip r:embed="rId4">
            <a:lum bright="-12000" contrast="30000"/>
          </a:blip>
          <a:srcRect/>
          <a:stretch>
            <a:fillRect/>
          </a:stretch>
        </p:blipFill>
        <p:spPr bwMode="auto">
          <a:xfrm>
            <a:off x="2987675" y="692150"/>
            <a:ext cx="32766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3"/>
          <p:cNvSpPr>
            <a:spLocks noGrp="1"/>
          </p:cNvSpPr>
          <p:nvPr>
            <p:ph type="body" idx="4294967295"/>
          </p:nvPr>
        </p:nvSpPr>
        <p:spPr>
          <a:xfrm>
            <a:off x="2700338" y="4398963"/>
            <a:ext cx="6157912" cy="19446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chemeClr val="bg1"/>
                </a:solidFill>
                <a:latin typeface="Segoe Script"/>
                <a:cs typeface="Arial" charset="0"/>
              </a:rPr>
              <a:t>С уважением, Рустам Сунгатов.</a:t>
            </a:r>
          </a:p>
          <a:p>
            <a:pPr algn="r" eaLnBrk="1" hangingPunct="1">
              <a:buFont typeface="Arial" charset="0"/>
              <a:buNone/>
            </a:pPr>
            <a:r>
              <a:rPr lang="ru-RU" sz="1600" b="1" i="1" smtClean="0">
                <a:solidFill>
                  <a:schemeClr val="bg1"/>
                </a:solidFill>
                <a:latin typeface="Arial" charset="0"/>
                <a:cs typeface="Arial" charset="0"/>
              </a:rPr>
              <a:t>Генеральный директор компании КИР.         </a:t>
            </a:r>
          </a:p>
          <a:p>
            <a:pPr algn="r" eaLnBrk="1" hangingPunct="1">
              <a:buFont typeface="Arial" charset="0"/>
              <a:buNone/>
            </a:pPr>
            <a:r>
              <a:rPr lang="ru-RU" sz="1600" b="1" i="1" smtClean="0">
                <a:solidFill>
                  <a:schemeClr val="bg1"/>
                </a:solidFill>
                <a:latin typeface="Arial" charset="0"/>
                <a:cs typeface="Arial" charset="0"/>
              </a:rPr>
              <a:t>Доктор экономических наук.</a:t>
            </a:r>
          </a:p>
          <a:p>
            <a:pPr algn="r" eaLnBrk="1" hangingPunct="1">
              <a:buFont typeface="Arial" charset="0"/>
              <a:buNone/>
            </a:pPr>
            <a:r>
              <a:rPr lang="en-US" sz="1600" b="1" i="1" smtClean="0">
                <a:solidFill>
                  <a:schemeClr val="bg1"/>
                </a:solidFill>
                <a:latin typeface="Arial" charset="0"/>
                <a:cs typeface="Arial" charset="0"/>
              </a:rPr>
              <a:t>rsungatov@kirkazan.ru</a:t>
            </a:r>
          </a:p>
          <a:p>
            <a:pPr algn="r" eaLnBrk="1" hangingPunct="1">
              <a:buFont typeface="Arial" charset="0"/>
              <a:buNone/>
            </a:pPr>
            <a:endParaRPr lang="ru-RU" sz="1600" b="1" i="1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1600" smtClean="0">
              <a:solidFill>
                <a:schemeClr val="bg1"/>
              </a:solidFill>
            </a:endParaRPr>
          </a:p>
        </p:txBody>
      </p:sp>
      <p:pic>
        <p:nvPicPr>
          <p:cNvPr id="115714" name="Picture 4" descr="C:\Users\Артур\Pictures\sungat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525" y="396875"/>
            <a:ext cx="2640013" cy="624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76600" y="293688"/>
            <a:ext cx="5702300" cy="34464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«Когда мы говорим о медицине, как об области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человеческой деятельности, мы неизменно наталкиваемся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на объективное противоречие: Медицина — искусство,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значит, элитарно, индивидуально. А общество нуждается в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медицине-индустрии, но уровня искусства.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Да, медицина — великое искусство, а в искусстве нужен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только талант. Где талант взять в нужном количестве?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Нужна система, стандарт,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</a:rPr>
              <a:t>самодополняющаяся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 и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саморазвивающаяся система, тогда элемент искусства будет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жить в медицине, и в то же время удастся приблизиться к</a:t>
            </a:r>
          </a:p>
          <a:p>
            <a:pPr>
              <a:defRPr/>
            </a:pP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решению объективного </a:t>
            </a:r>
            <a:r>
              <a:rPr lang="ru-RU" sz="1600">
                <a:solidFill>
                  <a:schemeClr val="bg1">
                    <a:lumMod val="95000"/>
                  </a:schemeClr>
                </a:solidFill>
              </a:rPr>
              <a:t>противоречия»</a:t>
            </a:r>
            <a:endParaRPr lang="ru-RU" sz="16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defRPr/>
            </a:pPr>
            <a:r>
              <a:rPr lang="ru-RU" sz="1200" b="0" i="1" dirty="0">
                <a:solidFill>
                  <a:schemeClr val="bg1">
                    <a:lumMod val="95000"/>
                  </a:schemeClr>
                </a:solidFill>
              </a:rPr>
              <a:t>Из доклада на I-ой межрегиональной конференции</a:t>
            </a:r>
          </a:p>
          <a:p>
            <a:pPr>
              <a:defRPr/>
            </a:pPr>
            <a:r>
              <a:rPr lang="ru-RU" sz="1200" b="0" i="1" dirty="0">
                <a:solidFill>
                  <a:schemeClr val="bg1">
                    <a:lumMod val="95000"/>
                  </a:schemeClr>
                </a:solidFill>
              </a:rPr>
              <a:t>«Повышение эффективности управления</a:t>
            </a:r>
          </a:p>
          <a:p>
            <a:pPr>
              <a:defRPr/>
            </a:pPr>
            <a:r>
              <a:rPr lang="ru-RU" sz="1200" b="0" i="1" dirty="0">
                <a:solidFill>
                  <a:schemeClr val="bg1">
                    <a:lumMod val="95000"/>
                  </a:schemeClr>
                </a:solidFill>
              </a:rPr>
              <a:t>здравоохранением», г. Казань, 3 дек. 2002 г</a:t>
            </a:r>
            <a:r>
              <a:rPr lang="ru-RU" sz="1800" i="1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ru-RU" sz="1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0" y="-12700"/>
            <a:ext cx="45085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60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Rectangle 13"/>
          <p:cNvSpPr>
            <a:spLocks noChangeArrowheads="1"/>
          </p:cNvSpPr>
          <p:nvPr/>
        </p:nvSpPr>
        <p:spPr bwMode="gray">
          <a:xfrm>
            <a:off x="3259138" y="2413000"/>
            <a:ext cx="5294312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>
              <a:lnSpc>
                <a:spcPct val="110000"/>
              </a:lnSpc>
            </a:pPr>
            <a:r>
              <a:rPr lang="ru-RU" sz="3200">
                <a:solidFill>
                  <a:schemeClr val="bg1"/>
                </a:solidFill>
                <a:latin typeface="Segoe Script"/>
              </a:rPr>
              <a:t>Спасибо за внимание!</a:t>
            </a:r>
            <a:endParaRPr lang="ru-RU" sz="3200" noProof="1">
              <a:solidFill>
                <a:schemeClr val="bg1"/>
              </a:solidFill>
              <a:latin typeface="Segoe Script"/>
            </a:endParaRPr>
          </a:p>
        </p:txBody>
      </p:sp>
      <p:sp>
        <p:nvSpPr>
          <p:cNvPr id="116740" name="Rectangle 13"/>
          <p:cNvSpPr>
            <a:spLocks noChangeArrowheads="1"/>
          </p:cNvSpPr>
          <p:nvPr/>
        </p:nvSpPr>
        <p:spPr bwMode="gray">
          <a:xfrm>
            <a:off x="1938338" y="4838700"/>
            <a:ext cx="5294312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10000"/>
              </a:lnSpc>
            </a:pPr>
            <a:r>
              <a:rPr lang="ru-RU" sz="2800" noProof="1">
                <a:solidFill>
                  <a:schemeClr val="bg1"/>
                </a:solidFill>
              </a:rPr>
              <a:t>Узнайте больше на</a:t>
            </a:r>
            <a:r>
              <a:rPr lang="en-US" sz="2800" noProof="1">
                <a:solidFill>
                  <a:schemeClr val="bg1"/>
                </a:solidFill>
              </a:rPr>
              <a:t> www.kirkazan.ru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3"/>
          <p:cNvSpPr>
            <a:spLocks noChangeArrowheads="1"/>
          </p:cNvSpPr>
          <p:nvPr/>
        </p:nvSpPr>
        <p:spPr bwMode="gray">
          <a:xfrm>
            <a:off x="0" y="2024063"/>
            <a:ext cx="93345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>
              <a:lnSpc>
                <a:spcPct val="150000"/>
              </a:lnSpc>
            </a:pPr>
            <a:r>
              <a:rPr lang="ru-RU" sz="2400">
                <a:solidFill>
                  <a:schemeClr val="bg1"/>
                </a:solidFill>
              </a:rPr>
              <a:t>Обслуживание пациентов</a:t>
            </a:r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chemeClr val="bg1"/>
                </a:solidFill>
              </a:rPr>
              <a:t>Решение на базе платформы «ДЦ»™ компании КИР</a:t>
            </a:r>
            <a:endParaRPr lang="ru-RU" noProof="1">
              <a:solidFill>
                <a:schemeClr val="bg1"/>
              </a:solidFill>
            </a:endParaRPr>
          </a:p>
        </p:txBody>
      </p:sp>
      <p:sp>
        <p:nvSpPr>
          <p:cNvPr id="266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627" name="Rectangle 11"/>
          <p:cNvSpPr>
            <a:spLocks noChangeArrowheads="1"/>
          </p:cNvSpPr>
          <p:nvPr/>
        </p:nvSpPr>
        <p:spPr bwMode="auto">
          <a:xfrm>
            <a:off x="0" y="306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628" name="Rectangle 12"/>
          <p:cNvSpPr>
            <a:spLocks noChangeArrowheads="1"/>
          </p:cNvSpPr>
          <p:nvPr/>
        </p:nvSpPr>
        <p:spPr bwMode="auto">
          <a:xfrm>
            <a:off x="0" y="397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26629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0863" y="2968625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3482" y="2984500"/>
            <a:ext cx="1371731" cy="91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31" name="Picture 2" descr="http://kirkazan.ru/@/imgs/header/office%20(9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33538" y="2962275"/>
            <a:ext cx="14446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4" descr="http://kirkazan.ru/@/imgs/header/IMG_203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52950" y="2962275"/>
            <a:ext cx="144621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4914900"/>
            <a:ext cx="9144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«Лучшая медицинская информационная система 2010»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</a:br>
            <a:endParaRPr lang="ru-RU" dirty="0">
              <a:solidFill>
                <a:schemeClr val="bg1">
                  <a:lumMod val="95000"/>
                </a:schemeClr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7"/>
          <p:cNvSpPr txBox="1">
            <a:spLocks noChangeArrowheads="1"/>
          </p:cNvSpPr>
          <p:nvPr/>
        </p:nvSpPr>
        <p:spPr bwMode="auto">
          <a:xfrm>
            <a:off x="215900" y="698500"/>
            <a:ext cx="8928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ru-RU" sz="1600" b="0" dirty="0">
                <a:solidFill>
                  <a:schemeClr val="bg1"/>
                </a:solidFill>
                <a:latin typeface="+mn-lt"/>
              </a:rPr>
              <a:t>Информационная система «Обслуживание пациентов» (ИС «ОП») обеспечивает автоматизацию процесса обслуживания пациента и повышение прозрачности работы ЛПУ. Использование этой подсистемы призвано помочь в сокращении физических очередей в ЛПУ и удовлетворении социальных ожиданий населения, а также снятие дополнительных организационных нагрузок с персонала поликлиник</a:t>
            </a:r>
          </a:p>
          <a:p>
            <a:pPr>
              <a:lnSpc>
                <a:spcPts val="2000"/>
              </a:lnSpc>
              <a:defRPr/>
            </a:pPr>
            <a:endParaRPr lang="ru-RU" sz="1600" b="0" dirty="0">
              <a:solidFill>
                <a:schemeClr val="bg1"/>
              </a:solidFill>
              <a:latin typeface="+mn-lt"/>
            </a:endParaRPr>
          </a:p>
          <a:p>
            <a:pPr>
              <a:lnSpc>
                <a:spcPts val="3000"/>
              </a:lnSpc>
              <a:defRPr/>
            </a:pPr>
            <a:endParaRPr lang="ru-RU" sz="16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96863" y="195263"/>
            <a:ext cx="7504112" cy="501650"/>
          </a:xfrm>
        </p:spPr>
        <p:txBody>
          <a:bodyPr/>
          <a:lstStyle/>
          <a:p>
            <a:r>
              <a:rPr lang="ru-RU" smtClean="0"/>
              <a:t>Обслуживание пациентов</a:t>
            </a:r>
          </a:p>
        </p:txBody>
      </p:sp>
      <p:pic>
        <p:nvPicPr>
          <p:cNvPr id="28675" name="Рисунок 5" descr="ОП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163" y="1463675"/>
            <a:ext cx="7345362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Назначение системы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841375"/>
            <a:ext cx="8424863" cy="4645025"/>
          </a:xfrm>
        </p:spPr>
        <p:txBody>
          <a:bodyPr lIns="91440" tIns="45720" rIns="91440" bIns="45720"/>
          <a:lstStyle/>
          <a:p>
            <a:pPr>
              <a:spcAft>
                <a:spcPct val="0"/>
              </a:spcAft>
              <a:buFont typeface="Wingdings" pitchFamily="2" charset="2"/>
              <a:buNone/>
            </a:pPr>
            <a:r>
              <a:rPr lang="ru-RU" b="1" smtClean="0">
                <a:solidFill>
                  <a:schemeClr val="bg1"/>
                </a:solidFill>
              </a:rPr>
              <a:t>Система позволяет осуществлять следующие функции: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Подсистема позволяет осуществлять следующие функции через Интернет, из дома или из любого другого удобного для пациента места, в том числе посредством инфомата установленного непосредственно в ЛПУ: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предварительная запись на прием;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печать талона амбулаторного посещения (ТАП) и Маршрутного Листа пациента;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получение информации о графике работы ЛПУ (отображение расписания работы врачей и кабинетов);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автоматизированная регистрация оказанных услуг с помощью штрих кодов;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обеспечение обратной связи между ЛПУ и пациентом; </a:t>
            </a:r>
          </a:p>
          <a:p>
            <a:pPr>
              <a:buFont typeface="Wingdings" pitchFamily="2" charset="2"/>
              <a:buChar char="ü"/>
            </a:pPr>
            <a:r>
              <a:rPr lang="ru-RU" smtClean="0">
                <a:solidFill>
                  <a:schemeClr val="bg1"/>
                </a:solidFill>
              </a:rPr>
              <a:t>отображение прайс-листа на платные услуги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tIns="0" bIns="0" anchor="ctr"/>
          <a:lstStyle/>
          <a:p>
            <a:pPr eaLnBrk="1" hangingPunct="1"/>
            <a:r>
              <a:rPr lang="ru-RU" smtClean="0"/>
              <a:t>Каналы записи на прием</a:t>
            </a:r>
          </a:p>
        </p:txBody>
      </p:sp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3695700" y="2120900"/>
            <a:ext cx="1485900" cy="1371600"/>
            <a:chOff x="748" y="96"/>
            <a:chExt cx="7138" cy="5477"/>
          </a:xfrm>
        </p:grpSpPr>
        <p:pic>
          <p:nvPicPr>
            <p:cNvPr id="32824" name="Рисунок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48" y="96"/>
              <a:ext cx="6663" cy="496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32825" name="Рисунок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86" y="2194"/>
              <a:ext cx="4400" cy="337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sp>
        <p:nvSpPr>
          <p:cNvPr id="32771" name="AutoShape 3"/>
          <p:cNvSpPr>
            <a:spLocks noChangeArrowheads="1"/>
          </p:cNvSpPr>
          <p:nvPr/>
        </p:nvSpPr>
        <p:spPr bwMode="gray">
          <a:xfrm flipV="1">
            <a:off x="1241425" y="4673600"/>
            <a:ext cx="1552575" cy="145256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gray">
          <a:xfrm flipV="1">
            <a:off x="3757613" y="4800600"/>
            <a:ext cx="1552575" cy="1325563"/>
          </a:xfrm>
          <a:prstGeom prst="can">
            <a:avLst>
              <a:gd name="adj" fmla="val 23796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773" name="Group 13"/>
          <p:cNvGrpSpPr>
            <a:grpSpLocks/>
          </p:cNvGrpSpPr>
          <p:nvPr/>
        </p:nvGrpSpPr>
        <p:grpSpPr bwMode="auto">
          <a:xfrm>
            <a:off x="1247775" y="4641850"/>
            <a:ext cx="1541463" cy="476250"/>
            <a:chOff x="1003" y="2400"/>
            <a:chExt cx="1089" cy="336"/>
          </a:xfrm>
        </p:grpSpPr>
        <p:sp>
          <p:nvSpPr>
            <p:cNvPr id="83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2774" name="Group 16"/>
          <p:cNvGrpSpPr>
            <a:grpSpLocks/>
          </p:cNvGrpSpPr>
          <p:nvPr/>
        </p:nvGrpSpPr>
        <p:grpSpPr bwMode="auto">
          <a:xfrm>
            <a:off x="3768725" y="4567238"/>
            <a:ext cx="1541463" cy="476250"/>
            <a:chOff x="1003" y="2400"/>
            <a:chExt cx="1089" cy="336"/>
          </a:xfrm>
        </p:grpSpPr>
        <p:sp>
          <p:nvSpPr>
            <p:cNvPr id="81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725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31765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775" name="Text Box 9"/>
          <p:cNvSpPr txBox="1">
            <a:spLocks noChangeArrowheads="1"/>
          </p:cNvSpPr>
          <p:nvPr/>
        </p:nvSpPr>
        <p:spPr bwMode="gray">
          <a:xfrm>
            <a:off x="5405438" y="127000"/>
            <a:ext cx="3738562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>
                <a:solidFill>
                  <a:srgbClr val="FF0000"/>
                </a:solidFill>
              </a:rPr>
              <a:t>Разные социальные группы предпочитают разные способы записи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32776" name="Rectangle 20"/>
          <p:cNvSpPr>
            <a:spLocks noChangeArrowheads="1"/>
          </p:cNvSpPr>
          <p:nvPr/>
        </p:nvSpPr>
        <p:spPr bwMode="auto">
          <a:xfrm>
            <a:off x="1295400" y="5368925"/>
            <a:ext cx="14938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</a:rPr>
              <a:t>Через Портал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2777" name="Rectangle 21"/>
          <p:cNvSpPr>
            <a:spLocks noChangeArrowheads="1"/>
          </p:cNvSpPr>
          <p:nvPr/>
        </p:nvSpPr>
        <p:spPr bwMode="auto">
          <a:xfrm>
            <a:off x="3811588" y="5076825"/>
            <a:ext cx="1495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</a:rPr>
              <a:t>Через инфомат или банкомат</a:t>
            </a:r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32778" name="Picture 36" descr="shadow_1_m"/>
          <p:cNvPicPr>
            <a:picLocks noChangeAspect="1" noChangeArrowheads="1"/>
          </p:cNvPicPr>
          <p:nvPr/>
        </p:nvPicPr>
        <p:blipFill>
          <a:blip r:embed="rId5">
            <a:lum bright="12000"/>
          </a:blip>
          <a:srcRect/>
          <a:stretch>
            <a:fillRect/>
          </a:stretch>
        </p:blipFill>
        <p:spPr bwMode="gray">
          <a:xfrm>
            <a:off x="3989388" y="4687888"/>
            <a:ext cx="1087437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79" name="Group 37"/>
          <p:cNvGrpSpPr>
            <a:grpSpLocks/>
          </p:cNvGrpSpPr>
          <p:nvPr/>
        </p:nvGrpSpPr>
        <p:grpSpPr bwMode="auto">
          <a:xfrm>
            <a:off x="3971925" y="3692525"/>
            <a:ext cx="1147763" cy="1112838"/>
            <a:chOff x="887" y="2040"/>
            <a:chExt cx="433" cy="422"/>
          </a:xfrm>
        </p:grpSpPr>
        <p:pic>
          <p:nvPicPr>
            <p:cNvPr id="32817" name="Picture 38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55000"/>
                  </a:schemeClr>
                </a:gs>
                <a:gs pos="50000">
                  <a:schemeClr val="folHlink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folHlink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2819" name="Picture 40" descr="Picture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80" name="Picture 42" descr="shadow_1_m"/>
          <p:cNvPicPr>
            <a:picLocks noChangeAspect="1" noChangeArrowheads="1"/>
          </p:cNvPicPr>
          <p:nvPr/>
        </p:nvPicPr>
        <p:blipFill>
          <a:blip r:embed="rId8">
            <a:lum bright="12000"/>
          </a:blip>
          <a:srcRect/>
          <a:stretch>
            <a:fillRect/>
          </a:stretch>
        </p:blipFill>
        <p:spPr bwMode="gray">
          <a:xfrm>
            <a:off x="1449388" y="4752975"/>
            <a:ext cx="10858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81" name="Group 43"/>
          <p:cNvGrpSpPr>
            <a:grpSpLocks/>
          </p:cNvGrpSpPr>
          <p:nvPr/>
        </p:nvGrpSpPr>
        <p:grpSpPr bwMode="auto">
          <a:xfrm>
            <a:off x="1430338" y="3768725"/>
            <a:ext cx="1150937" cy="1112838"/>
            <a:chOff x="887" y="2040"/>
            <a:chExt cx="433" cy="422"/>
          </a:xfrm>
        </p:grpSpPr>
        <p:pic>
          <p:nvPicPr>
            <p:cNvPr id="32814" name="Picture 44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2816" name="Picture 46" descr="Picture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782" name="Rectangle 47"/>
          <p:cNvSpPr>
            <a:spLocks noChangeArrowheads="1"/>
          </p:cNvSpPr>
          <p:nvPr/>
        </p:nvSpPr>
        <p:spPr bwMode="gray">
          <a:xfrm>
            <a:off x="1522413" y="4149725"/>
            <a:ext cx="1031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1400">
                <a:solidFill>
                  <a:srgbClr val="FEFFFF"/>
                </a:solidFill>
              </a:rPr>
              <a:t>Молодежь</a:t>
            </a:r>
            <a:endParaRPr lang="en-US" sz="1400">
              <a:solidFill>
                <a:srgbClr val="FEFFFF"/>
              </a:solidFill>
            </a:endParaRPr>
          </a:p>
        </p:txBody>
      </p:sp>
      <p:pic>
        <p:nvPicPr>
          <p:cNvPr id="32783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5500" y="2451100"/>
            <a:ext cx="18716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Picture 2" descr="C:\Users\Администратор\Documents\___СОРТИРОВАТЬ\IMG_1465.png"/>
          <p:cNvPicPr>
            <a:picLocks noChangeAspect="1" noChangeArrowheads="1"/>
          </p:cNvPicPr>
          <p:nvPr/>
        </p:nvPicPr>
        <p:blipFill>
          <a:blip r:embed="rId10">
            <a:grayscl/>
          </a:blip>
          <a:srcRect/>
          <a:stretch>
            <a:fillRect/>
          </a:stretch>
        </p:blipFill>
        <p:spPr bwMode="auto">
          <a:xfrm>
            <a:off x="3316288" y="2762250"/>
            <a:ext cx="911225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5" name="AutoShape 5"/>
          <p:cNvSpPr>
            <a:spLocks noChangeArrowheads="1"/>
          </p:cNvSpPr>
          <p:nvPr/>
        </p:nvSpPr>
        <p:spPr bwMode="gray">
          <a:xfrm rot="-5400000">
            <a:off x="583406" y="4087020"/>
            <a:ext cx="1597025" cy="595312"/>
          </a:xfrm>
          <a:prstGeom prst="rightArrow">
            <a:avLst>
              <a:gd name="adj1" fmla="val 49380"/>
              <a:gd name="adj2" fmla="val 66272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32786" name="AutoShape 5"/>
          <p:cNvSpPr>
            <a:spLocks noChangeArrowheads="1"/>
          </p:cNvSpPr>
          <p:nvPr/>
        </p:nvSpPr>
        <p:spPr bwMode="gray">
          <a:xfrm rot="-5400000">
            <a:off x="3110706" y="4112420"/>
            <a:ext cx="1597025" cy="595312"/>
          </a:xfrm>
          <a:prstGeom prst="rightArrow">
            <a:avLst>
              <a:gd name="adj1" fmla="val 49380"/>
              <a:gd name="adj2" fmla="val 66272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32787" name="Rectangle 41"/>
          <p:cNvSpPr>
            <a:spLocks noChangeArrowheads="1"/>
          </p:cNvSpPr>
          <p:nvPr/>
        </p:nvSpPr>
        <p:spPr bwMode="gray">
          <a:xfrm>
            <a:off x="3987800" y="3984625"/>
            <a:ext cx="1212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1400">
                <a:solidFill>
                  <a:srgbClr val="FEFFFF"/>
                </a:solidFill>
              </a:rPr>
              <a:t>Работающее </a:t>
            </a:r>
          </a:p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1400">
                <a:solidFill>
                  <a:srgbClr val="FEFFFF"/>
                </a:solidFill>
              </a:rPr>
              <a:t>население</a:t>
            </a:r>
            <a:endParaRPr lang="en-US" sz="1400">
              <a:solidFill>
                <a:srgbClr val="FEFFFF"/>
              </a:solidFill>
            </a:endParaRPr>
          </a:p>
        </p:txBody>
      </p:sp>
      <p:sp>
        <p:nvSpPr>
          <p:cNvPr id="32788" name="AutoShape 3"/>
          <p:cNvSpPr>
            <a:spLocks noChangeArrowheads="1"/>
          </p:cNvSpPr>
          <p:nvPr/>
        </p:nvSpPr>
        <p:spPr bwMode="gray">
          <a:xfrm flipV="1">
            <a:off x="6296025" y="4660900"/>
            <a:ext cx="1552575" cy="145256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789" name="Group 13"/>
          <p:cNvGrpSpPr>
            <a:grpSpLocks/>
          </p:cNvGrpSpPr>
          <p:nvPr/>
        </p:nvGrpSpPr>
        <p:grpSpPr bwMode="auto">
          <a:xfrm>
            <a:off x="6302375" y="4629150"/>
            <a:ext cx="1541463" cy="476250"/>
            <a:chOff x="1003" y="2400"/>
            <a:chExt cx="1089" cy="336"/>
          </a:xfrm>
        </p:grpSpPr>
        <p:sp>
          <p:nvSpPr>
            <p:cNvPr id="92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790" name="Rectangle 20"/>
          <p:cNvSpPr>
            <a:spLocks noChangeArrowheads="1"/>
          </p:cNvSpPr>
          <p:nvPr/>
        </p:nvSpPr>
        <p:spPr bwMode="auto">
          <a:xfrm>
            <a:off x="6350000" y="5203825"/>
            <a:ext cx="14938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</a:rPr>
              <a:t>Через </a:t>
            </a:r>
            <a:r>
              <a:rPr lang="en-US" sz="1600">
                <a:solidFill>
                  <a:schemeClr val="bg1"/>
                </a:solidFill>
              </a:rPr>
              <a:t>Call</a:t>
            </a:r>
            <a:r>
              <a:rPr lang="ru-RU" sz="1600">
                <a:solidFill>
                  <a:schemeClr val="bg1"/>
                </a:solidFill>
              </a:rPr>
              <a:t> центр или в любом ЛПУ</a:t>
            </a:r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32791" name="Picture 42" descr="shadow_1_m"/>
          <p:cNvPicPr>
            <a:picLocks noChangeAspect="1" noChangeArrowheads="1"/>
          </p:cNvPicPr>
          <p:nvPr/>
        </p:nvPicPr>
        <p:blipFill>
          <a:blip r:embed="rId8">
            <a:lum bright="12000"/>
          </a:blip>
          <a:srcRect/>
          <a:stretch>
            <a:fillRect/>
          </a:stretch>
        </p:blipFill>
        <p:spPr bwMode="gray">
          <a:xfrm>
            <a:off x="6503988" y="4740275"/>
            <a:ext cx="10858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92" name="Group 43"/>
          <p:cNvGrpSpPr>
            <a:grpSpLocks/>
          </p:cNvGrpSpPr>
          <p:nvPr/>
        </p:nvGrpSpPr>
        <p:grpSpPr bwMode="auto">
          <a:xfrm>
            <a:off x="6484938" y="3756025"/>
            <a:ext cx="1150937" cy="1112838"/>
            <a:chOff x="887" y="2040"/>
            <a:chExt cx="433" cy="422"/>
          </a:xfrm>
        </p:grpSpPr>
        <p:pic>
          <p:nvPicPr>
            <p:cNvPr id="32809" name="Picture 44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2811" name="Picture 46" descr="Picture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793" name="Rectangle 47"/>
          <p:cNvSpPr>
            <a:spLocks noChangeArrowheads="1"/>
          </p:cNvSpPr>
          <p:nvPr/>
        </p:nvSpPr>
        <p:spPr bwMode="gray">
          <a:xfrm>
            <a:off x="6577013" y="4086225"/>
            <a:ext cx="1027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1400">
                <a:solidFill>
                  <a:srgbClr val="FEFFFF"/>
                </a:solidFill>
              </a:rPr>
              <a:t>Старшее </a:t>
            </a:r>
          </a:p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1400">
                <a:solidFill>
                  <a:srgbClr val="FEFFFF"/>
                </a:solidFill>
              </a:rPr>
              <a:t>поколение</a:t>
            </a:r>
            <a:endParaRPr lang="en-US" sz="1400">
              <a:solidFill>
                <a:srgbClr val="FEFFFF"/>
              </a:solidFill>
            </a:endParaRPr>
          </a:p>
        </p:txBody>
      </p:sp>
      <p:sp>
        <p:nvSpPr>
          <p:cNvPr id="32794" name="AutoShape 5"/>
          <p:cNvSpPr>
            <a:spLocks noChangeArrowheads="1"/>
          </p:cNvSpPr>
          <p:nvPr/>
        </p:nvSpPr>
        <p:spPr bwMode="gray">
          <a:xfrm rot="-5400000">
            <a:off x="5663406" y="4074320"/>
            <a:ext cx="1597025" cy="595312"/>
          </a:xfrm>
          <a:prstGeom prst="rightArrow">
            <a:avLst>
              <a:gd name="adj1" fmla="val 49380"/>
              <a:gd name="adj2" fmla="val 66272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pic>
        <p:nvPicPr>
          <p:cNvPr id="32795" name="Picture 7" descr="C:\Users\iayupov\Desktop\1175515573957658989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67513" y="2641600"/>
            <a:ext cx="11652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6" name="Рисунок 119" descr="19.gif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343900" y="876300"/>
            <a:ext cx="8001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7" name="Freeform 27"/>
          <p:cNvSpPr>
            <a:spLocks/>
          </p:cNvSpPr>
          <p:nvPr/>
        </p:nvSpPr>
        <p:spPr bwMode="auto">
          <a:xfrm>
            <a:off x="1611313" y="1917700"/>
            <a:ext cx="877887" cy="374650"/>
          </a:xfrm>
          <a:custGeom>
            <a:avLst/>
            <a:gdLst>
              <a:gd name="T0" fmla="*/ 877887 w 351"/>
              <a:gd name="T1" fmla="*/ 0 h 353"/>
              <a:gd name="T2" fmla="*/ 0 w 351"/>
              <a:gd name="T3" fmla="*/ 374650 h 353"/>
              <a:gd name="T4" fmla="*/ 0 60000 65536"/>
              <a:gd name="T5" fmla="*/ 0 60000 65536"/>
              <a:gd name="T6" fmla="*/ 0 w 351"/>
              <a:gd name="T7" fmla="*/ 0 h 353"/>
              <a:gd name="T8" fmla="*/ 351 w 351"/>
              <a:gd name="T9" fmla="*/ 353 h 35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1" h="353">
                <a:moveTo>
                  <a:pt x="351" y="0"/>
                </a:moveTo>
                <a:cubicBezTo>
                  <a:pt x="265" y="292"/>
                  <a:pt x="135" y="92"/>
                  <a:pt x="0" y="353"/>
                </a:cubicBezTo>
              </a:path>
            </a:pathLst>
          </a:custGeom>
          <a:noFill/>
          <a:ln w="28575" cap="rnd">
            <a:solidFill>
              <a:srgbClr val="00B050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8" name="Freeform 27"/>
          <p:cNvSpPr>
            <a:spLocks/>
          </p:cNvSpPr>
          <p:nvPr/>
        </p:nvSpPr>
        <p:spPr bwMode="auto">
          <a:xfrm flipV="1">
            <a:off x="5473700" y="1866900"/>
            <a:ext cx="1409700" cy="558800"/>
          </a:xfrm>
          <a:custGeom>
            <a:avLst/>
            <a:gdLst>
              <a:gd name="T0" fmla="*/ 1409700 w 351"/>
              <a:gd name="T1" fmla="*/ 0 h 353"/>
              <a:gd name="T2" fmla="*/ 0 w 351"/>
              <a:gd name="T3" fmla="*/ 558800 h 353"/>
              <a:gd name="T4" fmla="*/ 0 60000 65536"/>
              <a:gd name="T5" fmla="*/ 0 60000 65536"/>
              <a:gd name="T6" fmla="*/ 0 w 351"/>
              <a:gd name="T7" fmla="*/ 0 h 353"/>
              <a:gd name="T8" fmla="*/ 351 w 351"/>
              <a:gd name="T9" fmla="*/ 353 h 35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1" h="353">
                <a:moveTo>
                  <a:pt x="351" y="0"/>
                </a:moveTo>
                <a:cubicBezTo>
                  <a:pt x="265" y="292"/>
                  <a:pt x="135" y="92"/>
                  <a:pt x="0" y="353"/>
                </a:cubicBezTo>
              </a:path>
            </a:pathLst>
          </a:custGeom>
          <a:noFill/>
          <a:ln w="28575" cap="rnd">
            <a:solidFill>
              <a:srgbClr val="00B050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9" name="Freeform 27"/>
          <p:cNvSpPr>
            <a:spLocks/>
          </p:cNvSpPr>
          <p:nvPr/>
        </p:nvSpPr>
        <p:spPr bwMode="auto">
          <a:xfrm flipH="1">
            <a:off x="3708400" y="1892300"/>
            <a:ext cx="723900" cy="190500"/>
          </a:xfrm>
          <a:custGeom>
            <a:avLst/>
            <a:gdLst>
              <a:gd name="T0" fmla="*/ 723900 w 351"/>
              <a:gd name="T1" fmla="*/ 0 h 353"/>
              <a:gd name="T2" fmla="*/ 0 w 351"/>
              <a:gd name="T3" fmla="*/ 190500 h 353"/>
              <a:gd name="T4" fmla="*/ 0 60000 65536"/>
              <a:gd name="T5" fmla="*/ 0 60000 65536"/>
              <a:gd name="T6" fmla="*/ 0 w 351"/>
              <a:gd name="T7" fmla="*/ 0 h 353"/>
              <a:gd name="T8" fmla="*/ 351 w 351"/>
              <a:gd name="T9" fmla="*/ 353 h 35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1" h="353">
                <a:moveTo>
                  <a:pt x="351" y="0"/>
                </a:moveTo>
                <a:cubicBezTo>
                  <a:pt x="265" y="292"/>
                  <a:pt x="135" y="92"/>
                  <a:pt x="0" y="353"/>
                </a:cubicBezTo>
              </a:path>
            </a:pathLst>
          </a:custGeom>
          <a:noFill/>
          <a:ln w="28575" cap="rnd">
            <a:solidFill>
              <a:srgbClr val="00B050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2800" name="Group 62"/>
          <p:cNvGrpSpPr>
            <a:grpSpLocks/>
          </p:cNvGrpSpPr>
          <p:nvPr/>
        </p:nvGrpSpPr>
        <p:grpSpPr bwMode="auto">
          <a:xfrm>
            <a:off x="1724025" y="1176338"/>
            <a:ext cx="5311775" cy="688975"/>
            <a:chOff x="720" y="1392"/>
            <a:chExt cx="4058" cy="480"/>
          </a:xfrm>
        </p:grpSpPr>
        <p:sp>
          <p:nvSpPr>
            <p:cNvPr id="130" name="AutoShape 6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92D050"/>
                </a:gs>
                <a:gs pos="50000">
                  <a:srgbClr val="00B050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2806" name="Group 6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32" name="AutoShape 6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AutoShape 6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2801" name="Text Box 79"/>
          <p:cNvSpPr txBox="1">
            <a:spLocks noChangeArrowheads="1"/>
          </p:cNvSpPr>
          <p:nvPr/>
        </p:nvSpPr>
        <p:spPr bwMode="white">
          <a:xfrm>
            <a:off x="2201863" y="1277938"/>
            <a:ext cx="449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ru-RU">
                <a:solidFill>
                  <a:schemeClr val="bg1"/>
                </a:solidFill>
              </a:rPr>
              <a:t>Единая Регистратура Региона</a:t>
            </a:r>
            <a:r>
              <a:rPr lang="en-US">
                <a:solidFill>
                  <a:schemeClr val="bg1"/>
                </a:solidFill>
              </a:rPr>
              <a:t>/</a:t>
            </a:r>
            <a:r>
              <a:rPr lang="ru-RU">
                <a:solidFill>
                  <a:schemeClr val="bg1"/>
                </a:solidFill>
              </a:rPr>
              <a:t>Города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802" name="AutoShape 5"/>
          <p:cNvSpPr>
            <a:spLocks noChangeArrowheads="1"/>
          </p:cNvSpPr>
          <p:nvPr/>
        </p:nvSpPr>
        <p:spPr bwMode="gray">
          <a:xfrm>
            <a:off x="7085013" y="1228725"/>
            <a:ext cx="1335087" cy="485775"/>
          </a:xfrm>
          <a:prstGeom prst="rightArrow">
            <a:avLst>
              <a:gd name="adj1" fmla="val 49380"/>
              <a:gd name="adj2" fmla="val 66266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32803" name="AutoShape 5"/>
          <p:cNvSpPr>
            <a:spLocks noChangeArrowheads="1"/>
          </p:cNvSpPr>
          <p:nvPr/>
        </p:nvSpPr>
        <p:spPr bwMode="gray">
          <a:xfrm rot="10800000">
            <a:off x="7046913" y="1241425"/>
            <a:ext cx="1335087" cy="485775"/>
          </a:xfrm>
          <a:prstGeom prst="rightArrow">
            <a:avLst>
              <a:gd name="adj1" fmla="val 49380"/>
              <a:gd name="adj2" fmla="val 66266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pic>
        <p:nvPicPr>
          <p:cNvPr id="32804" name="Picture 9" descr="C:\Users\Ildar\Desktop\1274812376_receptionist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62600" y="2201863"/>
            <a:ext cx="1370013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5248</TotalTime>
  <Words>2601</Words>
  <Application>Microsoft Office PowerPoint</Application>
  <PresentationFormat>Экран (4:3)</PresentationFormat>
  <Paragraphs>440</Paragraphs>
  <Slides>54</Slides>
  <Notes>43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14</vt:i4>
      </vt:variant>
      <vt:variant>
        <vt:lpstr>Заголовки слайдов</vt:lpstr>
      </vt:variant>
      <vt:variant>
        <vt:i4>54</vt:i4>
      </vt:variant>
    </vt:vector>
  </HeadingPairs>
  <TitlesOfParts>
    <vt:vector size="73" baseType="lpstr">
      <vt:lpstr>Calibri</vt:lpstr>
      <vt:lpstr>Arial</vt:lpstr>
      <vt:lpstr>Wingdings</vt:lpstr>
      <vt:lpstr>Segoe Script</vt:lpstr>
      <vt:lpstr>Tahoma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Standarddesign</vt:lpstr>
      <vt:lpstr>Слайд 1</vt:lpstr>
      <vt:lpstr>Техническая информация</vt:lpstr>
      <vt:lpstr>Ядро системы</vt:lpstr>
      <vt:lpstr>Подсистемы Диспетчерского центра</vt:lpstr>
      <vt:lpstr>Слайд 5</vt:lpstr>
      <vt:lpstr>Слайд 6</vt:lpstr>
      <vt:lpstr>Обслуживание пациентов</vt:lpstr>
      <vt:lpstr>Назначение системы</vt:lpstr>
      <vt:lpstr>Каналы записи на прием</vt:lpstr>
      <vt:lpstr>Описание решения Просмотр расписания</vt:lpstr>
      <vt:lpstr>Описание решения Предварительная запись</vt:lpstr>
      <vt:lpstr>Описание решения Предварительная запись через банкомат Сбербанка</vt:lpstr>
      <vt:lpstr>Слайд 13</vt:lpstr>
      <vt:lpstr>Слайд 14</vt:lpstr>
      <vt:lpstr>ИС «ЦАМИ» - решение для региона</vt:lpstr>
      <vt:lpstr>Назначение системы</vt:lpstr>
      <vt:lpstr>Описание решения Схема работы ЛПУ</vt:lpstr>
      <vt:lpstr>Описание решения Браузер изображений</vt:lpstr>
      <vt:lpstr>Описание решения Консультации</vt:lpstr>
      <vt:lpstr>Описание решения Опыт интеграции</vt:lpstr>
      <vt:lpstr>Где работает ИС «ЦАМИ»?</vt:lpstr>
      <vt:lpstr>Слайд 22</vt:lpstr>
      <vt:lpstr>ИС «ПГ» - решение для региона</vt:lpstr>
      <vt:lpstr>Назначение системы</vt:lpstr>
      <vt:lpstr>Описание решения Кластер</vt:lpstr>
      <vt:lpstr>Описание решения Регламент Лечения</vt:lpstr>
      <vt:lpstr>Слайд 27</vt:lpstr>
      <vt:lpstr>ИАС ВМП. Основные функции</vt:lpstr>
      <vt:lpstr>Слайд 29</vt:lpstr>
      <vt:lpstr>Слайд 30</vt:lpstr>
      <vt:lpstr>ДЦ.ОНКО Основные функции</vt:lpstr>
      <vt:lpstr>ДЦ.ОНКО Основные функции</vt:lpstr>
      <vt:lpstr>Автоматизация всей онкологической службы</vt:lpstr>
      <vt:lpstr>Автоматизация онкологической службы. Централизованный подход</vt:lpstr>
      <vt:lpstr>Слайд 35</vt:lpstr>
      <vt:lpstr>ИС «ММСЦ»</vt:lpstr>
      <vt:lpstr>Назначение системы</vt:lpstr>
      <vt:lpstr>Описание решения Случаи</vt:lpstr>
      <vt:lpstr>Описание решения Интеграция</vt:lpstr>
      <vt:lpstr>Описание решения Работа со справочниками</vt:lpstr>
      <vt:lpstr>Описание решения Отчеты</vt:lpstr>
      <vt:lpstr>Слайд 42</vt:lpstr>
      <vt:lpstr>ИС «СЦ»</vt:lpstr>
      <vt:lpstr>Назначение системы</vt:lpstr>
      <vt:lpstr>Описание решения Моделирование, аналитика и отчетность</vt:lpstr>
      <vt:lpstr>Описание решения Отчеты</vt:lpstr>
      <vt:lpstr>Описание решения Аналитика</vt:lpstr>
      <vt:lpstr>О компании</vt:lpstr>
      <vt:lpstr>Корпоративные Информационные Рутины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ЦАМИ</dc:title>
  <dc:creator>Григорий Лямкин</dc:creator>
  <cp:lastModifiedBy>Михаил</cp:lastModifiedBy>
  <cp:revision>758</cp:revision>
  <dcterms:created xsi:type="dcterms:W3CDTF">2007-11-27T23:54:21Z</dcterms:created>
  <dcterms:modified xsi:type="dcterms:W3CDTF">2011-05-30T06:21:12Z</dcterms:modified>
</cp:coreProperties>
</file>