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84" autoAdjust="0"/>
  </p:normalViewPr>
  <p:slideViewPr>
    <p:cSldViewPr>
      <p:cViewPr varScale="1">
        <p:scale>
          <a:sx n="75" d="100"/>
          <a:sy n="75" d="100"/>
        </p:scale>
        <p:origin x="-2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0BDDBB-740B-4628-944B-FEFD9E8988E3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7588F11-C36D-4859-9119-D55615E7C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59898"/>
            <a:ext cx="7858180" cy="12117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КАКОЙ ДОЛЖНА БЫТЬ ЭМК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>И ПОЧЕМУ ВРАЧИ ЕЕ НЕ ХОТЯТ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785926"/>
            <a:ext cx="7406640" cy="1752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Ведение медкарты в электроном виде провозглашено с самых высоких трибун.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28728" y="3714752"/>
            <a:ext cx="7406640" cy="2519394"/>
          </a:xfrm>
          <a:prstGeom prst="rect">
            <a:avLst/>
          </a:prstGeom>
        </p:spPr>
        <p:txBody>
          <a:bodyPr tIns="0">
            <a:normAutofit lnSpcReduction="10000"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36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>Значительная часть медицинских работников </a:t>
            </a:r>
            <a:r>
              <a:rPr lang="ru-RU" sz="3600" b="1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>не имеет никакой потребности и желания </a:t>
            </a:r>
            <a:r>
              <a:rPr lang="ru-RU" sz="3600" dirty="0" smtClean="0">
                <a:solidFill>
                  <a:schemeClr val="tx2">
                    <a:shade val="30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>переходить к электронной медицинской карте.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9286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 ИТОГЕ – врачи не хотят ЭМК, т.к.: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428736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Боятся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, что придется вводить все тексты, которые сегодня пишут авторучкой с помощью клавиатуры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214686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Уже работают с несколькими ИС и не хотят чтобы их (ИС) стало еще больше,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т.к. им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это работы не облегчает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5214950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 Напуганы неудачным опытом предыдущих внедрений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9286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 ИТОГЕ – врачи не хотят ЭМК, т.к.: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428736"/>
            <a:ext cx="8715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4. Боятся, что нагрузка резко увеличится без какой бы то не было компенсации. Не знают недооценивают или переоценивают возможности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IT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429000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5. Не хотят или уже не могут изучать абсолютно новые технологии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4705336"/>
            <a:ext cx="8715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6. Боятся показаться некомпетентными или не хотят раскрывать реальные данные, т.е. боятся потерять возможность вносить исправления в ЭМК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9286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 ИТОГЕ – врачи не хотят ЭМК, т.к.: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1643050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8. Дополнительные проблемы добавляют некомпетентные службы защиты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информации или непродуманная организация «процесса»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3643314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9. Просто лень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9286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 </a:t>
            </a:r>
            <a:r>
              <a:rPr lang="ru-RU" sz="4000" dirty="0" smtClean="0"/>
              <a:t>ДЕЛАТЬ</a:t>
            </a:r>
            <a:r>
              <a:rPr lang="en-US" sz="4000" dirty="0" smtClean="0"/>
              <a:t>?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428736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Прежде, чем что либо внедрять, необходимо: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071678"/>
            <a:ext cx="8715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2800" b="1" dirty="0" smtClean="0"/>
              <a:t>Делать нормальный рабочий проект, включая переосмысление всех попадающих под автоматизацию </a:t>
            </a:r>
            <a:r>
              <a:rPr lang="ru-RU" sz="2800" b="1" dirty="0" smtClean="0"/>
              <a:t>бизнес-процессов, привлекая для этого квалифицированных специалистов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4071942"/>
            <a:ext cx="87154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2800" b="1" dirty="0" smtClean="0"/>
              <a:t>При проведении обучения в первую очередь говорить не о том, какие кнопки надо нажимать, а о том, какие в принципе новые возможности появляются у пользователей, а уже потом как этими возможностями пользоваться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9286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 ДЕЛАТЬ: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1500174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2800" b="1" dirty="0" smtClean="0"/>
              <a:t>Для «обиженных предыдущим опытом» обязательно предусматривать «процедуры реабилитации» таких сотрудников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214686"/>
            <a:ext cx="87154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ru-RU" sz="2800" b="1" dirty="0" smtClean="0"/>
              <a:t>Для сопровождения ЭМК обязательно должен быть не столько технический специалист, сколько подготовленный человек, который знал бы все возможности и умел находить им применения в практической работе.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9286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 ДЕЛАТЬ: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1500174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ru-RU" sz="2800" b="1" dirty="0" smtClean="0"/>
              <a:t>Чем более структурированы и детализированы будут документы ЭМК, тем больше возможностей появится для автоматического выполнения  операций по ведению медицинской документации, получению отчетов и любых производных учетных форм непосредственно из данных, содержащихся в электронной медицинской карте. </a:t>
            </a:r>
          </a:p>
          <a:p>
            <a:r>
              <a:rPr lang="ru-RU" sz="2800" b="1" dirty="0" smtClean="0"/>
              <a:t>В идеале – каждому документу ЭМК должна соответствовать настраиваемая структура данных, адаптированная к автоматической обработке.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65722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БЛАГОДАРЮ ЗА ВНИМАНИЕ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Павлов Владимир</a:t>
            </a:r>
            <a:br>
              <a:rPr lang="ru-RU" sz="4000" dirty="0" smtClean="0"/>
            </a:br>
            <a:r>
              <a:rPr lang="en-US" sz="4000" smtClean="0"/>
              <a:t>pavlov@ristar.ru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Я И ТАК НИЧЕГО НЕ УСПЕВАЮ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Содержимое 9" descr="doctor_pen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5720" y="1838308"/>
            <a:ext cx="3929090" cy="319061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Содержимое 10" descr="doctor_comp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72000" y="1838308"/>
            <a:ext cx="4353374" cy="321471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Стрелка вправо 11"/>
          <p:cNvSpPr/>
          <p:nvPr/>
        </p:nvSpPr>
        <p:spPr>
          <a:xfrm>
            <a:off x="4143372" y="3195630"/>
            <a:ext cx="571504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85720" y="5286388"/>
            <a:ext cx="86439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Неужели вместо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привычной авторучки придется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«набивать» много-много текстов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с помощью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клавиатуры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Бессистемный подход к автоматизации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9700" y="5286388"/>
            <a:ext cx="9001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комплексной оценкой потребности в автоматизации,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 том </a:t>
            </a:r>
            <a:r>
              <a:rPr lang="ru-RU" sz="2800" smtClean="0">
                <a:latin typeface="Arial" pitchFamily="34" charset="0"/>
                <a:cs typeface="Arial" pitchFamily="34" charset="0"/>
              </a:rPr>
              <a:t>числе </a:t>
            </a:r>
            <a:r>
              <a:rPr lang="ru-RU" sz="2800" smtClean="0">
                <a:latin typeface="Arial" pitchFamily="34" charset="0"/>
                <a:cs typeface="Arial" pitchFamily="34" charset="0"/>
              </a:rPr>
              <a:t>проектированием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единого решения,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правило,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никто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не занимается</a:t>
            </a:r>
          </a:p>
        </p:txBody>
      </p:sp>
      <p:pic>
        <p:nvPicPr>
          <p:cNvPr id="8" name="Содержимое 7" descr="road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1619408"/>
            <a:ext cx="4022725" cy="3452665"/>
          </a:xfrm>
        </p:spPr>
      </p:pic>
      <p:pic>
        <p:nvPicPr>
          <p:cNvPr id="14" name="Содержимое 13" descr="road_b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64075" y="1662988"/>
            <a:ext cx="4022725" cy="340908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400" dirty="0" smtClean="0"/>
              <a:t>НЕУДАЧНЫЙ ОПЫТ АВТОМАТИЗАЦИИ, ПОЛУЧЕННЫЙ РАНЕЕ</a:t>
            </a:r>
            <a:endParaRPr lang="ru-RU" sz="3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5500702"/>
            <a:ext cx="9001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Любая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автоматизация это очень сложно,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непонятно и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никому не нужно</a:t>
            </a:r>
          </a:p>
        </p:txBody>
      </p:sp>
      <p:pic>
        <p:nvPicPr>
          <p:cNvPr id="7" name="Содержимое 8" descr="horse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142976" y="1643050"/>
            <a:ext cx="6758006" cy="362984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БОЯЗНЬ ДОПОЛНИТЕЛЬНОЙ НАГРУЗКИ, ПЕРЕ-ОЦЕНКА ИЛИ НЕДООЦЕНКА ВОЗМОЖНОСТЕЙ МИС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5286388"/>
            <a:ext cx="90011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этапе внедрения от персонала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требуются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дополнительные усилия, которые должны хоть как-то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компенсироваться, иначе «забастовка»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noworkl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976418" y="1470012"/>
            <a:ext cx="5000660" cy="375911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/>
              <a:t>ПСИХОЛОГИЧЕСКИЕ ПРОБЛЕМЫ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5643578"/>
            <a:ext cx="900115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dirty="0" smtClean="0">
                <a:latin typeface="Arial" pitchFamily="34" charset="0"/>
                <a:cs typeface="Arial" pitchFamily="34" charset="0"/>
              </a:rPr>
              <a:t>Не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 каждый человек, особенно в возрасте, готов 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тратить время и силы 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на освоение 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нового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" name="Содержимое 4" descr="Бабушки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643042" y="1428736"/>
            <a:ext cx="6105458" cy="42862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БОЯЗНЬ ПОКАЗАТЬСЯ НЕКОМПЕТЕНТНЫМ. НЕЖЕЛАНИЕ ОТКРЫВАТЬ РЕАЛЬНЫЕ ДАННЫЕ.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9700" y="5286388"/>
            <a:ext cx="9001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При печати электронного документа каждое слово или фраза могут быть легко проанализированы, выявлены любые ошибки и т.п. </a:t>
            </a:r>
          </a:p>
        </p:txBody>
      </p:sp>
      <p:pic>
        <p:nvPicPr>
          <p:cNvPr id="9" name="Содержимое 8" descr="karta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1928802"/>
            <a:ext cx="4105433" cy="3143271"/>
          </a:xfrm>
        </p:spPr>
      </p:pic>
      <p:pic>
        <p:nvPicPr>
          <p:cNvPr id="10" name="Содержимое 9" descr="shablon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1928802"/>
            <a:ext cx="4310112" cy="31640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СЛИШКОМ «РЬЯНОЕ» ВЫПОЛНЕНИЕ ОБЯЗАННОСТЕЙ В СФЕРЕ ЗАЩИТЫ ДАННЫХ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5380672"/>
            <a:ext cx="90011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latin typeface="Arial" pitchFamily="34" charset="0"/>
                <a:cs typeface="Arial" pitchFamily="34" charset="0"/>
              </a:rPr>
              <a:t>Вместо серьезной работы по действительно грамотной защите информации, проще всего «запретить», «отключить» и т.п. </a:t>
            </a:r>
          </a:p>
        </p:txBody>
      </p:sp>
      <p:pic>
        <p:nvPicPr>
          <p:cNvPr id="5" name="Содержимое 4" descr="comp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714480" y="1357298"/>
            <a:ext cx="5757874" cy="387337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dirty="0" smtClean="0"/>
              <a:t>ПРОСТО ЛЕНЬ</a:t>
            </a:r>
            <a:endParaRPr lang="ru-RU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5857892"/>
            <a:ext cx="90011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Arial" pitchFamily="34" charset="0"/>
                <a:cs typeface="Arial" pitchFamily="34" charset="0"/>
              </a:rPr>
              <a:t>Просто ЛЕНЬ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врач спит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0034" y="1571612"/>
            <a:ext cx="8143932" cy="407196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239</TotalTime>
  <Words>404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КАКОЙ ДОЛЖНА БЫТЬ ЭМК И ПОЧЕМУ ВРАЧИ ЕЕ НЕ ХОТЯТ</vt:lpstr>
      <vt:lpstr>Я И ТАК НИЧЕГО НЕ УСПЕВАЮ</vt:lpstr>
      <vt:lpstr>Бессистемный подход к автоматизации</vt:lpstr>
      <vt:lpstr>НЕУДАЧНЫЙ ОПЫТ АВТОМАТИЗАЦИИ, ПОЛУЧЕННЫЙ РАНЕЕ</vt:lpstr>
      <vt:lpstr>БОЯЗНЬ ДОПОЛНИТЕЛЬНОЙ НАГРУЗКИ, ПЕРЕ-ОЦЕНКА ИЛИ НЕДООЦЕНКА ВОЗМОЖНОСТЕЙ МИС</vt:lpstr>
      <vt:lpstr>ПСИХОЛОГИЧЕСКИЕ ПРОБЛЕМЫ</vt:lpstr>
      <vt:lpstr>БОЯЗНЬ ПОКАЗАТЬСЯ НЕКОМПЕТЕНТНЫМ. НЕЖЕЛАНИЕ ОТКРЫВАТЬ РЕАЛЬНЫЕ ДАННЫЕ.</vt:lpstr>
      <vt:lpstr>СЛИШКОМ «РЬЯНОЕ» ВЫПОЛНЕНИЕ ОБЯЗАННОСТЕЙ В СФЕРЕ ЗАЩИТЫ ДАННЫХ</vt:lpstr>
      <vt:lpstr>ПРОСТО ЛЕНЬ</vt:lpstr>
      <vt:lpstr> В ИТОГЕ – врачи не хотят ЭМК, т.к.: </vt:lpstr>
      <vt:lpstr> В ИТОГЕ – врачи не хотят ЭМК, т.к.: </vt:lpstr>
      <vt:lpstr> В ИТОГЕ – врачи не хотят ЭМК, т.к.: </vt:lpstr>
      <vt:lpstr> ЧТО ДЕЛАТЬ? </vt:lpstr>
      <vt:lpstr> ЧТО ДЕЛАТЬ: </vt:lpstr>
      <vt:lpstr> ЧТО ДЕЛАТЬ: </vt:lpstr>
      <vt:lpstr>    БЛАГОДАРЮ ЗА ВНИМАНИЕ  Павлов Владимир pavlov@ristar.ru </vt:lpstr>
    </vt:vector>
  </TitlesOfParts>
  <Company>ristar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book</dc:creator>
  <cp:lastModifiedBy>book</cp:lastModifiedBy>
  <cp:revision>32</cp:revision>
  <dcterms:created xsi:type="dcterms:W3CDTF">2011-05-18T12:18:56Z</dcterms:created>
  <dcterms:modified xsi:type="dcterms:W3CDTF">2011-05-19T06:11:15Z</dcterms:modified>
</cp:coreProperties>
</file>