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66" r:id="rId3"/>
    <p:sldId id="300" r:id="rId4"/>
    <p:sldId id="327" r:id="rId5"/>
    <p:sldId id="334" r:id="rId6"/>
    <p:sldId id="336" r:id="rId7"/>
    <p:sldId id="337" r:id="rId8"/>
    <p:sldId id="335" r:id="rId9"/>
    <p:sldId id="329" r:id="rId10"/>
    <p:sldId id="328" r:id="rId11"/>
    <p:sldId id="338" r:id="rId12"/>
    <p:sldId id="339" r:id="rId13"/>
    <p:sldId id="341" r:id="rId14"/>
    <p:sldId id="343" r:id="rId15"/>
    <p:sldId id="344" r:id="rId16"/>
    <p:sldId id="330" r:id="rId17"/>
    <p:sldId id="342" r:id="rId18"/>
    <p:sldId id="340" r:id="rId19"/>
    <p:sldId id="308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FFCC"/>
    <a:srgbClr val="FF9966"/>
    <a:srgbClr val="FF99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97" autoAdjust="0"/>
    <p:restoredTop sz="94542" autoAdjust="0"/>
  </p:normalViewPr>
  <p:slideViewPr>
    <p:cSldViewPr>
      <p:cViewPr>
        <p:scale>
          <a:sx n="81" d="100"/>
          <a:sy n="81" d="100"/>
        </p:scale>
        <p:origin x="-1026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1902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83D1F48-79AB-429A-BC38-D69A72C896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9193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BB7E507-7906-4136-8DD2-6640079533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729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 </a:t>
            </a:r>
            <a:fld id="{B384A89F-6AB7-48F8-9A8C-CAAC255BDA52}" type="datetime4">
              <a:rPr lang="ru-RU"/>
              <a:pPr>
                <a:defRPr/>
              </a:pPr>
              <a:t>18 мая 2011 г.</a:t>
            </a:fld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medic@rarus.ru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 </a:t>
            </a:r>
            <a:fld id="{5478FA88-1BCA-4884-B58B-EB8BD810F024}" type="datetime4">
              <a:rPr lang="ru-RU"/>
              <a:pPr>
                <a:defRPr/>
              </a:pPr>
              <a:t>18 мая 2011 г.</a:t>
            </a:fld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medic@rarus.ru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54813" y="836613"/>
            <a:ext cx="2105025" cy="51133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36563" y="836613"/>
            <a:ext cx="6165850" cy="51133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 </a:t>
            </a:r>
            <a:fld id="{3F154A65-B9E2-4AC0-80C1-E3391C44B20F}" type="datetime4">
              <a:rPr lang="ru-RU"/>
              <a:pPr>
                <a:defRPr/>
              </a:pPr>
              <a:t>18 мая 2011 г.</a:t>
            </a:fld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medic@rarus.ru</a:t>
            </a: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836613"/>
            <a:ext cx="8248650" cy="5762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36563" y="1682750"/>
            <a:ext cx="4135437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4400" y="1682750"/>
            <a:ext cx="4135438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 </a:t>
            </a:r>
            <a:fld id="{C1157B78-223B-47BC-97D7-37048B69B454}" type="datetime4">
              <a:rPr lang="ru-RU"/>
              <a:pPr>
                <a:defRPr/>
              </a:pPr>
              <a:t>18 мая 2011 г.</a:t>
            </a:fld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medic@rarus.ru</a:t>
            </a: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836613"/>
            <a:ext cx="8248650" cy="5762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36563" y="1682750"/>
            <a:ext cx="8423275" cy="205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6563" y="3892550"/>
            <a:ext cx="8423275" cy="205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 </a:t>
            </a:r>
            <a:fld id="{4E669940-468A-45F0-86DF-90136663A9D0}" type="datetime4">
              <a:rPr lang="ru-RU"/>
              <a:pPr>
                <a:defRPr/>
              </a:pPr>
              <a:t>18 мая 2011 г.</a:t>
            </a:fld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medic@rarus.ru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 </a:t>
            </a:r>
            <a:fld id="{54D4ACD7-CC85-40BC-AE27-E07FAC29C83C}" type="datetime4">
              <a:rPr lang="ru-RU"/>
              <a:pPr>
                <a:defRPr/>
              </a:pPr>
              <a:t>18 мая 2011 г.</a:t>
            </a:fld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medic@rarus.ru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 </a:t>
            </a:r>
            <a:fld id="{51A6B324-9653-4C95-AA00-85758A7CAE76}" type="datetime4">
              <a:rPr lang="ru-RU"/>
              <a:pPr>
                <a:defRPr/>
              </a:pPr>
              <a:t>18 мая 2011 г.</a:t>
            </a:fld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medic@rarus.ru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36563" y="1682750"/>
            <a:ext cx="4135437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4400" y="1682750"/>
            <a:ext cx="4135438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 </a:t>
            </a:r>
            <a:fld id="{7706545A-F1A0-44FA-B61A-B2576D1CD651}" type="datetime4">
              <a:rPr lang="ru-RU"/>
              <a:pPr>
                <a:defRPr/>
              </a:pPr>
              <a:t>18 мая 2011 г.</a:t>
            </a:fld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medic@rarus.ru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 </a:t>
            </a:r>
            <a:fld id="{E5174882-0467-4B60-B0B1-7594DE38FD41}" type="datetime4">
              <a:rPr lang="ru-RU"/>
              <a:pPr>
                <a:defRPr/>
              </a:pPr>
              <a:t>18 мая 2011 г.</a:t>
            </a:fld>
            <a:endParaRPr lang="ru-RU"/>
          </a:p>
        </p:txBody>
      </p:sp>
      <p:sp>
        <p:nvSpPr>
          <p:cNvPr id="8" name="Rectangle 2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medic@rarus.ru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 </a:t>
            </a:r>
            <a:fld id="{A9E6D178-5A75-4843-84F4-D9E40EFDD446}" type="datetime4">
              <a:rPr lang="ru-RU"/>
              <a:pPr>
                <a:defRPr/>
              </a:pPr>
              <a:t>18 мая 2011 г.</a:t>
            </a:fld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medic@rarus.ru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 </a:t>
            </a:r>
            <a:fld id="{4E222337-3F0D-4B1B-A20D-C1533EB92F05}" type="datetime4">
              <a:rPr lang="ru-RU"/>
              <a:pPr>
                <a:defRPr/>
              </a:pPr>
              <a:t>18 мая 2011 г.</a:t>
            </a:fld>
            <a:endParaRPr lang="ru-RU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medic@rarus.ru</a:t>
            </a: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 </a:t>
            </a:r>
            <a:fld id="{4FEB52B4-1EE6-438A-9114-08AFC3251F5E}" type="datetime4">
              <a:rPr lang="ru-RU"/>
              <a:pPr>
                <a:defRPr/>
              </a:pPr>
              <a:t>18 мая 2011 г.</a:t>
            </a:fld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medic@rarus.ru</a:t>
            </a: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 </a:t>
            </a:r>
            <a:fld id="{C63EA207-E3A6-4C93-BC5C-44CDC027BA26}" type="datetime4">
              <a:rPr lang="ru-RU"/>
              <a:pPr>
                <a:defRPr/>
              </a:pPr>
              <a:t>18 мая 2011 г.</a:t>
            </a:fld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medic@rarus.ru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2" descr="present3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836613"/>
            <a:ext cx="824865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Заголовок слайда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5650" y="6308725"/>
            <a:ext cx="31686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 </a:t>
            </a:r>
            <a:fld id="{D26F1AF4-3113-4220-9D36-916C3DED0FB1}" type="datetime4">
              <a:rPr lang="ru-RU"/>
              <a:pPr>
                <a:defRPr/>
              </a:pPr>
              <a:t>18 мая 2011 г.</a:t>
            </a:fld>
            <a:endParaRPr lang="ru-RU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752975" y="0"/>
            <a:ext cx="43624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defRPr/>
            </a:pPr>
            <a:endParaRPr lang="ru-RU" sz="2000" dirty="0">
              <a:solidFill>
                <a:schemeClr val="bg2"/>
              </a:solidFill>
              <a:latin typeface="Impact" pitchFamily="34" charset="0"/>
            </a:endParaRP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6565900" y="6477000"/>
            <a:ext cx="2032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1600">
                <a:latin typeface="Tahoma" pitchFamily="34" charset="0"/>
              </a:rPr>
              <a:t>Слайд </a:t>
            </a:r>
            <a:fld id="{A12F89D4-F4B5-4AA5-B309-31E5BFEBC8E0}" type="slidenum">
              <a:rPr lang="ru-RU" sz="1600">
                <a:latin typeface="Tahoma" pitchFamily="34" charset="0"/>
              </a:rPr>
              <a:pPr/>
              <a:t>‹#›</a:t>
            </a:fld>
            <a:r>
              <a:rPr lang="ru-RU" sz="1600">
                <a:latin typeface="Tahoma" pitchFamily="34" charset="0"/>
              </a:rPr>
              <a:t> из </a:t>
            </a:r>
            <a:r>
              <a:rPr lang="en-US" sz="1600">
                <a:latin typeface="Tahoma" pitchFamily="34" charset="0"/>
              </a:rPr>
              <a:t> </a:t>
            </a:r>
            <a:r>
              <a:rPr lang="ru-RU" sz="1600">
                <a:latin typeface="Tahoma" pitchFamily="34" charset="0"/>
              </a:rPr>
              <a:t>19</a:t>
            </a:r>
          </a:p>
        </p:txBody>
      </p:sp>
      <p:sp>
        <p:nvSpPr>
          <p:cNvPr id="105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b="1">
                <a:solidFill>
                  <a:srgbClr val="FF9900"/>
                </a:solidFill>
              </a:defRPr>
            </a:lvl1pPr>
          </a:lstStyle>
          <a:p>
            <a:pPr>
              <a:defRPr/>
            </a:pPr>
            <a:r>
              <a:rPr lang="en-US"/>
              <a:t>medic@rarus.ru</a:t>
            </a:r>
            <a:endParaRPr lang="ru-RU"/>
          </a:p>
        </p:txBody>
      </p:sp>
      <p:sp>
        <p:nvSpPr>
          <p:cNvPr id="1032" name="Rectangle 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682750"/>
            <a:ext cx="842327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•"/>
        <a:defRPr sz="28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CC0000"/>
        </a:buClr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CC0000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CC0000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CC0000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hyperlink" Target="http://www.efis.ru/index.htm" TargetMode="External"/><Relationship Id="rId7" Type="http://schemas.openxmlformats.org/officeDocument/2006/relationships/hyperlink" Target="http://www.orakyl.r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png"/><Relationship Id="rId10" Type="http://schemas.openxmlformats.org/officeDocument/2006/relationships/image" Target="../media/image39.jpg"/><Relationship Id="rId4" Type="http://schemas.openxmlformats.org/officeDocument/2006/relationships/image" Target="../media/image34.png"/><Relationship Id="rId9" Type="http://schemas.openxmlformats.org/officeDocument/2006/relationships/image" Target="../media/image38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bogatstvo.net/wp-content/uploads/2009/10/lichnostno_razvitie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hyperlink" Target="http://www.vet.cu.edu.eg/images/New.gif" TargetMode="External"/><Relationship Id="rId4" Type="http://schemas.openxmlformats.org/officeDocument/2006/relationships/image" Target="../media/image4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medic@rarus.ru" TargetMode="External"/><Relationship Id="rId2" Type="http://schemas.openxmlformats.org/officeDocument/2006/relationships/hyperlink" Target="http://www.rarus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wmf"/><Relationship Id="rId5" Type="http://schemas.openxmlformats.org/officeDocument/2006/relationships/image" Target="../media/image43.wmf"/><Relationship Id="rId4" Type="http://schemas.openxmlformats.org/officeDocument/2006/relationships/image" Target="../media/image42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bic-project.ru/wp-content/uploads/2010/12/planning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onlinemyltfilmu.ru/wp-content/uploads/2010/10/leopold.poliklinika.kota_.leopolda.jp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//images.yandex.ru/yandsearch?text=%D0%92%D0%BD%D0%B8%D0%BC%D0%B0%D0%BD%D0%B8%D0%B5&amp;rpt=simage&amp;p=2&amp;img_url=img0.liveinternet.ru/images/attach/c/0/45/513/45513629_net_svyazi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 </a:t>
            </a:r>
            <a:fld id="{92A54A35-C80D-47F1-B716-7C191081BCA1}" type="datetime4">
              <a:rPr lang="ru-RU"/>
              <a:pPr>
                <a:defRPr/>
              </a:pPr>
              <a:t>18 мая 2011 г.</a:t>
            </a:fld>
            <a:endParaRPr lang="ru-RU"/>
          </a:p>
        </p:txBody>
      </p:sp>
      <p:sp>
        <p:nvSpPr>
          <p:cNvPr id="17410" name="Нижний колонтитул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medic@rarus.ru</a:t>
            </a:r>
            <a:endParaRPr lang="ru-RU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2924175"/>
            <a:ext cx="8312150" cy="1169988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smtClean="0"/>
              <a:t>Комплексная автоматизация медицинских организаций на программных продуктах компании «1С-Рарус»</a:t>
            </a:r>
          </a:p>
        </p:txBody>
      </p:sp>
      <p:pic>
        <p:nvPicPr>
          <p:cNvPr id="17412" name="Picture 9" descr="ANd9GcTlrEtNjaJE0REwLgGTBSk1fthKOS8qjLK5fXbD-L-IWbSl5740o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5963" y="4427538"/>
            <a:ext cx="252412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11" descr="i?id=46952215-18-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408113"/>
            <a:ext cx="2305050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 txBox="1">
            <a:spLocks noGrp="1"/>
          </p:cNvSpPr>
          <p:nvPr/>
        </p:nvSpPr>
        <p:spPr bwMode="auto">
          <a:xfrm>
            <a:off x="755650" y="6308725"/>
            <a:ext cx="3168650" cy="5492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600">
              <a:latin typeface="+mn-lt"/>
            </a:endParaRPr>
          </a:p>
          <a:p>
            <a:pPr>
              <a:defRPr/>
            </a:pPr>
            <a:r>
              <a:rPr lang="en-US" sz="1600">
                <a:latin typeface="+mn-lt"/>
              </a:rPr>
              <a:t> </a:t>
            </a:r>
            <a:fld id="{92A54A35-C80D-47F1-B716-7C191081BCA1}" type="datetime4">
              <a:rPr lang="ru-RU" sz="1600">
                <a:latin typeface="+mn-lt"/>
              </a:rPr>
              <a:pPr>
                <a:defRPr/>
              </a:pPr>
              <a:t>18 мая 2011 г.</a:t>
            </a:fld>
            <a:endParaRPr lang="ru-RU" sz="1600">
              <a:latin typeface="+mn-lt"/>
            </a:endParaRPr>
          </a:p>
        </p:txBody>
      </p:sp>
      <p:sp>
        <p:nvSpPr>
          <p:cNvPr id="26626" name="Нижний колонтитул 4"/>
          <p:cNvSpPr txBox="1">
            <a:spLocks noGrp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600" b="1">
                <a:solidFill>
                  <a:srgbClr val="FF9900"/>
                </a:solidFill>
              </a:rPr>
              <a:t>medic@rarus.ru</a:t>
            </a:r>
            <a:endParaRPr lang="ru-RU" sz="1600" b="1">
              <a:solidFill>
                <a:srgbClr val="FF9900"/>
              </a:solidFill>
            </a:endParaRPr>
          </a:p>
        </p:txBody>
      </p:sp>
      <p:sp>
        <p:nvSpPr>
          <p:cNvPr id="26627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3200" smtClean="0">
                <a:solidFill>
                  <a:schemeClr val="accent2"/>
                </a:solidFill>
              </a:rPr>
              <a:t>Объекты автоматизации</a:t>
            </a:r>
          </a:p>
        </p:txBody>
      </p:sp>
      <p:pic>
        <p:nvPicPr>
          <p:cNvPr id="26628" name="Picture 10" descr="am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1412875"/>
            <a:ext cx="6784975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smtClean="0">
                <a:solidFill>
                  <a:schemeClr val="accent2"/>
                </a:solidFill>
              </a:rPr>
              <a:t>АРМ «Управление ЛПУ»</a:t>
            </a:r>
          </a:p>
        </p:txBody>
      </p:sp>
      <p:pic>
        <p:nvPicPr>
          <p:cNvPr id="2765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117725"/>
            <a:ext cx="8424863" cy="426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1881188"/>
            <a:ext cx="7848600" cy="428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1557338"/>
            <a:ext cx="8027987" cy="415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71588" y="1417638"/>
            <a:ext cx="7548562" cy="409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708275"/>
            <a:ext cx="6048375" cy="296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9" descr="амб_карточка пациент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1412875"/>
            <a:ext cx="32829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Дата 3"/>
          <p:cNvSpPr txBox="1">
            <a:spLocks noGrp="1"/>
          </p:cNvSpPr>
          <p:nvPr/>
        </p:nvSpPr>
        <p:spPr bwMode="auto">
          <a:xfrm>
            <a:off x="755650" y="6308725"/>
            <a:ext cx="3168650" cy="5492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600">
              <a:latin typeface="+mn-lt"/>
            </a:endParaRPr>
          </a:p>
          <a:p>
            <a:pPr>
              <a:defRPr/>
            </a:pPr>
            <a:r>
              <a:rPr lang="en-US" sz="1600">
                <a:latin typeface="+mn-lt"/>
              </a:rPr>
              <a:t> </a:t>
            </a:r>
            <a:fld id="{92A54A35-C80D-47F1-B716-7C191081BCA1}" type="datetime4">
              <a:rPr lang="ru-RU" sz="1600">
                <a:latin typeface="+mn-lt"/>
              </a:rPr>
              <a:pPr>
                <a:defRPr/>
              </a:pPr>
              <a:t>18 мая 2011 г.</a:t>
            </a:fld>
            <a:endParaRPr lang="ru-RU" sz="1600">
              <a:latin typeface="+mn-lt"/>
            </a:endParaRPr>
          </a:p>
        </p:txBody>
      </p:sp>
      <p:sp>
        <p:nvSpPr>
          <p:cNvPr id="28676" name="Нижний колонтитул 4"/>
          <p:cNvSpPr txBox="1">
            <a:spLocks noGrp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600" b="1">
                <a:solidFill>
                  <a:srgbClr val="FF9900"/>
                </a:solidFill>
              </a:rPr>
              <a:t>medic@rarus.ru</a:t>
            </a:r>
            <a:endParaRPr lang="ru-RU" sz="1600" b="1">
              <a:solidFill>
                <a:srgbClr val="FF9900"/>
              </a:solidFill>
            </a:endParaRPr>
          </a:p>
        </p:txBody>
      </p:sp>
      <p:sp>
        <p:nvSpPr>
          <p:cNvPr id="2867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chemeClr val="accent2"/>
                </a:solidFill>
              </a:rPr>
              <a:t>АРМ «Регистратура»</a:t>
            </a:r>
          </a:p>
        </p:txBody>
      </p:sp>
      <p:sp>
        <p:nvSpPr>
          <p:cNvPr id="28678" name="Rectangle 5"/>
          <p:cNvSpPr>
            <a:spLocks noChangeArrowheads="1"/>
          </p:cNvSpPr>
          <p:nvPr/>
        </p:nvSpPr>
        <p:spPr bwMode="auto">
          <a:xfrm>
            <a:off x="250825" y="1052513"/>
            <a:ext cx="88931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3538" indent="-363538" eaLnBrk="0" hangingPunct="0">
              <a:spcBef>
                <a:spcPct val="20000"/>
              </a:spcBef>
              <a:buClr>
                <a:srgbClr val="CC0000"/>
              </a:buClr>
              <a:buFont typeface="Wingdings" pitchFamily="2" charset="2"/>
              <a:buChar char="•"/>
            </a:pPr>
            <a:endParaRPr lang="ru-RU" sz="2000">
              <a:solidFill>
                <a:srgbClr val="FF9933"/>
              </a:solidFill>
              <a:latin typeface="Tahoma" pitchFamily="34" charset="0"/>
            </a:endParaRPr>
          </a:p>
        </p:txBody>
      </p:sp>
      <p:pic>
        <p:nvPicPr>
          <p:cNvPr id="69639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7088" y="2068513"/>
            <a:ext cx="8034337" cy="352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40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31913" y="1412875"/>
            <a:ext cx="7488237" cy="347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9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9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3"/>
          <p:cNvSpPr txBox="1">
            <a:spLocks noGrp="1"/>
          </p:cNvSpPr>
          <p:nvPr/>
        </p:nvSpPr>
        <p:spPr bwMode="auto">
          <a:xfrm>
            <a:off x="755650" y="6308725"/>
            <a:ext cx="3168650" cy="5492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600">
              <a:latin typeface="+mn-lt"/>
            </a:endParaRPr>
          </a:p>
          <a:p>
            <a:pPr>
              <a:defRPr/>
            </a:pPr>
            <a:r>
              <a:rPr lang="en-US" sz="1600">
                <a:latin typeface="+mn-lt"/>
              </a:rPr>
              <a:t> </a:t>
            </a:r>
            <a:fld id="{92A54A35-C80D-47F1-B716-7C191081BCA1}" type="datetime4">
              <a:rPr lang="ru-RU" sz="1600">
                <a:latin typeface="+mn-lt"/>
              </a:rPr>
              <a:pPr>
                <a:defRPr/>
              </a:pPr>
              <a:t>18 мая 2011 г.</a:t>
            </a:fld>
            <a:endParaRPr lang="ru-RU" sz="1600">
              <a:latin typeface="+mn-lt"/>
            </a:endParaRPr>
          </a:p>
        </p:txBody>
      </p:sp>
      <p:sp>
        <p:nvSpPr>
          <p:cNvPr id="29698" name="Нижний колонтитул 4"/>
          <p:cNvSpPr txBox="1">
            <a:spLocks noGrp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600" b="1">
                <a:solidFill>
                  <a:srgbClr val="FF9900"/>
                </a:solidFill>
              </a:rPr>
              <a:t>medic@rarus.ru</a:t>
            </a:r>
            <a:endParaRPr lang="ru-RU" sz="1600" b="1">
              <a:solidFill>
                <a:srgbClr val="FF9900"/>
              </a:solidFill>
            </a:endParaRP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chemeClr val="accent2"/>
                </a:solidFill>
              </a:rPr>
              <a:t>Электронная медицинская карта</a:t>
            </a:r>
          </a:p>
        </p:txBody>
      </p:sp>
      <p:pic>
        <p:nvPicPr>
          <p:cNvPr id="29700" name="Picture 5" descr="амб_эм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492375"/>
            <a:ext cx="8037512" cy="377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12" name="Picture 8" descr="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1916113"/>
            <a:ext cx="7891463" cy="371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13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2738" y="1484313"/>
            <a:ext cx="3427412" cy="3455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836613"/>
            <a:ext cx="8532812" cy="576262"/>
          </a:xfrm>
        </p:spPr>
        <p:txBody>
          <a:bodyPr/>
          <a:lstStyle/>
          <a:p>
            <a:r>
              <a:rPr lang="ru-RU" sz="2800" smtClean="0">
                <a:solidFill>
                  <a:schemeClr val="accent2"/>
                </a:solidFill>
              </a:rPr>
              <a:t>Клинико-диагностическая лаборатория</a:t>
            </a:r>
          </a:p>
        </p:txBody>
      </p:sp>
      <p:sp>
        <p:nvSpPr>
          <p:cNvPr id="30722" name="Нижний колонтитул 4"/>
          <p:cNvSpPr txBox="1">
            <a:spLocks noGrp="1"/>
          </p:cNvSpPr>
          <p:nvPr/>
        </p:nvSpPr>
        <p:spPr bwMode="auto">
          <a:xfrm>
            <a:off x="2987675" y="6237288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600" b="1">
                <a:solidFill>
                  <a:srgbClr val="FF9900"/>
                </a:solidFill>
              </a:rPr>
              <a:t>medic@rarus.ru</a:t>
            </a:r>
            <a:endParaRPr lang="ru-RU" sz="1600" b="1">
              <a:solidFill>
                <a:srgbClr val="FF9900"/>
              </a:solidFill>
            </a:endParaRP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-36513" y="4078288"/>
            <a:ext cx="4752976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CC0000"/>
              </a:buClr>
              <a:buFont typeface="Wingdings" pitchFamily="2" charset="2"/>
              <a:buNone/>
            </a:pPr>
            <a:endParaRPr lang="en-US" sz="100">
              <a:latin typeface="Tahoma" pitchFamily="34" charset="0"/>
            </a:endParaRPr>
          </a:p>
          <a:p>
            <a:pPr marL="742950" lvl="1" indent="-285750" eaLnBrk="0" hangingPunct="0">
              <a:spcBef>
                <a:spcPct val="20000"/>
              </a:spcBef>
              <a:buClr>
                <a:srgbClr val="CC0000"/>
              </a:buClr>
              <a:buFontTx/>
              <a:buChar char="•"/>
            </a:pPr>
            <a:r>
              <a:rPr lang="ru-RU" sz="1400">
                <a:latin typeface="Tahoma" pitchFamily="34" charset="0"/>
              </a:rPr>
              <a:t>Формирование заказа на исследования</a:t>
            </a:r>
            <a:endParaRPr lang="en-US" sz="1400">
              <a:latin typeface="Tahoma" pitchFamily="34" charset="0"/>
            </a:endParaRPr>
          </a:p>
          <a:p>
            <a:pPr marL="742950" lvl="1" indent="-285750" eaLnBrk="0" hangingPunct="0">
              <a:spcBef>
                <a:spcPct val="20000"/>
              </a:spcBef>
              <a:buClr>
                <a:srgbClr val="CC0000"/>
              </a:buClr>
              <a:buFontTx/>
              <a:buChar char="•"/>
            </a:pPr>
            <a:r>
              <a:rPr lang="ru-RU" sz="1400">
                <a:latin typeface="Tahoma" pitchFamily="34" charset="0"/>
              </a:rPr>
              <a:t>Автоподстановка сопутствующих услуг</a:t>
            </a:r>
            <a:endParaRPr lang="en-US" sz="1400">
              <a:latin typeface="Tahoma" pitchFamily="34" charset="0"/>
            </a:endParaRPr>
          </a:p>
          <a:p>
            <a:pPr marL="742950" lvl="1" indent="-285750" eaLnBrk="0" hangingPunct="0">
              <a:spcBef>
                <a:spcPct val="20000"/>
              </a:spcBef>
              <a:buClr>
                <a:srgbClr val="CC0000"/>
              </a:buClr>
              <a:buFontTx/>
              <a:buChar char="•"/>
            </a:pPr>
            <a:r>
              <a:rPr lang="ru-RU" sz="1400">
                <a:latin typeface="Tahoma" pitchFamily="34" charset="0"/>
              </a:rPr>
              <a:t>Поддержка режима «</a:t>
            </a:r>
            <a:r>
              <a:rPr lang="en-US" sz="1400">
                <a:latin typeface="Tahoma" pitchFamily="34" charset="0"/>
              </a:rPr>
              <a:t>Cito</a:t>
            </a:r>
            <a:r>
              <a:rPr lang="ru-RU" sz="1400">
                <a:latin typeface="Tahoma" pitchFamily="34" charset="0"/>
              </a:rPr>
              <a:t>»</a:t>
            </a:r>
            <a:endParaRPr lang="en-US" sz="1400">
              <a:latin typeface="Tahoma" pitchFamily="34" charset="0"/>
            </a:endParaRPr>
          </a:p>
          <a:p>
            <a:pPr marL="742950" lvl="1" indent="-285750" eaLnBrk="0" hangingPunct="0">
              <a:spcBef>
                <a:spcPct val="20000"/>
              </a:spcBef>
              <a:buClr>
                <a:srgbClr val="CC0000"/>
              </a:buClr>
              <a:buFontTx/>
              <a:buChar char="•"/>
            </a:pPr>
            <a:r>
              <a:rPr lang="ru-RU" sz="1400">
                <a:latin typeface="Tahoma" pitchFamily="34" charset="0"/>
              </a:rPr>
              <a:t>Ступени исследований</a:t>
            </a:r>
            <a:endParaRPr lang="en-US" sz="1400">
              <a:latin typeface="Tahoma" pitchFamily="34" charset="0"/>
            </a:endParaRPr>
          </a:p>
          <a:p>
            <a:pPr marL="742950" lvl="1" indent="-285750" eaLnBrk="0" hangingPunct="0">
              <a:spcBef>
                <a:spcPct val="20000"/>
              </a:spcBef>
              <a:buClr>
                <a:srgbClr val="CC0000"/>
              </a:buClr>
              <a:buFontTx/>
              <a:buChar char="•"/>
            </a:pPr>
            <a:r>
              <a:rPr lang="ru-RU" sz="1400">
                <a:latin typeface="Tahoma" pitchFamily="34" charset="0"/>
              </a:rPr>
              <a:t>Поддержка панелей исследований</a:t>
            </a:r>
            <a:endParaRPr lang="en-US" sz="1400">
              <a:latin typeface="Tahoma" pitchFamily="34" charset="0"/>
            </a:endParaRPr>
          </a:p>
          <a:p>
            <a:pPr marL="742950" lvl="1" indent="-285750" eaLnBrk="0" hangingPunct="0">
              <a:spcBef>
                <a:spcPct val="20000"/>
              </a:spcBef>
              <a:buClr>
                <a:srgbClr val="CC0000"/>
              </a:buClr>
              <a:buFontTx/>
              <a:buChar char="•"/>
            </a:pPr>
            <a:r>
              <a:rPr lang="ru-RU" sz="1400">
                <a:latin typeface="Tahoma" pitchFamily="34" charset="0"/>
              </a:rPr>
              <a:t>Печать бланков</a:t>
            </a:r>
            <a:endParaRPr lang="en-US" sz="1400">
              <a:latin typeface="Tahoma" pitchFamily="34" charset="0"/>
            </a:endParaRPr>
          </a:p>
          <a:p>
            <a:pPr marL="742950" lvl="1" indent="-285750" eaLnBrk="0" hangingPunct="0">
              <a:spcBef>
                <a:spcPct val="20000"/>
              </a:spcBef>
              <a:buClr>
                <a:srgbClr val="CC0000"/>
              </a:buClr>
              <a:buFontTx/>
              <a:buChar char="•"/>
            </a:pPr>
            <a:r>
              <a:rPr lang="ru-RU" sz="1400">
                <a:latin typeface="Tahoma" pitchFamily="34" charset="0"/>
              </a:rPr>
              <a:t>Выдача результатов анализов</a:t>
            </a:r>
            <a:endParaRPr lang="en-US" sz="1400">
              <a:latin typeface="Tahoma" pitchFamily="34" charset="0"/>
            </a:endParaRPr>
          </a:p>
          <a:p>
            <a:pPr marL="742950" lvl="1" indent="-285750" eaLnBrk="0" hangingPunct="0">
              <a:spcBef>
                <a:spcPct val="20000"/>
              </a:spcBef>
              <a:buClr>
                <a:srgbClr val="CC0000"/>
              </a:buClr>
              <a:buFontTx/>
              <a:buChar char="•"/>
            </a:pPr>
            <a:r>
              <a:rPr lang="ru-RU" sz="1400">
                <a:latin typeface="Tahoma" pitchFamily="34" charset="0"/>
              </a:rPr>
              <a:t>Контроль качества результатов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CC0000"/>
              </a:buClr>
              <a:buFontTx/>
              <a:buChar char="•"/>
            </a:pPr>
            <a:endParaRPr lang="ru-RU" sz="1600">
              <a:latin typeface="Tahoma" pitchFamily="34" charset="0"/>
            </a:endParaRPr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354138"/>
            <a:ext cx="725805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4221163"/>
            <a:ext cx="37147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836613"/>
            <a:ext cx="6192838" cy="609600"/>
          </a:xfrm>
        </p:spPr>
        <p:txBody>
          <a:bodyPr/>
          <a:lstStyle/>
          <a:p>
            <a:pPr eaLnBrk="1" hangingPunct="1"/>
            <a:r>
              <a:rPr lang="ru-RU" sz="2800" smtClean="0">
                <a:solidFill>
                  <a:schemeClr val="accent2"/>
                </a:solidFill>
              </a:rPr>
              <a:t>Больничная аптека</a:t>
            </a:r>
          </a:p>
        </p:txBody>
      </p:sp>
      <p:sp>
        <p:nvSpPr>
          <p:cNvPr id="31746" name="Rectangle 5"/>
          <p:cNvSpPr>
            <a:spLocks noGrp="1" noChangeArrowheads="1"/>
          </p:cNvSpPr>
          <p:nvPr>
            <p:ph idx="4294967295"/>
          </p:nvPr>
        </p:nvSpPr>
        <p:spPr>
          <a:xfrm>
            <a:off x="142875" y="1484313"/>
            <a:ext cx="8893175" cy="48228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ru-RU" sz="1800" smtClean="0">
                <a:solidFill>
                  <a:schemeClr val="tx1"/>
                </a:solidFill>
                <a:latin typeface="Myriad Pro Cond"/>
              </a:rPr>
              <a:t>Предметно-количественный учет в аптеке</a:t>
            </a:r>
            <a:endParaRPr lang="en-US" sz="1800" smtClean="0">
              <a:solidFill>
                <a:schemeClr val="tx1"/>
              </a:solidFill>
              <a:latin typeface="Myriad Pro Cond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ru-RU" sz="1800" smtClean="0">
                <a:solidFill>
                  <a:schemeClr val="tx1"/>
                </a:solidFill>
                <a:latin typeface="Myriad Pro Cond"/>
              </a:rPr>
              <a:t>Контроль движения аптечных товаров на всех уровнях их обращения</a:t>
            </a:r>
            <a:endParaRPr lang="en-US" sz="1800" smtClean="0">
              <a:solidFill>
                <a:schemeClr val="tx1"/>
              </a:solidFill>
              <a:latin typeface="Myriad Pro Cond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ru-RU" sz="1800" smtClean="0"/>
              <a:t>поставщик – аптека – отделение</a:t>
            </a:r>
            <a:endParaRPr lang="en-US" sz="18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ru-RU" sz="1800" smtClean="0">
                <a:solidFill>
                  <a:schemeClr val="tx1"/>
                </a:solidFill>
                <a:latin typeface="Myriad Pro Cond"/>
              </a:rPr>
              <a:t>Оперативное информационное взаимодействие аптеки с отделениями МО</a:t>
            </a:r>
            <a:endParaRPr lang="en-US" sz="1800" smtClean="0">
              <a:solidFill>
                <a:schemeClr val="tx1"/>
              </a:solidFill>
              <a:latin typeface="Myriad Pro Cond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ru-RU" sz="1800" smtClean="0">
                <a:solidFill>
                  <a:schemeClr val="tx1"/>
                </a:solidFill>
                <a:latin typeface="Myriad Pro Cond"/>
              </a:rPr>
              <a:t>Систематизации документов первичной бухгалтерской отчетности аптеки МО</a:t>
            </a:r>
            <a:endParaRPr lang="en-US" sz="1800" smtClean="0">
              <a:solidFill>
                <a:schemeClr val="tx1"/>
              </a:solidFill>
              <a:latin typeface="Myriad Pro Cond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ru-RU" sz="1800" smtClean="0">
                <a:solidFill>
                  <a:schemeClr val="tx1"/>
                </a:solidFill>
                <a:latin typeface="Myriad Pro Cond"/>
              </a:rPr>
              <a:t>Изготовление лекарственных </a:t>
            </a:r>
          </a:p>
          <a:p>
            <a:pPr>
              <a:buFont typeface="Wingdings" pitchFamily="2" charset="2"/>
              <a:buNone/>
            </a:pPr>
            <a:r>
              <a:rPr lang="ru-RU" sz="1800" smtClean="0">
                <a:solidFill>
                  <a:schemeClr val="tx1"/>
                </a:solidFill>
                <a:latin typeface="Myriad Pro Cond"/>
              </a:rPr>
              <a:t>     средств по рецептурным прописям</a:t>
            </a:r>
          </a:p>
          <a:p>
            <a:endParaRPr lang="ru-RU" sz="1800" smtClean="0">
              <a:solidFill>
                <a:schemeClr val="tx1"/>
              </a:solidFill>
              <a:latin typeface="Myriad Pro Cond"/>
            </a:endParaRPr>
          </a:p>
          <a:p>
            <a:endParaRPr lang="ru-RU" sz="1800" smtClean="0">
              <a:latin typeface="Myriad Pro Cond"/>
            </a:endParaRPr>
          </a:p>
        </p:txBody>
      </p:sp>
      <p:pic>
        <p:nvPicPr>
          <p:cNvPr id="31747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463" y="3284538"/>
            <a:ext cx="3989387" cy="305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 txBox="1">
            <a:spLocks noGrp="1"/>
          </p:cNvSpPr>
          <p:nvPr/>
        </p:nvSpPr>
        <p:spPr bwMode="auto">
          <a:xfrm>
            <a:off x="755650" y="6308725"/>
            <a:ext cx="3168650" cy="5492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600">
              <a:latin typeface="+mn-lt"/>
            </a:endParaRPr>
          </a:p>
          <a:p>
            <a:pPr>
              <a:defRPr/>
            </a:pPr>
            <a:r>
              <a:rPr lang="en-US" sz="1600">
                <a:latin typeface="+mn-lt"/>
              </a:rPr>
              <a:t> </a:t>
            </a:r>
            <a:fld id="{92A54A35-C80D-47F1-B716-7C191081BCA1}" type="datetime4">
              <a:rPr lang="ru-RU" sz="1600">
                <a:latin typeface="+mn-lt"/>
              </a:rPr>
              <a:pPr>
                <a:defRPr/>
              </a:pPr>
              <a:t>18 мая 2011 г.</a:t>
            </a:fld>
            <a:endParaRPr lang="ru-RU" sz="1600">
              <a:latin typeface="+mn-lt"/>
            </a:endParaRPr>
          </a:p>
        </p:txBody>
      </p:sp>
      <p:sp>
        <p:nvSpPr>
          <p:cNvPr id="32770" name="Нижний колонтитул 4"/>
          <p:cNvSpPr txBox="1">
            <a:spLocks noGrp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600" b="1">
                <a:solidFill>
                  <a:srgbClr val="FF9900"/>
                </a:solidFill>
              </a:rPr>
              <a:t>medic@rarus.ru</a:t>
            </a:r>
            <a:endParaRPr lang="ru-RU" sz="1600" b="1">
              <a:solidFill>
                <a:srgbClr val="FF9900"/>
              </a:solidFill>
            </a:endParaRPr>
          </a:p>
        </p:txBody>
      </p:sp>
      <p:sp>
        <p:nvSpPr>
          <p:cNvPr id="32771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66725" y="836613"/>
            <a:ext cx="8713788" cy="576262"/>
          </a:xfrm>
        </p:spPr>
        <p:txBody>
          <a:bodyPr/>
          <a:lstStyle/>
          <a:p>
            <a:pPr eaLnBrk="1" hangingPunct="1"/>
            <a:r>
              <a:rPr lang="ru-RU" sz="2600" smtClean="0">
                <a:solidFill>
                  <a:schemeClr val="accent2"/>
                </a:solidFill>
              </a:rPr>
              <a:t>Интеграция с медицинским оборудованием</a:t>
            </a:r>
          </a:p>
        </p:txBody>
      </p:sp>
      <p:sp>
        <p:nvSpPr>
          <p:cNvPr id="32772" name="Rectangle 10"/>
          <p:cNvSpPr>
            <a:spLocks noChangeArrowheads="1"/>
          </p:cNvSpPr>
          <p:nvPr/>
        </p:nvSpPr>
        <p:spPr bwMode="auto">
          <a:xfrm>
            <a:off x="428625" y="1484313"/>
            <a:ext cx="8286750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CC0000"/>
              </a:buClr>
              <a:buFont typeface="Wingdings" pitchFamily="2" charset="2"/>
              <a:buNone/>
            </a:pPr>
            <a:endParaRPr lang="ru-RU" sz="2000">
              <a:solidFill>
                <a:schemeClr val="accent2"/>
              </a:solidFill>
              <a:latin typeface="Tahoma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CC0000"/>
              </a:buClr>
              <a:buFont typeface="Wingdings" pitchFamily="2" charset="2"/>
              <a:buNone/>
            </a:pPr>
            <a:endParaRPr lang="ru-RU" sz="2000">
              <a:solidFill>
                <a:schemeClr val="accent2"/>
              </a:solidFill>
              <a:latin typeface="Tahoma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CC0000"/>
              </a:buClr>
              <a:buFont typeface="Wingdings" pitchFamily="2" charset="2"/>
              <a:buChar char="v"/>
            </a:pPr>
            <a:r>
              <a:rPr lang="ru-RU" sz="2000">
                <a:latin typeface="Tahoma" pitchFamily="34" charset="0"/>
              </a:rPr>
              <a:t>Лабораторное оборудование (более 200 моделей)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rgbClr val="CC0000"/>
              </a:buClr>
              <a:buFont typeface="Wingdings" pitchFamily="2" charset="2"/>
              <a:buChar char="v"/>
            </a:pPr>
            <a:r>
              <a:rPr lang="ru-RU" sz="1800">
                <a:latin typeface="Tahoma" pitchFamily="34" charset="0"/>
              </a:rPr>
              <a:t>Поддерживаемые режимы работы</a:t>
            </a:r>
          </a:p>
          <a:p>
            <a:pPr marL="1143000" lvl="2" indent="-228600">
              <a:lnSpc>
                <a:spcPct val="90000"/>
              </a:lnSpc>
              <a:spcBef>
                <a:spcPct val="20000"/>
              </a:spcBef>
              <a:buClr>
                <a:srgbClr val="CC0000"/>
              </a:buClr>
              <a:buFont typeface="Wingdings" pitchFamily="2" charset="2"/>
              <a:buChar char="v"/>
            </a:pPr>
            <a:r>
              <a:rPr lang="ru-RU" sz="1600">
                <a:latin typeface="Tahoma" pitchFamily="34" charset="0"/>
              </a:rPr>
              <a:t>Однонаправленный</a:t>
            </a:r>
          </a:p>
          <a:p>
            <a:pPr marL="1143000" lvl="2" indent="-228600">
              <a:lnSpc>
                <a:spcPct val="90000"/>
              </a:lnSpc>
              <a:spcBef>
                <a:spcPct val="20000"/>
              </a:spcBef>
              <a:buClr>
                <a:srgbClr val="CC0000"/>
              </a:buClr>
              <a:buFont typeface="Wingdings" pitchFamily="2" charset="2"/>
              <a:buChar char="v"/>
            </a:pPr>
            <a:r>
              <a:rPr lang="ru-RU" sz="1600">
                <a:latin typeface="Tahoma" pitchFamily="34" charset="0"/>
              </a:rPr>
              <a:t>Двунаправленный</a:t>
            </a:r>
          </a:p>
          <a:p>
            <a:pPr marL="1143000" lvl="2" indent="-228600">
              <a:lnSpc>
                <a:spcPct val="90000"/>
              </a:lnSpc>
              <a:spcBef>
                <a:spcPct val="20000"/>
              </a:spcBef>
              <a:buClr>
                <a:srgbClr val="CC0000"/>
              </a:buClr>
              <a:buFont typeface="Wingdings" pitchFamily="2" charset="2"/>
              <a:buChar char="v"/>
            </a:pPr>
            <a:r>
              <a:rPr lang="ru-RU" sz="1600">
                <a:latin typeface="Tahoma" pitchFamily="34" charset="0"/>
              </a:rPr>
              <a:t>Пакетный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CC0000"/>
              </a:buClr>
              <a:buFont typeface="Wingdings" pitchFamily="2" charset="2"/>
              <a:buChar char="v"/>
            </a:pPr>
            <a:r>
              <a:rPr lang="ru-RU" sz="2000">
                <a:latin typeface="Tahoma" pitchFamily="34" charset="0"/>
              </a:rPr>
              <a:t>Интеграция с </a:t>
            </a:r>
            <a:r>
              <a:rPr lang="en-US" sz="2000">
                <a:latin typeface="Tahoma" pitchFamily="34" charset="0"/>
              </a:rPr>
              <a:t>PACS </a:t>
            </a:r>
            <a:r>
              <a:rPr lang="ru-RU" sz="2000">
                <a:latin typeface="Tahoma" pitchFamily="34" charset="0"/>
              </a:rPr>
              <a:t>системами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rgbClr val="CC0000"/>
              </a:buClr>
              <a:buFont typeface="Wingdings" pitchFamily="2" charset="2"/>
              <a:buChar char="v"/>
            </a:pPr>
            <a:r>
              <a:rPr lang="ru-RU" sz="1800">
                <a:latin typeface="Tahoma" pitchFamily="34" charset="0"/>
              </a:rPr>
              <a:t>Интеграция с </a:t>
            </a:r>
            <a:r>
              <a:rPr lang="en-US" sz="1800">
                <a:latin typeface="Tahoma" pitchFamily="34" charset="0"/>
              </a:rPr>
              <a:t>DICOM </a:t>
            </a:r>
            <a:r>
              <a:rPr lang="ru-RU" sz="1800">
                <a:latin typeface="Tahoma" pitchFamily="34" charset="0"/>
              </a:rPr>
              <a:t>серверами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rgbClr val="CC0000"/>
              </a:buClr>
              <a:buFont typeface="Wingdings" pitchFamily="2" charset="2"/>
              <a:buChar char="v"/>
            </a:pPr>
            <a:r>
              <a:rPr lang="ru-RU" sz="1800">
                <a:latin typeface="Tahoma" pitchFamily="34" charset="0"/>
              </a:rPr>
              <a:t>Файловый архив  </a:t>
            </a:r>
          </a:p>
        </p:txBody>
      </p:sp>
      <p:pic>
        <p:nvPicPr>
          <p:cNvPr id="32773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825" y="3429000"/>
            <a:ext cx="3635375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 txBox="1">
            <a:spLocks noGrp="1"/>
          </p:cNvSpPr>
          <p:nvPr/>
        </p:nvSpPr>
        <p:spPr bwMode="auto">
          <a:xfrm>
            <a:off x="1116013" y="6308725"/>
            <a:ext cx="3168650" cy="5492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600">
              <a:latin typeface="+mn-lt"/>
            </a:endParaRPr>
          </a:p>
          <a:p>
            <a:pPr>
              <a:defRPr/>
            </a:pPr>
            <a:r>
              <a:rPr lang="en-US" sz="1600">
                <a:latin typeface="+mn-lt"/>
              </a:rPr>
              <a:t> </a:t>
            </a:r>
            <a:fld id="{92A54A35-C80D-47F1-B716-7C191081BCA1}" type="datetime4">
              <a:rPr lang="ru-RU" sz="1600">
                <a:latin typeface="+mn-lt"/>
              </a:rPr>
              <a:pPr>
                <a:defRPr/>
              </a:pPr>
              <a:t>18 мая 2011 г.</a:t>
            </a:fld>
            <a:endParaRPr lang="ru-RU" sz="1600">
              <a:latin typeface="+mn-lt"/>
            </a:endParaRPr>
          </a:p>
        </p:txBody>
      </p:sp>
      <p:sp>
        <p:nvSpPr>
          <p:cNvPr id="33794" name="Нижний колонтитул 4"/>
          <p:cNvSpPr txBox="1">
            <a:spLocks noGrp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600" b="1">
                <a:solidFill>
                  <a:srgbClr val="FF9900"/>
                </a:solidFill>
              </a:rPr>
              <a:t>medic@rarus.ru</a:t>
            </a:r>
            <a:endParaRPr lang="ru-RU" sz="1600" b="1">
              <a:solidFill>
                <a:srgbClr val="FF9900"/>
              </a:solidFill>
            </a:endParaRP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chemeClr val="accent2"/>
                </a:solidFill>
              </a:rPr>
              <a:t>История успех</a:t>
            </a:r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179388" y="1397793"/>
            <a:ext cx="8964612" cy="4767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eaLnBrk="0" hangingPunct="0">
              <a:spcBef>
                <a:spcPct val="20000"/>
              </a:spcBef>
              <a:buClr>
                <a:srgbClr val="CC0000"/>
              </a:buClr>
              <a:buFont typeface="Wingdings" pitchFamily="2" charset="2"/>
              <a:buNone/>
            </a:pPr>
            <a:endParaRPr lang="ru-RU" sz="800" dirty="0">
              <a:solidFill>
                <a:schemeClr val="accent2"/>
              </a:solidFill>
              <a:latin typeface="Tahoma" pitchFamily="34" charset="0"/>
            </a:endParaRPr>
          </a:p>
          <a:p>
            <a:pPr marL="609600" indent="-609600">
              <a:spcBef>
                <a:spcPct val="20000"/>
              </a:spcBef>
              <a:buClr>
                <a:srgbClr val="CC0000"/>
              </a:buClr>
              <a:buFont typeface="Wingdings" pitchFamily="2" charset="2"/>
              <a:buChar char="v"/>
            </a:pPr>
            <a:r>
              <a:rPr lang="ru-RU" sz="2000" dirty="0">
                <a:solidFill>
                  <a:srgbClr val="CC0000"/>
                </a:solidFill>
                <a:latin typeface="Tahoma" pitchFamily="34" charset="0"/>
              </a:rPr>
              <a:t>Реализовано более 60 копий ТОР «1С-Рарус</a:t>
            </a:r>
            <a:r>
              <a:rPr lang="en-US" sz="2000" dirty="0">
                <a:solidFill>
                  <a:srgbClr val="CC0000"/>
                </a:solidFill>
                <a:latin typeface="Tahoma" pitchFamily="34" charset="0"/>
              </a:rPr>
              <a:t>: </a:t>
            </a:r>
            <a:r>
              <a:rPr lang="ru-RU" sz="2000" dirty="0">
                <a:solidFill>
                  <a:srgbClr val="CC0000"/>
                </a:solidFill>
                <a:latin typeface="Tahoma" pitchFamily="34" charset="0"/>
              </a:rPr>
              <a:t>Амбулатория ред.1»</a:t>
            </a:r>
          </a:p>
          <a:p>
            <a:pPr marL="609600" indent="-609600">
              <a:spcBef>
                <a:spcPct val="20000"/>
              </a:spcBef>
              <a:buClr>
                <a:srgbClr val="CC0000"/>
              </a:buClr>
              <a:buFont typeface="Wingdings" pitchFamily="2" charset="2"/>
              <a:buChar char="v"/>
            </a:pPr>
            <a:r>
              <a:rPr lang="ru-RU" sz="2000" dirty="0">
                <a:solidFill>
                  <a:srgbClr val="CC0000"/>
                </a:solidFill>
                <a:latin typeface="Tahoma" pitchFamily="34" charset="0"/>
              </a:rPr>
              <a:t>Продано более 400 дополнительных лицензий на </a:t>
            </a:r>
            <a:r>
              <a:rPr lang="ru-RU" sz="2000" dirty="0" err="1">
                <a:solidFill>
                  <a:srgbClr val="CC0000"/>
                </a:solidFill>
                <a:latin typeface="Tahoma" pitchFamily="34" charset="0"/>
              </a:rPr>
              <a:t>р.м</a:t>
            </a:r>
            <a:r>
              <a:rPr lang="ru-RU" sz="2000" dirty="0">
                <a:solidFill>
                  <a:srgbClr val="CC0000"/>
                </a:solidFill>
                <a:latin typeface="Tahoma" pitchFamily="34" charset="0"/>
              </a:rPr>
              <a:t>. пользователей</a:t>
            </a:r>
          </a:p>
          <a:p>
            <a:pPr marL="609600" indent="-609600" eaLnBrk="0" hangingPunct="0">
              <a:spcBef>
                <a:spcPct val="20000"/>
              </a:spcBef>
              <a:buClr>
                <a:srgbClr val="CC0000"/>
              </a:buClr>
              <a:buFont typeface="Wingdings" pitchFamily="2" charset="2"/>
              <a:buNone/>
            </a:pPr>
            <a:r>
              <a:rPr lang="ru-RU" sz="2000" dirty="0">
                <a:solidFill>
                  <a:schemeClr val="accent2"/>
                </a:solidFill>
                <a:latin typeface="Tahoma" pitchFamily="34" charset="0"/>
              </a:rPr>
              <a:t>	</a:t>
            </a:r>
            <a:r>
              <a:rPr lang="ru-RU" sz="2000" dirty="0">
                <a:latin typeface="Tahoma" pitchFamily="34" charset="0"/>
              </a:rPr>
              <a:t>«</a:t>
            </a:r>
            <a:r>
              <a:rPr lang="ru-RU" sz="2000" dirty="0" err="1">
                <a:latin typeface="Tahoma" pitchFamily="34" charset="0"/>
              </a:rPr>
              <a:t>Криоцентр</a:t>
            </a:r>
            <a:r>
              <a:rPr lang="ru-RU" sz="2000" dirty="0">
                <a:latin typeface="Tahoma" pitchFamily="34" charset="0"/>
              </a:rPr>
              <a:t>»		</a:t>
            </a:r>
          </a:p>
          <a:p>
            <a:pPr marL="609600" indent="-609600" eaLnBrk="0" hangingPunct="0">
              <a:spcBef>
                <a:spcPct val="20000"/>
              </a:spcBef>
              <a:buClr>
                <a:srgbClr val="CC0000"/>
              </a:buClr>
              <a:buFont typeface="Wingdings" pitchFamily="2" charset="2"/>
              <a:buNone/>
            </a:pPr>
            <a:r>
              <a:rPr lang="ru-RU" sz="2000" dirty="0">
                <a:latin typeface="Tahoma" pitchFamily="34" charset="0"/>
              </a:rPr>
              <a:t>	«ГУЗ Роддом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ru-RU" sz="2000" dirty="0">
                <a:latin typeface="Tahoma" pitchFamily="34" charset="0"/>
              </a:rPr>
              <a:t>№4»</a:t>
            </a:r>
          </a:p>
          <a:p>
            <a:pPr marL="609600" indent="-609600" eaLnBrk="0" hangingPunct="0">
              <a:spcBef>
                <a:spcPct val="20000"/>
              </a:spcBef>
              <a:buClr>
                <a:srgbClr val="CC0000"/>
              </a:buClr>
              <a:buFont typeface="Wingdings" pitchFamily="2" charset="2"/>
              <a:buNone/>
            </a:pPr>
            <a:r>
              <a:rPr lang="ru-RU" sz="2000" dirty="0">
                <a:latin typeface="Tahoma" pitchFamily="34" charset="0"/>
              </a:rPr>
              <a:t>	«НЦ </a:t>
            </a:r>
            <a:r>
              <a:rPr lang="ru-RU" sz="2000" dirty="0" err="1">
                <a:latin typeface="Tahoma" pitchFamily="34" charset="0"/>
              </a:rPr>
              <a:t>ЭФиС</a:t>
            </a:r>
            <a:r>
              <a:rPr lang="ru-RU" sz="2000" dirty="0">
                <a:latin typeface="Tahoma" pitchFamily="34" charset="0"/>
              </a:rPr>
              <a:t>» </a:t>
            </a:r>
            <a:endParaRPr lang="en-US" sz="2000" dirty="0">
              <a:latin typeface="Tahoma" pitchFamily="34" charset="0"/>
            </a:endParaRPr>
          </a:p>
          <a:p>
            <a:pPr marL="609600" indent="-609600" eaLnBrk="0" hangingPunct="0">
              <a:spcBef>
                <a:spcPct val="20000"/>
              </a:spcBef>
              <a:buClr>
                <a:srgbClr val="CC0000"/>
              </a:buClr>
              <a:buFont typeface="Wingdings" pitchFamily="2" charset="2"/>
              <a:buNone/>
            </a:pPr>
            <a:r>
              <a:rPr lang="ru-RU" sz="2000" dirty="0">
                <a:latin typeface="Tahoma" pitchFamily="34" charset="0"/>
              </a:rPr>
              <a:t>	«Центр здоровья»</a:t>
            </a:r>
          </a:p>
          <a:p>
            <a:pPr marL="609600" indent="-609600" eaLnBrk="0" hangingPunct="0">
              <a:spcBef>
                <a:spcPct val="20000"/>
              </a:spcBef>
              <a:buClr>
                <a:srgbClr val="CC0000"/>
              </a:buClr>
              <a:buFont typeface="Wingdings" pitchFamily="2" charset="2"/>
              <a:buNone/>
            </a:pPr>
            <a:r>
              <a:rPr lang="ru-RU" sz="2000" dirty="0">
                <a:latin typeface="Tahoma" pitchFamily="34" charset="0"/>
              </a:rPr>
              <a:t>	«Медицинский центр «Оракул»</a:t>
            </a:r>
          </a:p>
          <a:p>
            <a:pPr marL="609600" indent="-609600" eaLnBrk="0" hangingPunct="0">
              <a:spcBef>
                <a:spcPct val="20000"/>
              </a:spcBef>
              <a:buClr>
                <a:srgbClr val="CC0000"/>
              </a:buClr>
              <a:buFont typeface="Wingdings" pitchFamily="2" charset="2"/>
              <a:buNone/>
            </a:pPr>
            <a:r>
              <a:rPr lang="ru-RU" sz="2000" dirty="0">
                <a:latin typeface="Tahoma" pitchFamily="34" charset="0"/>
              </a:rPr>
              <a:t>	«Косметологическая клинка «</a:t>
            </a:r>
            <a:r>
              <a:rPr lang="en-US" sz="2000" dirty="0" err="1">
                <a:latin typeface="Tahoma" pitchFamily="34" charset="0"/>
              </a:rPr>
              <a:t>Unaskin</a:t>
            </a:r>
            <a:r>
              <a:rPr lang="ru-RU" sz="2000" dirty="0">
                <a:latin typeface="Tahoma" pitchFamily="34" charset="0"/>
              </a:rPr>
              <a:t>»</a:t>
            </a:r>
            <a:r>
              <a:rPr lang="en-US" sz="2000" dirty="0">
                <a:latin typeface="Tahoma" pitchFamily="34" charset="0"/>
              </a:rPr>
              <a:t> </a:t>
            </a:r>
            <a:endParaRPr lang="ru-RU" sz="2000" dirty="0" smtClean="0">
              <a:latin typeface="Tahoma" pitchFamily="34" charset="0"/>
            </a:endParaRPr>
          </a:p>
          <a:p>
            <a:pPr marL="609600" indent="-609600" eaLnBrk="0" hangingPunct="0">
              <a:spcBef>
                <a:spcPct val="20000"/>
              </a:spcBef>
              <a:buClr>
                <a:srgbClr val="CC0000"/>
              </a:buClr>
              <a:buFont typeface="Wingdings" pitchFamily="2" charset="2"/>
              <a:buNone/>
            </a:pPr>
            <a:r>
              <a:rPr lang="ru-RU" sz="2000" dirty="0" smtClean="0">
                <a:latin typeface="Tahoma" pitchFamily="34" charset="0"/>
              </a:rPr>
              <a:t>	«Госпиталь ветеранов войн» г. Красноярск</a:t>
            </a:r>
          </a:p>
          <a:p>
            <a:pPr marL="609600" indent="-609600" eaLnBrk="0" hangingPunct="0">
              <a:spcBef>
                <a:spcPct val="20000"/>
              </a:spcBef>
              <a:buClr>
                <a:srgbClr val="CC0000"/>
              </a:buClr>
              <a:buFont typeface="Wingdings" pitchFamily="2" charset="2"/>
              <a:buNone/>
            </a:pPr>
            <a:r>
              <a:rPr lang="ru-RU" sz="2000" dirty="0" smtClean="0"/>
              <a:t>	</a:t>
            </a:r>
            <a:r>
              <a:rPr lang="ru-RU" sz="2000" dirty="0">
                <a:latin typeface="Tahoma" pitchFamily="34" charset="0"/>
              </a:rPr>
              <a:t>«</a:t>
            </a:r>
            <a:r>
              <a:rPr lang="ru-RU" sz="2000" dirty="0" err="1">
                <a:latin typeface="Tahoma" pitchFamily="34" charset="0"/>
              </a:rPr>
              <a:t>СПбГМА</a:t>
            </a:r>
            <a:r>
              <a:rPr lang="ru-RU" sz="2000" dirty="0">
                <a:latin typeface="Tahoma" pitchFamily="34" charset="0"/>
              </a:rPr>
              <a:t> им. И.И. Мечникова»</a:t>
            </a:r>
          </a:p>
          <a:p>
            <a:pPr marL="609600" indent="-609600" eaLnBrk="0" hangingPunct="0">
              <a:spcBef>
                <a:spcPct val="20000"/>
              </a:spcBef>
              <a:buClr>
                <a:srgbClr val="CC0000"/>
              </a:buClr>
              <a:buFont typeface="Wingdings" pitchFamily="2" charset="2"/>
              <a:buNone/>
            </a:pPr>
            <a:endParaRPr lang="ru-RU" sz="2000" dirty="0">
              <a:latin typeface="Tahoma" pitchFamily="34" charset="0"/>
            </a:endParaRPr>
          </a:p>
          <a:p>
            <a:pPr marL="609600" indent="-609600" eaLnBrk="0" hangingPunct="0">
              <a:spcBef>
                <a:spcPct val="20000"/>
              </a:spcBef>
              <a:buClr>
                <a:srgbClr val="CC0000"/>
              </a:buClr>
              <a:buFont typeface="Wingdings" pitchFamily="2" charset="2"/>
              <a:buNone/>
            </a:pPr>
            <a:endParaRPr lang="ru-RU" sz="2000" dirty="0">
              <a:latin typeface="Tahoma" pitchFamily="34" charset="0"/>
            </a:endParaRPr>
          </a:p>
        </p:txBody>
      </p:sp>
      <p:pic>
        <p:nvPicPr>
          <p:cNvPr id="33797" name="Picture 6" descr="ООО «Научный центр ЭФиС»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24328" y="2557465"/>
            <a:ext cx="135255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05026" y="2350600"/>
            <a:ext cx="226695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Рисунок 2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86731" y="3567115"/>
            <a:ext cx="827087" cy="82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2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endParaRPr lang="ru-RU" sz="1800">
              <a:latin typeface="Arial" charset="0"/>
            </a:endParaRPr>
          </a:p>
        </p:txBody>
      </p:sp>
      <p:pic>
        <p:nvPicPr>
          <p:cNvPr id="33803" name="Picture 14" descr="logo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46440" y="2994518"/>
            <a:ext cx="119062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8725" y="4213448"/>
            <a:ext cx="1496028" cy="102584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231" y="4941168"/>
            <a:ext cx="959041" cy="11238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 txBox="1">
            <a:spLocks noGrp="1"/>
          </p:cNvSpPr>
          <p:nvPr/>
        </p:nvSpPr>
        <p:spPr bwMode="auto">
          <a:xfrm>
            <a:off x="1116013" y="6308725"/>
            <a:ext cx="3168650" cy="5492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600">
              <a:latin typeface="+mn-lt"/>
            </a:endParaRPr>
          </a:p>
          <a:p>
            <a:pPr>
              <a:defRPr/>
            </a:pPr>
            <a:r>
              <a:rPr lang="en-US" sz="1600">
                <a:latin typeface="+mn-lt"/>
              </a:rPr>
              <a:t> </a:t>
            </a:r>
            <a:fld id="{92A54A35-C80D-47F1-B716-7C191081BCA1}" type="datetime4">
              <a:rPr lang="ru-RU" sz="1600">
                <a:latin typeface="+mn-lt"/>
              </a:rPr>
              <a:pPr>
                <a:defRPr/>
              </a:pPr>
              <a:t>18 мая 2011 г.</a:t>
            </a:fld>
            <a:endParaRPr lang="ru-RU" sz="1600">
              <a:latin typeface="+mn-lt"/>
            </a:endParaRPr>
          </a:p>
        </p:txBody>
      </p:sp>
      <p:sp>
        <p:nvSpPr>
          <p:cNvPr id="35842" name="Нижний колонтитул 4"/>
          <p:cNvSpPr txBox="1">
            <a:spLocks noGrp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600" b="1">
                <a:solidFill>
                  <a:srgbClr val="FF9900"/>
                </a:solidFill>
              </a:rPr>
              <a:t>medic@rarus.ru</a:t>
            </a:r>
            <a:endParaRPr lang="ru-RU" sz="1600" b="1">
              <a:solidFill>
                <a:srgbClr val="FF9900"/>
              </a:solidFill>
            </a:endParaRPr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chemeClr val="accent2"/>
                </a:solidFill>
              </a:rPr>
              <a:t>Планы развития</a:t>
            </a:r>
          </a:p>
        </p:txBody>
      </p:sp>
      <p:sp>
        <p:nvSpPr>
          <p:cNvPr id="35844" name="Rectangle 5"/>
          <p:cNvSpPr>
            <a:spLocks noChangeArrowheads="1"/>
          </p:cNvSpPr>
          <p:nvPr/>
        </p:nvSpPr>
        <p:spPr bwMode="auto">
          <a:xfrm>
            <a:off x="179388" y="1700213"/>
            <a:ext cx="8640762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eaLnBrk="0" hangingPunct="0">
              <a:spcBef>
                <a:spcPct val="20000"/>
              </a:spcBef>
              <a:buClr>
                <a:srgbClr val="CC0000"/>
              </a:buClr>
              <a:buFont typeface="Wingdings" pitchFamily="2" charset="2"/>
              <a:buNone/>
            </a:pPr>
            <a:endParaRPr lang="ru-RU" sz="100" dirty="0">
              <a:solidFill>
                <a:schemeClr val="accent2"/>
              </a:solidFill>
              <a:latin typeface="Tahoma" pitchFamily="34" charset="0"/>
            </a:endParaRPr>
          </a:p>
          <a:p>
            <a:pPr marL="609600" indent="-609600">
              <a:spcBef>
                <a:spcPct val="20000"/>
              </a:spcBef>
              <a:buClr>
                <a:srgbClr val="CC0000"/>
              </a:buClr>
              <a:buFont typeface="Wingdings" pitchFamily="2" charset="2"/>
              <a:buChar char="v"/>
            </a:pPr>
            <a:r>
              <a:rPr lang="ru-RU" sz="2400" dirty="0">
                <a:latin typeface="Tahoma" pitchFamily="34" charset="0"/>
              </a:rPr>
              <a:t>Продолжение сотрудничества с «МИАЦ РАМН»</a:t>
            </a:r>
            <a:endParaRPr lang="en-US" sz="2400" dirty="0">
              <a:latin typeface="Tahoma" pitchFamily="34" charset="0"/>
            </a:endParaRPr>
          </a:p>
          <a:p>
            <a:pPr marL="609600" indent="-609600">
              <a:spcBef>
                <a:spcPct val="20000"/>
              </a:spcBef>
              <a:buClr>
                <a:srgbClr val="CC0000"/>
              </a:buClr>
              <a:buFont typeface="Wingdings" pitchFamily="2" charset="2"/>
              <a:buChar char="v"/>
            </a:pPr>
            <a:r>
              <a:rPr lang="ru-RU" sz="2400" dirty="0">
                <a:latin typeface="Tahoma" pitchFamily="34" charset="0"/>
              </a:rPr>
              <a:t>Выпуск </a:t>
            </a:r>
            <a:r>
              <a:rPr lang="ru-RU" sz="2400" dirty="0" smtClean="0">
                <a:latin typeface="Tahoma" pitchFamily="34" charset="0"/>
              </a:rPr>
              <a:t>нового решения </a:t>
            </a:r>
            <a:r>
              <a:rPr lang="ru-RU" sz="2400">
                <a:latin typeface="Tahoma" pitchFamily="34" charset="0"/>
              </a:rPr>
              <a:t>в </a:t>
            </a:r>
            <a:r>
              <a:rPr lang="ru-RU" sz="2400" smtClean="0">
                <a:latin typeface="Tahoma" pitchFamily="34" charset="0"/>
              </a:rPr>
              <a:t>мае</a:t>
            </a:r>
            <a:r>
              <a:rPr lang="ru-RU" sz="2400" smtClean="0">
                <a:latin typeface="Tahoma" pitchFamily="34" charset="0"/>
              </a:rPr>
              <a:t> </a:t>
            </a:r>
            <a:r>
              <a:rPr lang="ru-RU" sz="2400">
                <a:latin typeface="Tahoma" pitchFamily="34" charset="0"/>
              </a:rPr>
              <a:t>2011</a:t>
            </a:r>
          </a:p>
          <a:p>
            <a:pPr marL="742950" lvl="1" indent="-285750">
              <a:spcBef>
                <a:spcPct val="20000"/>
              </a:spcBef>
              <a:buClr>
                <a:srgbClr val="CC0000"/>
              </a:buClr>
              <a:buFont typeface="Wingdings" pitchFamily="2" charset="2"/>
              <a:buChar char="v"/>
            </a:pPr>
            <a:r>
              <a:rPr lang="ru-RU" sz="2000" dirty="0">
                <a:latin typeface="Tahoma" pitchFamily="34" charset="0"/>
              </a:rPr>
              <a:t>«1С-Рарус – МИАЦ</a:t>
            </a:r>
            <a:r>
              <a:rPr lang="en-US" sz="2000" dirty="0">
                <a:latin typeface="Tahoma" pitchFamily="34" charset="0"/>
              </a:rPr>
              <a:t>: </a:t>
            </a:r>
            <a:r>
              <a:rPr lang="ru-RU" sz="2000" dirty="0">
                <a:latin typeface="Tahoma" pitchFamily="34" charset="0"/>
              </a:rPr>
              <a:t>Управление медицинской организации акушерско-гинекологического профиля»</a:t>
            </a:r>
          </a:p>
          <a:p>
            <a:pPr marL="742950" lvl="1" indent="-285750">
              <a:spcBef>
                <a:spcPct val="20000"/>
              </a:spcBef>
              <a:buClr>
                <a:srgbClr val="CC0000"/>
              </a:buClr>
              <a:buFont typeface="Wingdings" pitchFamily="2" charset="2"/>
              <a:buChar char="v"/>
            </a:pPr>
            <a:r>
              <a:rPr lang="ru-RU" sz="2000" dirty="0">
                <a:latin typeface="Tahoma" pitchFamily="34" charset="0"/>
              </a:rPr>
              <a:t>«1С-Рарус</a:t>
            </a:r>
            <a:r>
              <a:rPr lang="en-US" sz="2000" dirty="0">
                <a:latin typeface="Tahoma" pitchFamily="34" charset="0"/>
              </a:rPr>
              <a:t>: </a:t>
            </a:r>
            <a:r>
              <a:rPr lang="ru-RU" sz="2000" dirty="0">
                <a:latin typeface="Tahoma" pitchFamily="34" charset="0"/>
              </a:rPr>
              <a:t>Управление медицинской организацией»</a:t>
            </a:r>
            <a:endParaRPr lang="en-US" sz="2000" dirty="0">
              <a:latin typeface="Tahoma" pitchFamily="34" charset="0"/>
            </a:endParaRPr>
          </a:p>
          <a:p>
            <a:pPr marL="609600" indent="-609600">
              <a:spcBef>
                <a:spcPct val="20000"/>
              </a:spcBef>
              <a:buClr>
                <a:srgbClr val="CC0000"/>
              </a:buClr>
              <a:buFont typeface="Wingdings" pitchFamily="2" charset="2"/>
              <a:buChar char="v"/>
            </a:pPr>
            <a:r>
              <a:rPr lang="ru-RU" sz="2400" dirty="0">
                <a:latin typeface="Tahoma" pitchFamily="34" charset="0"/>
              </a:rPr>
              <a:t>Развитие функционала</a:t>
            </a:r>
          </a:p>
          <a:p>
            <a:pPr marL="742950" lvl="1" indent="-285750">
              <a:spcBef>
                <a:spcPct val="20000"/>
              </a:spcBef>
              <a:buClr>
                <a:srgbClr val="CC0000"/>
              </a:buClr>
              <a:buFont typeface="Wingdings" pitchFamily="2" charset="2"/>
              <a:buChar char="v"/>
            </a:pPr>
            <a:r>
              <a:rPr lang="ru-RU" sz="2000" dirty="0">
                <a:latin typeface="Tahoma" pitchFamily="34" charset="0"/>
              </a:rPr>
              <a:t>Переход на тонкие формы</a:t>
            </a:r>
          </a:p>
          <a:p>
            <a:pPr marL="742950" lvl="1" indent="-285750">
              <a:spcBef>
                <a:spcPct val="20000"/>
              </a:spcBef>
              <a:buClr>
                <a:srgbClr val="CC0000"/>
              </a:buClr>
              <a:buFont typeface="Wingdings" pitchFamily="2" charset="2"/>
              <a:buChar char="v"/>
            </a:pPr>
            <a:r>
              <a:rPr lang="ru-RU" sz="2000" dirty="0">
                <a:latin typeface="Tahoma" pitchFamily="34" charset="0"/>
              </a:rPr>
              <a:t>Развитие </a:t>
            </a:r>
            <a:r>
              <a:rPr lang="en-US" sz="2000" dirty="0">
                <a:latin typeface="Tahoma" pitchFamily="34" charset="0"/>
              </a:rPr>
              <a:t>WEB</a:t>
            </a:r>
            <a:r>
              <a:rPr lang="ru-RU" sz="2000" dirty="0">
                <a:latin typeface="Tahoma" pitchFamily="34" charset="0"/>
              </a:rPr>
              <a:t>-сервисов</a:t>
            </a:r>
          </a:p>
          <a:p>
            <a:pPr marL="609600" indent="-609600">
              <a:spcBef>
                <a:spcPct val="20000"/>
              </a:spcBef>
              <a:buClr>
                <a:srgbClr val="CC0000"/>
              </a:buClr>
              <a:buFont typeface="Wingdings" pitchFamily="2" charset="2"/>
              <a:buChar char="v"/>
            </a:pPr>
            <a:r>
              <a:rPr lang="ru-RU" sz="2400" dirty="0">
                <a:latin typeface="Tahoma" pitchFamily="34" charset="0"/>
              </a:rPr>
              <a:t>Развитие партнерской сети</a:t>
            </a:r>
          </a:p>
          <a:p>
            <a:pPr marL="742950" lvl="1" indent="-285750">
              <a:spcBef>
                <a:spcPct val="20000"/>
              </a:spcBef>
              <a:buClr>
                <a:srgbClr val="CC0000"/>
              </a:buClr>
              <a:buFont typeface="Wingdings" pitchFamily="2" charset="2"/>
              <a:buChar char="v"/>
            </a:pPr>
            <a:r>
              <a:rPr lang="ru-RU" sz="2000" dirty="0">
                <a:latin typeface="Tahoma" pitchFamily="34" charset="0"/>
              </a:rPr>
              <a:t>Создание центров компетенции по внедрению</a:t>
            </a:r>
          </a:p>
          <a:p>
            <a:pPr marL="742950" lvl="1" indent="-285750">
              <a:spcBef>
                <a:spcPct val="20000"/>
              </a:spcBef>
              <a:buClr>
                <a:srgbClr val="CC0000"/>
              </a:buClr>
              <a:buFont typeface="Wingdings" pitchFamily="2" charset="2"/>
              <a:buChar char="v"/>
            </a:pPr>
            <a:endParaRPr lang="ru-RU" sz="2000" dirty="0">
              <a:latin typeface="Tahoma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C0000"/>
              </a:buClr>
              <a:buFont typeface="Wingdings" pitchFamily="2" charset="2"/>
              <a:buChar char="v"/>
            </a:pPr>
            <a:endParaRPr lang="ru-RU" sz="2000" dirty="0">
              <a:latin typeface="Tahoma" pitchFamily="34" charset="0"/>
            </a:endParaRPr>
          </a:p>
        </p:txBody>
      </p:sp>
      <p:pic>
        <p:nvPicPr>
          <p:cNvPr id="35845" name="Picture 6" descr="Картинка 5 из 84000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77050" y="3644900"/>
            <a:ext cx="1890713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7" descr="Картинка 1 из 84000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12088" y="2136775"/>
            <a:ext cx="720725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 </a:t>
            </a:r>
            <a:fld id="{92A54A35-C80D-47F1-B716-7C191081BCA1}" type="datetime4">
              <a:rPr lang="ru-RU"/>
              <a:pPr>
                <a:defRPr/>
              </a:pPr>
              <a:t>18 мая 2011 г.</a:t>
            </a:fld>
            <a:endParaRPr lang="ru-RU"/>
          </a:p>
        </p:txBody>
      </p:sp>
      <p:sp>
        <p:nvSpPr>
          <p:cNvPr id="37890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medic@rarus.ru</a:t>
            </a:r>
            <a:endParaRPr lang="ru-RU" smtClean="0"/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524000"/>
            <a:ext cx="7391400" cy="609600"/>
          </a:xfrm>
        </p:spPr>
        <p:txBody>
          <a:bodyPr/>
          <a:lstStyle/>
          <a:p>
            <a:pPr algn="ctr" eaLnBrk="1" hangingPunct="1"/>
            <a:r>
              <a:rPr lang="ru-RU" smtClean="0"/>
              <a:t>Спасибо за внимание !</a:t>
            </a:r>
          </a:p>
        </p:txBody>
      </p:sp>
      <p:sp>
        <p:nvSpPr>
          <p:cNvPr id="37892" name="Text Box 3"/>
          <p:cNvSpPr txBox="1">
            <a:spLocks noChangeArrowheads="1"/>
          </p:cNvSpPr>
          <p:nvPr/>
        </p:nvSpPr>
        <p:spPr bwMode="auto">
          <a:xfrm>
            <a:off x="2133600" y="2743200"/>
            <a:ext cx="5867400" cy="25606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ru-RU" sz="2000" b="1" u="sng">
                <a:solidFill>
                  <a:srgbClr val="000066"/>
                </a:solidFill>
                <a:latin typeface="Arial" charset="0"/>
              </a:rPr>
              <a:t>Наш адрес:</a:t>
            </a:r>
          </a:p>
          <a:p>
            <a:r>
              <a:rPr lang="ru-RU" sz="2000" b="1">
                <a:solidFill>
                  <a:srgbClr val="000066"/>
                </a:solidFill>
                <a:latin typeface="Arial" charset="0"/>
              </a:rPr>
              <a:t>г. Москва</a:t>
            </a:r>
            <a:r>
              <a:rPr lang="en-US" sz="2000" b="1">
                <a:solidFill>
                  <a:srgbClr val="000066"/>
                </a:solidFill>
                <a:latin typeface="Arial" charset="0"/>
              </a:rPr>
              <a:t>,</a:t>
            </a:r>
            <a:r>
              <a:rPr lang="ru-RU" sz="2000" b="1">
                <a:solidFill>
                  <a:srgbClr val="000066"/>
                </a:solidFill>
                <a:latin typeface="Arial" charset="0"/>
              </a:rPr>
              <a:t> </a:t>
            </a:r>
            <a:r>
              <a:rPr lang="en-US" sz="2000" b="1">
                <a:solidFill>
                  <a:srgbClr val="000066"/>
                </a:solidFill>
                <a:latin typeface="Arial" charset="0"/>
              </a:rPr>
              <a:t>ул.</a:t>
            </a:r>
            <a:r>
              <a:rPr lang="ru-RU" sz="2000" b="1">
                <a:solidFill>
                  <a:srgbClr val="000066"/>
                </a:solidFill>
                <a:latin typeface="Arial" charset="0"/>
              </a:rPr>
              <a:t>Бутырский вал</a:t>
            </a:r>
            <a:r>
              <a:rPr lang="en-US" sz="2000" b="1">
                <a:solidFill>
                  <a:srgbClr val="000066"/>
                </a:solidFill>
                <a:latin typeface="Arial" charset="0"/>
              </a:rPr>
              <a:t>, </a:t>
            </a:r>
            <a:r>
              <a:rPr lang="ru-RU" sz="2000" b="1">
                <a:solidFill>
                  <a:srgbClr val="000066"/>
                </a:solidFill>
                <a:latin typeface="Arial" charset="0"/>
              </a:rPr>
              <a:t>д.68</a:t>
            </a:r>
            <a:endParaRPr lang="en-US" sz="2000" b="1">
              <a:solidFill>
                <a:srgbClr val="000066"/>
              </a:solidFill>
              <a:latin typeface="Arial" charset="0"/>
            </a:endParaRPr>
          </a:p>
          <a:p>
            <a:endParaRPr lang="en-US" sz="2000" b="1">
              <a:solidFill>
                <a:srgbClr val="000066"/>
              </a:solidFill>
              <a:latin typeface="Arial" charset="0"/>
            </a:endParaRPr>
          </a:p>
          <a:p>
            <a:r>
              <a:rPr lang="ru-RU" sz="2000" b="1" u="sng">
                <a:solidFill>
                  <a:srgbClr val="000066"/>
                </a:solidFill>
                <a:latin typeface="Arial" charset="0"/>
              </a:rPr>
              <a:t>Телефон/Факс: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US" sz="2000" b="1">
                <a:solidFill>
                  <a:srgbClr val="000066"/>
                </a:solidFill>
                <a:latin typeface="Arial" charset="0"/>
              </a:rPr>
              <a:t>+7 (495) 231-20-02 (</a:t>
            </a:r>
            <a:r>
              <a:rPr lang="ru-RU" sz="2000" b="1">
                <a:solidFill>
                  <a:srgbClr val="000066"/>
                </a:solidFill>
                <a:latin typeface="Arial" charset="0"/>
              </a:rPr>
              <a:t>многоканальный</a:t>
            </a:r>
            <a:r>
              <a:rPr lang="en-US" sz="2000" b="1">
                <a:solidFill>
                  <a:srgbClr val="000066"/>
                </a:solidFill>
                <a:latin typeface="Arial" charset="0"/>
              </a:rPr>
              <a:t>)</a:t>
            </a:r>
            <a:endParaRPr lang="ru-RU" sz="2000" b="1">
              <a:solidFill>
                <a:srgbClr val="000066"/>
              </a:solidFill>
              <a:latin typeface="Arial" charset="0"/>
            </a:endParaRPr>
          </a:p>
          <a:p>
            <a:endParaRPr lang="en-US" sz="2000" b="1">
              <a:solidFill>
                <a:srgbClr val="000066"/>
              </a:solidFill>
              <a:latin typeface="Arial" charset="0"/>
            </a:endParaRPr>
          </a:p>
          <a:p>
            <a:r>
              <a:rPr lang="en-US" sz="2000" b="1" u="sng">
                <a:solidFill>
                  <a:srgbClr val="000066"/>
                </a:solidFill>
                <a:latin typeface="Arial" charset="0"/>
              </a:rPr>
              <a:t>Internet</a:t>
            </a:r>
            <a:r>
              <a:rPr lang="ru-RU" sz="2000" b="1" u="sng">
                <a:solidFill>
                  <a:srgbClr val="000066"/>
                </a:solidFill>
                <a:latin typeface="Arial" charset="0"/>
              </a:rPr>
              <a:t>:</a:t>
            </a:r>
            <a:r>
              <a:rPr lang="ru-RU" sz="2000" b="1">
                <a:solidFill>
                  <a:srgbClr val="000066"/>
                </a:solidFill>
                <a:latin typeface="Arial" charset="0"/>
              </a:rPr>
              <a:t>   </a:t>
            </a:r>
            <a:r>
              <a:rPr lang="en-US" sz="2000" b="1">
                <a:solidFill>
                  <a:srgbClr val="FF0000"/>
                </a:solidFill>
                <a:latin typeface="Arial" charset="0"/>
                <a:hlinkClick r:id="rId2"/>
              </a:rPr>
              <a:t>www.rarus.ru</a:t>
            </a:r>
            <a:r>
              <a:rPr lang="en-US" sz="2000" b="1">
                <a:solidFill>
                  <a:srgbClr val="000066"/>
                </a:solidFill>
                <a:latin typeface="Arial" charset="0"/>
              </a:rPr>
              <a:t> </a:t>
            </a:r>
          </a:p>
          <a:p>
            <a:r>
              <a:rPr lang="en-US" sz="2000" b="1" u="sng">
                <a:solidFill>
                  <a:srgbClr val="000066"/>
                </a:solidFill>
                <a:latin typeface="Arial" charset="0"/>
              </a:rPr>
              <a:t>E-mail:</a:t>
            </a:r>
            <a:r>
              <a:rPr lang="en-US" sz="2000" b="1">
                <a:solidFill>
                  <a:srgbClr val="000066"/>
                </a:solidFill>
                <a:latin typeface="Arial" charset="0"/>
              </a:rPr>
              <a:t> </a:t>
            </a:r>
            <a:r>
              <a:rPr lang="ru-RU" sz="2000" b="1">
                <a:solidFill>
                  <a:srgbClr val="000066"/>
                </a:solidFill>
                <a:latin typeface="Arial" charset="0"/>
              </a:rPr>
              <a:t> </a:t>
            </a:r>
            <a:r>
              <a:rPr lang="en-US" sz="2000" b="1">
                <a:solidFill>
                  <a:srgbClr val="D2D2F4"/>
                </a:solidFill>
                <a:latin typeface="Arial" charset="0"/>
                <a:hlinkClick r:id="rId3"/>
              </a:rPr>
              <a:t>medic@rarus.ru</a:t>
            </a:r>
            <a:r>
              <a:rPr lang="en-US" sz="2000" b="1">
                <a:solidFill>
                  <a:srgbClr val="D2D2F4"/>
                </a:solidFill>
                <a:latin typeface="Arial" charset="0"/>
              </a:rPr>
              <a:t> </a:t>
            </a:r>
            <a:endParaRPr lang="ru-RU" sz="2000" b="1">
              <a:solidFill>
                <a:srgbClr val="D2D2F4"/>
              </a:solidFill>
              <a:latin typeface="Arial" charset="0"/>
            </a:endParaRPr>
          </a:p>
        </p:txBody>
      </p:sp>
      <p:pic>
        <p:nvPicPr>
          <p:cNvPr id="37893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4675188"/>
            <a:ext cx="838200" cy="56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4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95400" y="3656013"/>
            <a:ext cx="76200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5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95400" y="2819400"/>
            <a:ext cx="7620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 </a:t>
            </a:r>
            <a:fld id="{92A54A35-C80D-47F1-B716-7C191081BCA1}" type="datetime4">
              <a:rPr lang="ru-RU"/>
              <a:pPr>
                <a:defRPr/>
              </a:pPr>
              <a:t>18 мая 2011 г.</a:t>
            </a:fld>
            <a:endParaRPr lang="ru-RU"/>
          </a:p>
        </p:txBody>
      </p:sp>
      <p:sp>
        <p:nvSpPr>
          <p:cNvPr id="18434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medic@rarus.ru</a:t>
            </a:r>
            <a:endParaRPr lang="ru-RU" smtClean="0"/>
          </a:p>
        </p:txBody>
      </p:sp>
      <p:sp>
        <p:nvSpPr>
          <p:cNvPr id="1843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>
                <a:solidFill>
                  <a:schemeClr val="accent2"/>
                </a:solidFill>
              </a:rPr>
              <a:t>План доклада</a:t>
            </a:r>
          </a:p>
        </p:txBody>
      </p:sp>
      <p:sp>
        <p:nvSpPr>
          <p:cNvPr id="18436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428625" y="1484313"/>
            <a:ext cx="8286750" cy="45005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endParaRPr lang="ru-RU" sz="200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endParaRPr lang="ru-RU" sz="200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ru-RU" sz="2000" smtClean="0">
                <a:solidFill>
                  <a:schemeClr val="tx1"/>
                </a:solidFill>
              </a:rPr>
              <a:t>Представление «1С-Рарус»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ru-RU" sz="2000" smtClean="0">
                <a:solidFill>
                  <a:schemeClr val="tx1"/>
                </a:solidFill>
              </a:rPr>
              <a:t>Технологические возможности платформе 1С Предприятие 8.2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ru-RU" sz="2000" smtClean="0">
                <a:solidFill>
                  <a:schemeClr val="tx1"/>
                </a:solidFill>
              </a:rPr>
              <a:t>Линейка программные продуктов для автоматизации ЛПУ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ru-RU" sz="2000" smtClean="0">
                <a:solidFill>
                  <a:schemeClr val="tx1"/>
                </a:solidFill>
              </a:rPr>
              <a:t>Комплексный подход к автоматизации от 1С-Рарус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ru-RU" sz="2000" smtClean="0">
                <a:solidFill>
                  <a:schemeClr val="tx1"/>
                </a:solidFill>
              </a:rPr>
              <a:t>Основные функциональные возможности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ru-RU" sz="2000" smtClean="0">
                <a:solidFill>
                  <a:schemeClr val="tx1"/>
                </a:solidFill>
              </a:rPr>
              <a:t>Интеграция с медицинским оборудованием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ru-RU" sz="2000" smtClean="0">
                <a:solidFill>
                  <a:schemeClr val="tx1"/>
                </a:solidFill>
              </a:rPr>
              <a:t>История успеха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ru-RU" sz="2000" smtClean="0">
                <a:solidFill>
                  <a:schemeClr val="tx1"/>
                </a:solidFill>
              </a:rPr>
              <a:t>Планы развития</a:t>
            </a:r>
          </a:p>
        </p:txBody>
      </p:sp>
      <p:pic>
        <p:nvPicPr>
          <p:cNvPr id="18437" name="Picture 7" descr="Картинка 9 из 830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4162425"/>
            <a:ext cx="3168650" cy="178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 </a:t>
            </a:r>
            <a:fld id="{92A54A35-C80D-47F1-B716-7C191081BCA1}" type="datetime4">
              <a:rPr lang="ru-RU"/>
              <a:pPr>
                <a:defRPr/>
              </a:pPr>
              <a:t>18 мая 2011 г.</a:t>
            </a:fld>
            <a:endParaRPr lang="ru-RU"/>
          </a:p>
        </p:txBody>
      </p:sp>
      <p:sp>
        <p:nvSpPr>
          <p:cNvPr id="19458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medic@rarus.ru</a:t>
            </a:r>
            <a:endParaRPr lang="ru-RU" smtClean="0"/>
          </a:p>
        </p:txBody>
      </p:sp>
      <p:sp>
        <p:nvSpPr>
          <p:cNvPr id="1945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>
                <a:solidFill>
                  <a:schemeClr val="accent2"/>
                </a:solidFill>
              </a:rPr>
              <a:t>Компания «1С-Рарус»</a:t>
            </a:r>
          </a:p>
        </p:txBody>
      </p:sp>
      <p:sp>
        <p:nvSpPr>
          <p:cNvPr id="19460" name="Rectangle 3"/>
          <p:cNvSpPr txBox="1">
            <a:spLocks noChangeArrowheads="1"/>
          </p:cNvSpPr>
          <p:nvPr/>
        </p:nvSpPr>
        <p:spPr bwMode="auto">
          <a:xfrm>
            <a:off x="381000" y="1341438"/>
            <a:ext cx="6334125" cy="496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5113" indent="-265113">
              <a:lnSpc>
                <a:spcPct val="80000"/>
              </a:lnSpc>
              <a:spcBef>
                <a:spcPct val="20000"/>
              </a:spcBef>
              <a:buClr>
                <a:srgbClr val="CC0000"/>
              </a:buClr>
              <a:buFont typeface="Arial" charset="0"/>
              <a:buChar char="•"/>
            </a:pPr>
            <a:r>
              <a:rPr lang="ru-RU" sz="1600">
                <a:latin typeface="Tahoma" pitchFamily="34" charset="0"/>
              </a:rPr>
              <a:t>Дочернее предприятие «1С», ориентированное на работу с конечными пользователями</a:t>
            </a:r>
          </a:p>
          <a:p>
            <a:pPr marL="265113" indent="-265113">
              <a:lnSpc>
                <a:spcPct val="80000"/>
              </a:lnSpc>
              <a:spcBef>
                <a:spcPct val="20000"/>
              </a:spcBef>
              <a:buClr>
                <a:srgbClr val="CC0000"/>
              </a:buClr>
              <a:buFont typeface="Arial" charset="0"/>
              <a:buChar char="•"/>
            </a:pPr>
            <a:r>
              <a:rPr lang="ru-RU" sz="1600">
                <a:latin typeface="Tahoma" pitchFamily="34" charset="0"/>
              </a:rPr>
              <a:t>Работаем на рынке автоматизации с 1994 года.</a:t>
            </a:r>
          </a:p>
          <a:p>
            <a:pPr marL="265113" indent="-265113">
              <a:lnSpc>
                <a:spcPct val="80000"/>
              </a:lnSpc>
              <a:spcBef>
                <a:spcPct val="20000"/>
              </a:spcBef>
              <a:buClr>
                <a:srgbClr val="CC0000"/>
              </a:buClr>
              <a:buFont typeface="Arial" charset="0"/>
              <a:buChar char="•"/>
            </a:pPr>
            <a:r>
              <a:rPr lang="ru-RU" sz="1600">
                <a:latin typeface="Tahoma" pitchFamily="34" charset="0"/>
              </a:rPr>
              <a:t>1000 специалистов, большинство из них сертифицированы фирмой «1С» </a:t>
            </a:r>
          </a:p>
          <a:p>
            <a:pPr marL="265113" indent="-265113">
              <a:lnSpc>
                <a:spcPct val="80000"/>
              </a:lnSpc>
              <a:spcBef>
                <a:spcPct val="20000"/>
              </a:spcBef>
              <a:buClr>
                <a:srgbClr val="CC0000"/>
              </a:buClr>
              <a:buFont typeface="Arial" charset="0"/>
              <a:buChar char="•"/>
            </a:pPr>
            <a:r>
              <a:rPr lang="ru-RU" sz="1600">
                <a:latin typeface="Tahoma" pitchFamily="34" charset="0"/>
              </a:rPr>
              <a:t>57 типовых отраслевых решений для 17 отраслей экономики</a:t>
            </a:r>
          </a:p>
          <a:p>
            <a:pPr marL="265113" indent="-265113">
              <a:lnSpc>
                <a:spcPct val="80000"/>
              </a:lnSpc>
              <a:spcBef>
                <a:spcPct val="20000"/>
              </a:spcBef>
              <a:buClr>
                <a:srgbClr val="CC0000"/>
              </a:buClr>
              <a:buFont typeface="Arial" charset="0"/>
              <a:buChar char="•"/>
            </a:pPr>
            <a:r>
              <a:rPr lang="ru-RU" sz="1600">
                <a:latin typeface="Tahoma" pitchFamily="34" charset="0"/>
              </a:rPr>
              <a:t>Центральный офис в г. Москва, 9 филиалов (Санкт-Петербург, Нижний Новгород, Казань, Рязань, Сочи, Киев, Севастополь, София , более 700 партнеров в РФ и странах СНГ)</a:t>
            </a:r>
          </a:p>
          <a:p>
            <a:pPr marL="265113" indent="-265113">
              <a:lnSpc>
                <a:spcPct val="80000"/>
              </a:lnSpc>
              <a:spcBef>
                <a:spcPct val="20000"/>
              </a:spcBef>
              <a:buClr>
                <a:srgbClr val="CC0000"/>
              </a:buClr>
              <a:buFont typeface="Arial" charset="0"/>
              <a:buChar char="•"/>
            </a:pPr>
            <a:r>
              <a:rPr lang="ru-RU" sz="1600">
                <a:latin typeface="Tahoma" pitchFamily="34" charset="0"/>
              </a:rPr>
              <a:t>Система менеджмента компании сертифицирована по стандарту ISO 9001:2008</a:t>
            </a:r>
            <a:r>
              <a:rPr lang="ru-RU"/>
              <a:t> </a:t>
            </a:r>
            <a:endParaRPr lang="ru-RU" sz="1600">
              <a:latin typeface="Tahoma" pitchFamily="34" charset="0"/>
            </a:endParaRPr>
          </a:p>
          <a:p>
            <a:pPr marL="265113" indent="-265113">
              <a:lnSpc>
                <a:spcPct val="80000"/>
              </a:lnSpc>
              <a:spcBef>
                <a:spcPct val="20000"/>
              </a:spcBef>
              <a:buClr>
                <a:srgbClr val="CC0000"/>
              </a:buClr>
              <a:buFont typeface="Arial" charset="0"/>
              <a:buChar char="•"/>
            </a:pPr>
            <a:r>
              <a:rPr lang="ru-RU" sz="1600">
                <a:latin typeface="Tahoma" pitchFamily="34" charset="0"/>
              </a:rPr>
              <a:t>Предприятие ориентировано на работу как с небольшими предприятиями, так и на реализацию проектов федерального масштаба</a:t>
            </a:r>
          </a:p>
          <a:p>
            <a:pPr marL="265113" indent="-265113">
              <a:lnSpc>
                <a:spcPct val="80000"/>
              </a:lnSpc>
              <a:spcBef>
                <a:spcPct val="20000"/>
              </a:spcBef>
              <a:buClr>
                <a:srgbClr val="CC0000"/>
              </a:buClr>
              <a:buFont typeface="Arial" charset="0"/>
              <a:buChar char="•"/>
            </a:pPr>
            <a:r>
              <a:rPr lang="ru-RU" sz="1600">
                <a:latin typeface="Tahoma" pitchFamily="34" charset="0"/>
              </a:rPr>
              <a:t>Работа с коммерческими структурами и бюджетными организациями</a:t>
            </a:r>
          </a:p>
          <a:p>
            <a:pPr marL="265113" indent="-265113">
              <a:lnSpc>
                <a:spcPct val="80000"/>
              </a:lnSpc>
              <a:spcBef>
                <a:spcPct val="20000"/>
              </a:spcBef>
              <a:buClr>
                <a:srgbClr val="CC0000"/>
              </a:buClr>
              <a:buFont typeface="Arial" charset="0"/>
              <a:buChar char="•"/>
            </a:pPr>
            <a:r>
              <a:rPr lang="ru-RU" sz="1600">
                <a:latin typeface="Tahoma" pitchFamily="34" charset="0"/>
              </a:rPr>
              <a:t>Ежегодно в компанию обращаются около 8</a:t>
            </a:r>
            <a:r>
              <a:rPr lang="en-US" sz="1600">
                <a:latin typeface="Tahoma" pitchFamily="34" charset="0"/>
              </a:rPr>
              <a:t>’</a:t>
            </a:r>
            <a:r>
              <a:rPr lang="ru-RU" sz="1600">
                <a:latin typeface="Tahoma" pitchFamily="34" charset="0"/>
              </a:rPr>
              <a:t>500 новых клиентов, среднестатистическое число ежедневных обращений в фирму – 350. Всего более 45 000 клиентов.</a:t>
            </a:r>
          </a:p>
          <a:p>
            <a:pPr marL="265113" indent="-265113">
              <a:lnSpc>
                <a:spcPct val="80000"/>
              </a:lnSpc>
              <a:spcBef>
                <a:spcPct val="20000"/>
              </a:spcBef>
              <a:buClr>
                <a:srgbClr val="CC0000"/>
              </a:buClr>
              <a:buFont typeface="Arial" charset="0"/>
              <a:buChar char="•"/>
            </a:pPr>
            <a:r>
              <a:rPr lang="ru-RU" sz="1600">
                <a:latin typeface="Tahoma" pitchFamily="34" charset="0"/>
              </a:rPr>
              <a:t>Средний балл оценки уровня специалистов, по опросу клиентов компании, ~ «4,74» (по 5-балльной шкале)</a:t>
            </a:r>
          </a:p>
          <a:p>
            <a:pPr marL="265113" indent="-265113">
              <a:lnSpc>
                <a:spcPct val="80000"/>
              </a:lnSpc>
              <a:spcBef>
                <a:spcPct val="20000"/>
              </a:spcBef>
              <a:buClr>
                <a:srgbClr val="CC0000"/>
              </a:buClr>
              <a:buFont typeface="Wingdings" pitchFamily="2" charset="2"/>
              <a:buNone/>
            </a:pPr>
            <a:endParaRPr lang="ru-RU" sz="1600">
              <a:latin typeface="Tahoma" pitchFamily="34" charset="0"/>
            </a:endParaRPr>
          </a:p>
          <a:p>
            <a:pPr marL="533400" lvl="1" indent="1588" algn="just">
              <a:lnSpc>
                <a:spcPct val="80000"/>
              </a:lnSpc>
              <a:spcBef>
                <a:spcPct val="20000"/>
              </a:spcBef>
              <a:buClr>
                <a:srgbClr val="CC0000"/>
              </a:buClr>
            </a:pPr>
            <a:endParaRPr lang="ru-RU" sz="1200">
              <a:latin typeface="Tahoma" pitchFamily="34" charset="0"/>
            </a:endParaRPr>
          </a:p>
        </p:txBody>
      </p:sp>
      <p:pic>
        <p:nvPicPr>
          <p:cNvPr id="19461" name="Picture 4" descr="Безымянн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6688" y="1700213"/>
            <a:ext cx="2114550" cy="304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Text Box 5"/>
          <p:cNvSpPr txBox="1">
            <a:spLocks noChangeArrowheads="1"/>
          </p:cNvSpPr>
          <p:nvPr/>
        </p:nvSpPr>
        <p:spPr bwMode="auto">
          <a:xfrm>
            <a:off x="6804025" y="5084763"/>
            <a:ext cx="14668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/>
              <a:t>ISO 9001:200</a:t>
            </a:r>
            <a:r>
              <a:rPr lang="ru-RU" sz="1600" b="1"/>
              <a:t>8</a:t>
            </a:r>
          </a:p>
        </p:txBody>
      </p:sp>
      <p:pic>
        <p:nvPicPr>
          <p:cNvPr id="19463" name="Picture 9" descr="Качество IS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5503863"/>
            <a:ext cx="25209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 txBox="1">
            <a:spLocks noGrp="1"/>
          </p:cNvSpPr>
          <p:nvPr/>
        </p:nvSpPr>
        <p:spPr bwMode="auto">
          <a:xfrm>
            <a:off x="755650" y="6308725"/>
            <a:ext cx="3168650" cy="5492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600">
              <a:latin typeface="+mn-lt"/>
            </a:endParaRPr>
          </a:p>
          <a:p>
            <a:pPr>
              <a:defRPr/>
            </a:pPr>
            <a:r>
              <a:rPr lang="en-US" sz="1600">
                <a:latin typeface="+mn-lt"/>
              </a:rPr>
              <a:t> </a:t>
            </a:r>
            <a:fld id="{92A54A35-C80D-47F1-B716-7C191081BCA1}" type="datetime4">
              <a:rPr lang="ru-RU" sz="1600">
                <a:latin typeface="+mn-lt"/>
              </a:rPr>
              <a:pPr>
                <a:defRPr/>
              </a:pPr>
              <a:t>18 мая 2011 г.</a:t>
            </a:fld>
            <a:endParaRPr lang="ru-RU" sz="1600">
              <a:latin typeface="+mn-lt"/>
            </a:endParaRPr>
          </a:p>
        </p:txBody>
      </p:sp>
      <p:sp>
        <p:nvSpPr>
          <p:cNvPr id="20482" name="Нижний колонтитул 4"/>
          <p:cNvSpPr txBox="1">
            <a:spLocks noGrp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600" b="1">
                <a:solidFill>
                  <a:srgbClr val="FF9900"/>
                </a:solidFill>
              </a:rPr>
              <a:t>medic@rarus.ru</a:t>
            </a:r>
            <a:endParaRPr lang="ru-RU" sz="1600" b="1">
              <a:solidFill>
                <a:srgbClr val="FF9900"/>
              </a:solidFill>
            </a:endParaRPr>
          </a:p>
        </p:txBody>
      </p:sp>
      <p:sp>
        <p:nvSpPr>
          <p:cNvPr id="20483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3200" smtClean="0">
                <a:solidFill>
                  <a:schemeClr val="accent2"/>
                </a:solidFill>
              </a:rPr>
              <a:t>1С</a:t>
            </a:r>
            <a:r>
              <a:rPr lang="en-US" sz="3200" smtClean="0">
                <a:solidFill>
                  <a:schemeClr val="accent2"/>
                </a:solidFill>
              </a:rPr>
              <a:t>:</a:t>
            </a:r>
            <a:r>
              <a:rPr lang="ru-RU" sz="3200" smtClean="0">
                <a:solidFill>
                  <a:schemeClr val="accent2"/>
                </a:solidFill>
              </a:rPr>
              <a:t>Предприятие 8.2</a:t>
            </a:r>
          </a:p>
        </p:txBody>
      </p:sp>
      <p:sp>
        <p:nvSpPr>
          <p:cNvPr id="20484" name="Rectangle 10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1484313"/>
            <a:ext cx="8286750" cy="36734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0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000" smtClean="0">
                <a:solidFill>
                  <a:schemeClr val="tx1"/>
                </a:solidFill>
              </a:rPr>
              <a:t>Трехзвенная архитектура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000" smtClean="0">
                <a:solidFill>
                  <a:schemeClr val="tx1"/>
                </a:solidFill>
              </a:rPr>
              <a:t>Поддерживаемые СУБД (файловая, Microsoft SQL Server, PostgreSQL, IBM DB2, Oracle Database)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000" smtClean="0">
                <a:solidFill>
                  <a:schemeClr val="tx1"/>
                </a:solidFill>
              </a:rPr>
              <a:t>Работа сервера 1С Предприятие 8 под управлением ОС </a:t>
            </a:r>
            <a:r>
              <a:rPr lang="en-US" sz="2000" smtClean="0">
                <a:solidFill>
                  <a:schemeClr val="tx1"/>
                </a:solidFill>
              </a:rPr>
              <a:t>Windows,</a:t>
            </a:r>
            <a:r>
              <a:rPr lang="ru-RU" sz="2000" smtClean="0">
                <a:solidFill>
                  <a:schemeClr val="tx1"/>
                </a:solidFill>
              </a:rPr>
              <a:t> </a:t>
            </a:r>
            <a:r>
              <a:rPr lang="en-US" sz="2000" smtClean="0">
                <a:solidFill>
                  <a:schemeClr val="tx1"/>
                </a:solidFill>
              </a:rPr>
              <a:t>Linux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000" smtClean="0">
                <a:solidFill>
                  <a:schemeClr val="tx1"/>
                </a:solidFill>
              </a:rPr>
              <a:t>Варианты работы клиентских приложений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000" smtClean="0"/>
              <a:t>Толстый клиент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000" smtClean="0"/>
              <a:t>Тонкий клиент</a:t>
            </a:r>
            <a:r>
              <a:rPr lang="en-US" sz="2000" smtClean="0"/>
              <a:t>, </a:t>
            </a:r>
            <a:r>
              <a:rPr lang="ru-RU" sz="2000" smtClean="0"/>
              <a:t>управляемое приложение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en-US" sz="2000" smtClean="0"/>
              <a:t>Web </a:t>
            </a:r>
            <a:r>
              <a:rPr lang="ru-RU" sz="2000" smtClean="0"/>
              <a:t>клиент ( </a:t>
            </a:r>
            <a:r>
              <a:rPr lang="en-US" sz="2000" smtClean="0"/>
              <a:t>Internet Explorer, Mozilla, Firefox, Google Chrome, Safari)</a:t>
            </a:r>
            <a:r>
              <a:rPr lang="ru-RU" sz="2000" smtClean="0"/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000" smtClean="0">
                <a:solidFill>
                  <a:schemeClr val="tx1"/>
                </a:solidFill>
              </a:rPr>
              <a:t>Поддержка </a:t>
            </a:r>
            <a:r>
              <a:rPr lang="en-US" sz="2000" smtClean="0">
                <a:solidFill>
                  <a:schemeClr val="tx1"/>
                </a:solidFill>
              </a:rPr>
              <a:t>Web</a:t>
            </a:r>
            <a:r>
              <a:rPr lang="ru-RU" sz="2000" smtClean="0">
                <a:solidFill>
                  <a:schemeClr val="tx1"/>
                </a:solidFill>
              </a:rPr>
              <a:t>-сервисов и </a:t>
            </a:r>
            <a:r>
              <a:rPr lang="en-US" sz="2000" smtClean="0">
                <a:solidFill>
                  <a:schemeClr val="tx1"/>
                </a:solidFill>
              </a:rPr>
              <a:t>web-</a:t>
            </a:r>
            <a:r>
              <a:rPr lang="ru-RU" sz="2000" smtClean="0">
                <a:solidFill>
                  <a:schemeClr val="tx1"/>
                </a:solidFill>
              </a:rPr>
              <a:t>ссылок</a:t>
            </a:r>
            <a:endParaRPr lang="en-US" sz="200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000" smtClean="0">
                <a:solidFill>
                  <a:schemeClr val="tx1"/>
                </a:solidFill>
              </a:rPr>
              <a:t>Сертификат ФСТЭК на соответствие 152 ФЗ</a:t>
            </a:r>
          </a:p>
        </p:txBody>
      </p:sp>
      <p:pic>
        <p:nvPicPr>
          <p:cNvPr id="20485" name="Picture 9" descr="i?id=242247096-17-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5157788"/>
            <a:ext cx="13716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11" descr="i?id=172709598-05-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1775" y="5084763"/>
            <a:ext cx="14287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13" descr="i?id=23862586-23-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32363" y="5157788"/>
            <a:ext cx="12763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15" descr="i?id=67071160-04-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16688" y="5092700"/>
            <a:ext cx="2230437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 txBox="1">
            <a:spLocks noGrp="1"/>
          </p:cNvSpPr>
          <p:nvPr/>
        </p:nvSpPr>
        <p:spPr bwMode="auto">
          <a:xfrm>
            <a:off x="755650" y="6308725"/>
            <a:ext cx="3168650" cy="5492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600">
              <a:latin typeface="+mn-lt"/>
            </a:endParaRPr>
          </a:p>
          <a:p>
            <a:pPr>
              <a:defRPr/>
            </a:pPr>
            <a:r>
              <a:rPr lang="en-US" sz="1600">
                <a:latin typeface="+mn-lt"/>
              </a:rPr>
              <a:t> </a:t>
            </a:r>
            <a:fld id="{92A54A35-C80D-47F1-B716-7C191081BCA1}" type="datetime4">
              <a:rPr lang="ru-RU" sz="1600">
                <a:latin typeface="+mn-lt"/>
              </a:rPr>
              <a:pPr>
                <a:defRPr/>
              </a:pPr>
              <a:t>18 мая 2011 г.</a:t>
            </a:fld>
            <a:endParaRPr lang="ru-RU" sz="1600">
              <a:latin typeface="+mn-lt"/>
            </a:endParaRPr>
          </a:p>
        </p:txBody>
      </p:sp>
      <p:sp>
        <p:nvSpPr>
          <p:cNvPr id="21506" name="Нижний колонтитул 4"/>
          <p:cNvSpPr txBox="1">
            <a:spLocks noGrp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600" b="1">
                <a:solidFill>
                  <a:srgbClr val="FF9900"/>
                </a:solidFill>
              </a:rPr>
              <a:t>medic@rarus.ru</a:t>
            </a:r>
            <a:endParaRPr lang="ru-RU" sz="1600" b="1">
              <a:solidFill>
                <a:srgbClr val="FF9900"/>
              </a:solidFill>
            </a:endParaRP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836613"/>
            <a:ext cx="8248650" cy="576262"/>
          </a:xfrm>
        </p:spPr>
        <p:txBody>
          <a:bodyPr/>
          <a:lstStyle/>
          <a:p>
            <a:pPr eaLnBrk="1" hangingPunct="1"/>
            <a:r>
              <a:rPr lang="ru-RU" sz="2800" smtClean="0">
                <a:solidFill>
                  <a:schemeClr val="accent2"/>
                </a:solidFill>
              </a:rPr>
              <a:t>Линейка «1С-Рарус</a:t>
            </a:r>
            <a:r>
              <a:rPr lang="en-US" sz="2800" smtClean="0">
                <a:solidFill>
                  <a:schemeClr val="accent2"/>
                </a:solidFill>
              </a:rPr>
              <a:t>: </a:t>
            </a:r>
            <a:r>
              <a:rPr lang="ru-RU" sz="2800" smtClean="0">
                <a:solidFill>
                  <a:schemeClr val="accent2"/>
                </a:solidFill>
              </a:rPr>
              <a:t>Амбулатория»</a:t>
            </a:r>
          </a:p>
        </p:txBody>
      </p:sp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179388" y="1484313"/>
            <a:ext cx="8964612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3538" indent="-363538" algn="ctr" eaLnBrk="0" hangingPunct="0">
              <a:spcBef>
                <a:spcPct val="20000"/>
              </a:spcBef>
              <a:buClr>
                <a:srgbClr val="CC0000"/>
              </a:buClr>
              <a:buFont typeface="Wingdings" pitchFamily="2" charset="2"/>
              <a:buNone/>
            </a:pPr>
            <a:r>
              <a:rPr lang="ru-RU" sz="2000" b="1">
                <a:solidFill>
                  <a:srgbClr val="FF0000"/>
                </a:solidFill>
                <a:latin typeface="Tahoma" pitchFamily="34" charset="0"/>
              </a:rPr>
              <a:t>	</a:t>
            </a:r>
            <a:endParaRPr lang="en-US" sz="2000" b="1">
              <a:solidFill>
                <a:srgbClr val="FF0000"/>
              </a:solidFill>
              <a:latin typeface="Tahoma" pitchFamily="34" charset="0"/>
            </a:endParaRPr>
          </a:p>
          <a:p>
            <a:pPr marL="987425" lvl="1" indent="-276225" eaLnBrk="0" hangingPunct="0">
              <a:spcBef>
                <a:spcPct val="20000"/>
              </a:spcBef>
              <a:buClr>
                <a:srgbClr val="CC0000"/>
              </a:buClr>
              <a:buFontTx/>
              <a:buChar char="•"/>
            </a:pPr>
            <a:r>
              <a:rPr lang="ru-RU" sz="2000">
                <a:latin typeface="Tahoma" pitchFamily="34" charset="0"/>
              </a:rPr>
              <a:t>«1С-Рарус</a:t>
            </a:r>
            <a:r>
              <a:rPr lang="en-US" sz="2000">
                <a:latin typeface="Tahoma" pitchFamily="34" charset="0"/>
              </a:rPr>
              <a:t>: </a:t>
            </a:r>
            <a:r>
              <a:rPr lang="ru-RU" sz="2000">
                <a:latin typeface="Tahoma" pitchFamily="34" charset="0"/>
              </a:rPr>
              <a:t>Амбулатория»</a:t>
            </a:r>
          </a:p>
          <a:p>
            <a:pPr marL="987425" lvl="1" indent="-276225" eaLnBrk="0" hangingPunct="0">
              <a:spcBef>
                <a:spcPct val="20000"/>
              </a:spcBef>
              <a:buClr>
                <a:srgbClr val="CC0000"/>
              </a:buClr>
              <a:buFontTx/>
              <a:buChar char="•"/>
            </a:pPr>
            <a:r>
              <a:rPr lang="ru-RU" sz="2000">
                <a:latin typeface="Tahoma" pitchFamily="34" charset="0"/>
              </a:rPr>
              <a:t>«1С-Рарус</a:t>
            </a:r>
            <a:r>
              <a:rPr lang="en-US" sz="2000">
                <a:latin typeface="Tahoma" pitchFamily="34" charset="0"/>
              </a:rPr>
              <a:t>: </a:t>
            </a:r>
            <a:r>
              <a:rPr lang="ru-RU" sz="2000">
                <a:latin typeface="Tahoma" pitchFamily="34" charset="0"/>
              </a:rPr>
              <a:t>Амбулатория.Регистратура+Страхование+Аптека»</a:t>
            </a:r>
          </a:p>
          <a:p>
            <a:pPr marL="987425" lvl="1" indent="-276225" eaLnBrk="0" hangingPunct="0">
              <a:spcBef>
                <a:spcPct val="20000"/>
              </a:spcBef>
              <a:buClr>
                <a:srgbClr val="CC0000"/>
              </a:buClr>
              <a:buFontTx/>
              <a:buChar char="•"/>
            </a:pPr>
            <a:r>
              <a:rPr lang="ru-RU" sz="2000">
                <a:latin typeface="Tahoma" pitchFamily="34" charset="0"/>
              </a:rPr>
              <a:t>«1С-Рарус</a:t>
            </a:r>
            <a:r>
              <a:rPr lang="en-US" sz="2000">
                <a:latin typeface="Tahoma" pitchFamily="34" charset="0"/>
              </a:rPr>
              <a:t>: </a:t>
            </a:r>
            <a:r>
              <a:rPr lang="ru-RU" sz="2000">
                <a:latin typeface="Tahoma" pitchFamily="34" charset="0"/>
              </a:rPr>
              <a:t>Амбулатория</a:t>
            </a:r>
            <a:r>
              <a:rPr lang="en-US" sz="2000">
                <a:latin typeface="Tahoma" pitchFamily="34" charset="0"/>
              </a:rPr>
              <a:t>.</a:t>
            </a:r>
            <a:r>
              <a:rPr lang="ru-RU" sz="2000">
                <a:latin typeface="Tahoma" pitchFamily="34" charset="0"/>
              </a:rPr>
              <a:t>Регистратура»</a:t>
            </a:r>
          </a:p>
          <a:p>
            <a:pPr marL="987425" lvl="1" indent="-276225" eaLnBrk="0" hangingPunct="0">
              <a:spcBef>
                <a:spcPct val="20000"/>
              </a:spcBef>
              <a:buClr>
                <a:srgbClr val="CC0000"/>
              </a:buClr>
              <a:buFontTx/>
              <a:buChar char="•"/>
            </a:pPr>
            <a:r>
              <a:rPr lang="ru-RU" sz="2000">
                <a:latin typeface="Tahoma" pitchFamily="34" charset="0"/>
              </a:rPr>
              <a:t>«1С-Рарус</a:t>
            </a:r>
            <a:r>
              <a:rPr lang="en-US" sz="2000">
                <a:latin typeface="Tahoma" pitchFamily="34" charset="0"/>
              </a:rPr>
              <a:t>: </a:t>
            </a:r>
            <a:r>
              <a:rPr lang="ru-RU" sz="2000">
                <a:latin typeface="Tahoma" pitchFamily="34" charset="0"/>
              </a:rPr>
              <a:t>Амбулатория.Страхование»</a:t>
            </a:r>
          </a:p>
          <a:p>
            <a:pPr marL="987425" lvl="1" indent="-276225" eaLnBrk="0" hangingPunct="0">
              <a:spcBef>
                <a:spcPct val="20000"/>
              </a:spcBef>
              <a:buClr>
                <a:srgbClr val="CC0000"/>
              </a:buClr>
              <a:buFontTx/>
              <a:buChar char="•"/>
            </a:pPr>
            <a:r>
              <a:rPr lang="ru-RU" sz="2000">
                <a:latin typeface="Tahoma" pitchFamily="34" charset="0"/>
              </a:rPr>
              <a:t>«1С-Рарус</a:t>
            </a:r>
            <a:r>
              <a:rPr lang="en-US" sz="2000">
                <a:latin typeface="Tahoma" pitchFamily="34" charset="0"/>
              </a:rPr>
              <a:t>: </a:t>
            </a:r>
            <a:r>
              <a:rPr lang="ru-RU" sz="2000">
                <a:latin typeface="Tahoma" pitchFamily="34" charset="0"/>
              </a:rPr>
              <a:t>Амбулатория.Аптека»</a:t>
            </a:r>
            <a:endParaRPr lang="en-US" sz="2000">
              <a:latin typeface="Tahoma" pitchFamily="34" charset="0"/>
            </a:endParaRPr>
          </a:p>
          <a:p>
            <a:pPr marL="987425" lvl="1" indent="-276225" eaLnBrk="0" hangingPunct="0">
              <a:spcBef>
                <a:spcPct val="20000"/>
              </a:spcBef>
              <a:buClr>
                <a:srgbClr val="CC0000"/>
              </a:buClr>
            </a:pPr>
            <a:endParaRPr lang="ru-RU" sz="2000">
              <a:latin typeface="Tahoma" pitchFamily="34" charset="0"/>
            </a:endParaRPr>
          </a:p>
        </p:txBody>
      </p:sp>
      <p:pic>
        <p:nvPicPr>
          <p:cNvPr id="21509" name="Picture 6" descr="leopold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525" y="3573463"/>
            <a:ext cx="2952750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Rectangle 7"/>
          <p:cNvSpPr>
            <a:spLocks noChangeArrowheads="1"/>
          </p:cNvSpPr>
          <p:nvPr/>
        </p:nvSpPr>
        <p:spPr bwMode="auto">
          <a:xfrm>
            <a:off x="611188" y="4292600"/>
            <a:ext cx="4392612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800">
                <a:latin typeface="Arial Black" pitchFamily="34" charset="0"/>
              </a:rPr>
              <a:t/>
            </a:r>
            <a:br>
              <a:rPr lang="ru-RU" sz="1800">
                <a:latin typeface="Arial Black" pitchFamily="34" charset="0"/>
              </a:rPr>
            </a:br>
            <a:r>
              <a:rPr lang="ru-RU" sz="1800">
                <a:solidFill>
                  <a:srgbClr val="FF9933"/>
                </a:solidFill>
                <a:latin typeface="Arial Black" pitchFamily="34" charset="0"/>
              </a:rPr>
              <a:t>Платформа 1С Предприятие 8.2</a:t>
            </a:r>
            <a:endParaRPr lang="ru-RU" sz="1600">
              <a:solidFill>
                <a:srgbClr val="FF9933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 txBox="1">
            <a:spLocks noGrp="1"/>
          </p:cNvSpPr>
          <p:nvPr/>
        </p:nvSpPr>
        <p:spPr bwMode="auto">
          <a:xfrm>
            <a:off x="755650" y="6308725"/>
            <a:ext cx="3168650" cy="5492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600">
              <a:latin typeface="+mn-lt"/>
            </a:endParaRPr>
          </a:p>
          <a:p>
            <a:pPr>
              <a:defRPr/>
            </a:pPr>
            <a:r>
              <a:rPr lang="en-US" sz="1600">
                <a:latin typeface="+mn-lt"/>
              </a:rPr>
              <a:t> </a:t>
            </a:r>
            <a:fld id="{92A54A35-C80D-47F1-B716-7C191081BCA1}" type="datetime4">
              <a:rPr lang="ru-RU" sz="1600">
                <a:latin typeface="+mn-lt"/>
              </a:rPr>
              <a:pPr>
                <a:defRPr/>
              </a:pPr>
              <a:t>18 мая 2011 г.</a:t>
            </a:fld>
            <a:endParaRPr lang="ru-RU" sz="1600">
              <a:latin typeface="+mn-lt"/>
            </a:endParaRPr>
          </a:p>
        </p:txBody>
      </p:sp>
      <p:sp>
        <p:nvSpPr>
          <p:cNvPr id="22530" name="Нижний колонтитул 4"/>
          <p:cNvSpPr txBox="1">
            <a:spLocks noGrp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600" b="1">
                <a:solidFill>
                  <a:srgbClr val="FF9900"/>
                </a:solidFill>
              </a:rPr>
              <a:t>medic@rarus.ru</a:t>
            </a:r>
            <a:endParaRPr lang="ru-RU" sz="1600" b="1">
              <a:solidFill>
                <a:srgbClr val="FF9900"/>
              </a:solidFill>
            </a:endParaRPr>
          </a:p>
        </p:txBody>
      </p:sp>
      <p:sp>
        <p:nvSpPr>
          <p:cNvPr id="22531" name="Rectangle 5"/>
          <p:cNvSpPr>
            <a:spLocks noChangeArrowheads="1"/>
          </p:cNvSpPr>
          <p:nvPr/>
        </p:nvSpPr>
        <p:spPr bwMode="auto">
          <a:xfrm>
            <a:off x="179388" y="1341438"/>
            <a:ext cx="896461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3538" indent="-363538" eaLnBrk="0" hangingPunct="0">
              <a:spcBef>
                <a:spcPct val="20000"/>
              </a:spcBef>
              <a:buClr>
                <a:srgbClr val="CC0000"/>
              </a:buClr>
              <a:buFont typeface="Wingdings" pitchFamily="2" charset="2"/>
              <a:buNone/>
            </a:pPr>
            <a:r>
              <a:rPr lang="ru-RU" sz="2400">
                <a:solidFill>
                  <a:srgbClr val="DC1E14"/>
                </a:solidFill>
                <a:latin typeface="Tahoma" pitchFamily="34" charset="0"/>
              </a:rPr>
              <a:t>Различия в функциональности</a:t>
            </a:r>
          </a:p>
        </p:txBody>
      </p:sp>
      <p:graphicFrame>
        <p:nvGraphicFramePr>
          <p:cNvPr id="66672" name="Group 112"/>
          <p:cNvGraphicFramePr>
            <a:graphicFrameLocks noGrp="1"/>
          </p:cNvGraphicFramePr>
          <p:nvPr/>
        </p:nvGraphicFramePr>
        <p:xfrm>
          <a:off x="250825" y="1989138"/>
          <a:ext cx="8353425" cy="2881313"/>
        </p:xfrm>
        <a:graphic>
          <a:graphicData uri="http://schemas.openxmlformats.org/drawingml/2006/table">
            <a:tbl>
              <a:tblPr/>
              <a:tblGrid>
                <a:gridCol w="1873250"/>
                <a:gridCol w="647700"/>
                <a:gridCol w="720725"/>
                <a:gridCol w="719138"/>
                <a:gridCol w="576262"/>
                <a:gridCol w="792163"/>
                <a:gridCol w="1368425"/>
                <a:gridCol w="1079500"/>
                <a:gridCol w="576262"/>
              </a:tblGrid>
              <a:tr h="10080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Учет услуг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Касса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ОМС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,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ДМС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ЭМК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Аптека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Параклиника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: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КДЛ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функц. диагностика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Стационар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ЗП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Амбулатория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Амбулатория.РСА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Амбулатория.Р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Амбулатория.С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Амбулатория.А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604" name="Rectangle 5"/>
          <p:cNvSpPr>
            <a:spLocks noChangeArrowheads="1"/>
          </p:cNvSpPr>
          <p:nvPr/>
        </p:nvSpPr>
        <p:spPr bwMode="auto">
          <a:xfrm>
            <a:off x="1258888" y="5300663"/>
            <a:ext cx="792162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3538" indent="-363538" algn="ctr" eaLnBrk="0" hangingPunct="0">
              <a:spcBef>
                <a:spcPct val="20000"/>
              </a:spcBef>
              <a:buClr>
                <a:srgbClr val="CC0000"/>
              </a:buClr>
              <a:buFont typeface="Wingdings" pitchFamily="2" charset="2"/>
              <a:buNone/>
            </a:pPr>
            <a:r>
              <a:rPr lang="ru-RU" sz="2400">
                <a:solidFill>
                  <a:schemeClr val="accent2"/>
                </a:solidFill>
                <a:latin typeface="Tahoma" pitchFamily="34" charset="0"/>
              </a:rPr>
              <a:t>РСА</a:t>
            </a:r>
            <a:r>
              <a:rPr lang="en-US" sz="2400">
                <a:solidFill>
                  <a:schemeClr val="accent2"/>
                </a:solidFill>
                <a:latin typeface="Tahoma" pitchFamily="34" charset="0"/>
              </a:rPr>
              <a:t>, </a:t>
            </a:r>
            <a:r>
              <a:rPr lang="ru-RU" sz="2400">
                <a:solidFill>
                  <a:schemeClr val="accent2"/>
                </a:solidFill>
                <a:latin typeface="Tahoma" pitchFamily="34" charset="0"/>
              </a:rPr>
              <a:t>Р</a:t>
            </a:r>
            <a:r>
              <a:rPr lang="en-US" sz="2400">
                <a:solidFill>
                  <a:schemeClr val="accent2"/>
                </a:solidFill>
                <a:latin typeface="Tahoma" pitchFamily="34" charset="0"/>
              </a:rPr>
              <a:t>, C, </a:t>
            </a:r>
            <a:r>
              <a:rPr lang="ru-RU" sz="2400">
                <a:solidFill>
                  <a:schemeClr val="accent2"/>
                </a:solidFill>
                <a:latin typeface="Tahoma" pitchFamily="34" charset="0"/>
              </a:rPr>
              <a:t>А</a:t>
            </a:r>
            <a:r>
              <a:rPr lang="en-US" sz="2400">
                <a:solidFill>
                  <a:schemeClr val="accent2"/>
                </a:solidFill>
                <a:latin typeface="Tahoma" pitchFamily="34" charset="0"/>
              </a:rPr>
              <a:t> – </a:t>
            </a:r>
            <a:r>
              <a:rPr lang="ru-RU" sz="2400">
                <a:solidFill>
                  <a:schemeClr val="accent2"/>
                </a:solidFill>
                <a:latin typeface="Tahoma" pitchFamily="34" charset="0"/>
              </a:rPr>
              <a:t>бюджетное решение на 10 р.м.</a:t>
            </a:r>
          </a:p>
        </p:txBody>
      </p:sp>
      <p:pic>
        <p:nvPicPr>
          <p:cNvPr id="22605" name="Picture 79" descr="i?id=28734568-08&amp;n=2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5013325"/>
            <a:ext cx="11049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606" name="Rectangle 2"/>
          <p:cNvSpPr>
            <a:spLocks noChangeArrowheads="1"/>
          </p:cNvSpPr>
          <p:nvPr/>
        </p:nvSpPr>
        <p:spPr bwMode="auto">
          <a:xfrm>
            <a:off x="468313" y="836613"/>
            <a:ext cx="824865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b="1">
                <a:solidFill>
                  <a:schemeClr val="accent2"/>
                </a:solidFill>
                <a:latin typeface="Verdana" pitchFamily="34" charset="0"/>
              </a:rPr>
              <a:t>Линейка «1С-Рарус</a:t>
            </a:r>
            <a:r>
              <a:rPr lang="en-US" b="1">
                <a:solidFill>
                  <a:schemeClr val="accent2"/>
                </a:solidFill>
                <a:latin typeface="Verdana" pitchFamily="34" charset="0"/>
              </a:rPr>
              <a:t>: </a:t>
            </a:r>
            <a:r>
              <a:rPr lang="ru-RU" b="1">
                <a:solidFill>
                  <a:schemeClr val="accent2"/>
                </a:solidFill>
                <a:latin typeface="Verdana" pitchFamily="34" charset="0"/>
              </a:rPr>
              <a:t>Амбулатория»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Нижний колонтитул 4"/>
          <p:cNvSpPr txBox="1">
            <a:spLocks noGrp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600" b="1">
                <a:solidFill>
                  <a:srgbClr val="FF9900"/>
                </a:solidFill>
              </a:rPr>
              <a:t>medic@rarus.ru</a:t>
            </a:r>
            <a:endParaRPr lang="ru-RU" sz="1600" b="1">
              <a:solidFill>
                <a:srgbClr val="FF9900"/>
              </a:solidFill>
            </a:endParaRP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chemeClr val="accent2"/>
                </a:solidFill>
              </a:rPr>
              <a:t>Для кого предназначено</a:t>
            </a:r>
          </a:p>
        </p:txBody>
      </p:sp>
      <p:sp>
        <p:nvSpPr>
          <p:cNvPr id="23555" name="Rectangle 5"/>
          <p:cNvSpPr>
            <a:spLocks noChangeArrowheads="1"/>
          </p:cNvSpPr>
          <p:nvPr/>
        </p:nvSpPr>
        <p:spPr bwMode="auto">
          <a:xfrm>
            <a:off x="179388" y="1341438"/>
            <a:ext cx="8964612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3538" indent="-363538" eaLnBrk="0" hangingPunct="0">
              <a:spcBef>
                <a:spcPct val="20000"/>
              </a:spcBef>
              <a:buClr>
                <a:srgbClr val="CC0000"/>
              </a:buClr>
              <a:buFont typeface="Wingdings" pitchFamily="2" charset="2"/>
              <a:buNone/>
            </a:pPr>
            <a:r>
              <a:rPr lang="en-US" sz="2000">
                <a:solidFill>
                  <a:srgbClr val="FF0000"/>
                </a:solidFill>
                <a:latin typeface="Tahoma" pitchFamily="34" charset="0"/>
              </a:rPr>
              <a:t>	</a:t>
            </a:r>
            <a:r>
              <a:rPr lang="ru-RU" sz="2000">
                <a:solidFill>
                  <a:srgbClr val="FF0000"/>
                </a:solidFill>
                <a:latin typeface="Tahoma" pitchFamily="34" charset="0"/>
              </a:rPr>
              <a:t>Государственные и коммерческие медицинские</a:t>
            </a:r>
            <a:r>
              <a:rPr lang="en-US" sz="200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ru-RU" sz="2000">
                <a:solidFill>
                  <a:srgbClr val="FF0000"/>
                </a:solidFill>
                <a:latin typeface="Tahoma" pitchFamily="34" charset="0"/>
              </a:rPr>
              <a:t>организации</a:t>
            </a:r>
            <a:r>
              <a:rPr lang="en-US" sz="2000">
                <a:solidFill>
                  <a:srgbClr val="FF0000"/>
                </a:solidFill>
                <a:latin typeface="Tahoma" pitchFamily="34" charset="0"/>
              </a:rPr>
              <a:t>:</a:t>
            </a:r>
            <a:endParaRPr lang="en-US" sz="2000">
              <a:latin typeface="Tahoma" pitchFamily="34" charset="0"/>
            </a:endParaRPr>
          </a:p>
          <a:p>
            <a:pPr marL="1001713" lvl="1" indent="-285750" eaLnBrk="0" hangingPunct="0">
              <a:spcBef>
                <a:spcPct val="20000"/>
              </a:spcBef>
              <a:buClr>
                <a:srgbClr val="CC0000"/>
              </a:buClr>
              <a:buFontTx/>
              <a:buChar char="•"/>
            </a:pPr>
            <a:r>
              <a:rPr lang="ru-RU" sz="2000">
                <a:latin typeface="Tahoma" pitchFamily="34" charset="0"/>
              </a:rPr>
              <a:t>Поликлиники</a:t>
            </a:r>
            <a:r>
              <a:rPr lang="en-US" sz="2000">
                <a:latin typeface="Tahoma" pitchFamily="34" charset="0"/>
              </a:rPr>
              <a:t>, </a:t>
            </a:r>
            <a:r>
              <a:rPr lang="ru-RU" sz="2000">
                <a:latin typeface="Tahoma" pitchFamily="34" charset="0"/>
              </a:rPr>
              <a:t>стационары</a:t>
            </a:r>
            <a:r>
              <a:rPr lang="en-US" sz="2000">
                <a:latin typeface="Tahoma" pitchFamily="34" charset="0"/>
              </a:rPr>
              <a:t>, </a:t>
            </a:r>
            <a:r>
              <a:rPr lang="ru-RU" sz="2000">
                <a:latin typeface="Tahoma" pitchFamily="34" charset="0"/>
              </a:rPr>
              <a:t>диспансеры</a:t>
            </a:r>
            <a:endParaRPr lang="en-US" sz="2000">
              <a:latin typeface="Tahoma" pitchFamily="34" charset="0"/>
            </a:endParaRPr>
          </a:p>
          <a:p>
            <a:pPr marL="1001713" lvl="1" indent="-285750" eaLnBrk="0" hangingPunct="0">
              <a:spcBef>
                <a:spcPct val="20000"/>
              </a:spcBef>
              <a:buClr>
                <a:srgbClr val="CC0000"/>
              </a:buClr>
              <a:buFontTx/>
              <a:buChar char="•"/>
            </a:pPr>
            <a:r>
              <a:rPr lang="ru-RU" sz="2000">
                <a:latin typeface="Tahoma" pitchFamily="34" charset="0"/>
              </a:rPr>
              <a:t>Диагностические и специализированные</a:t>
            </a:r>
          </a:p>
          <a:p>
            <a:pPr marL="1001713" lvl="1" indent="-285750" eaLnBrk="0" hangingPunct="0">
              <a:spcBef>
                <a:spcPct val="20000"/>
              </a:spcBef>
              <a:buClr>
                <a:srgbClr val="CC0000"/>
              </a:buClr>
            </a:pPr>
            <a:r>
              <a:rPr lang="ru-RU" sz="2000">
                <a:latin typeface="Tahoma" pitchFamily="34" charset="0"/>
              </a:rPr>
              <a:t>   медицинские центры</a:t>
            </a:r>
            <a:endParaRPr lang="en-US" sz="2000">
              <a:latin typeface="Tahoma" pitchFamily="34" charset="0"/>
            </a:endParaRPr>
          </a:p>
          <a:p>
            <a:pPr marL="1001713" lvl="1" indent="-285750" eaLnBrk="0" hangingPunct="0">
              <a:spcBef>
                <a:spcPct val="20000"/>
              </a:spcBef>
              <a:buClr>
                <a:srgbClr val="CC0000"/>
              </a:buClr>
              <a:buFontTx/>
              <a:buChar char="•"/>
            </a:pPr>
            <a:r>
              <a:rPr lang="ru-RU" sz="2000">
                <a:latin typeface="Tahoma" pitchFamily="34" charset="0"/>
              </a:rPr>
              <a:t>Восстановительно-оздоровительные</a:t>
            </a:r>
          </a:p>
          <a:p>
            <a:pPr marL="1001713" lvl="1" indent="-285750" eaLnBrk="0" hangingPunct="0">
              <a:spcBef>
                <a:spcPct val="20000"/>
              </a:spcBef>
              <a:buClr>
                <a:srgbClr val="CC0000"/>
              </a:buClr>
            </a:pPr>
            <a:r>
              <a:rPr lang="ru-RU" sz="2000">
                <a:latin typeface="Tahoma" pitchFamily="34" charset="0"/>
              </a:rPr>
              <a:t>	и реабилитационные центры</a:t>
            </a:r>
            <a:endParaRPr lang="en-US" sz="2000">
              <a:latin typeface="Tahoma" pitchFamily="34" charset="0"/>
            </a:endParaRPr>
          </a:p>
          <a:p>
            <a:pPr marL="1001713" lvl="1" indent="-285750" eaLnBrk="0" hangingPunct="0">
              <a:spcBef>
                <a:spcPct val="20000"/>
              </a:spcBef>
              <a:buClr>
                <a:srgbClr val="CC0000"/>
              </a:buClr>
              <a:buFontTx/>
              <a:buChar char="•"/>
            </a:pPr>
            <a:r>
              <a:rPr lang="ru-RU" sz="2000">
                <a:latin typeface="Tahoma" pitchFamily="34" charset="0"/>
              </a:rPr>
              <a:t>Врачебные и массажные </a:t>
            </a:r>
          </a:p>
          <a:p>
            <a:pPr marL="1001713" lvl="1" indent="-285750" eaLnBrk="0" hangingPunct="0">
              <a:spcBef>
                <a:spcPct val="20000"/>
              </a:spcBef>
              <a:buClr>
                <a:srgbClr val="CC0000"/>
              </a:buClr>
            </a:pPr>
            <a:r>
              <a:rPr lang="ru-RU" sz="2000">
                <a:latin typeface="Tahoma" pitchFamily="34" charset="0"/>
              </a:rPr>
              <a:t>	кабинеты</a:t>
            </a:r>
          </a:p>
        </p:txBody>
      </p:sp>
      <p:pic>
        <p:nvPicPr>
          <p:cNvPr id="23556" name="Picture 5" descr="general_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8038" y="4149725"/>
            <a:ext cx="2447925" cy="183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6" descr="78_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225" y="2095500"/>
            <a:ext cx="2449513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7" descr="altay-poliklinika-0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5963" y="3914775"/>
            <a:ext cx="2520950" cy="189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8" descr="stomatologij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71550" y="4365625"/>
            <a:ext cx="2376488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Нижний колонтитул 4"/>
          <p:cNvSpPr txBox="1">
            <a:spLocks noGrp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600" b="1">
                <a:solidFill>
                  <a:srgbClr val="FF9900"/>
                </a:solidFill>
              </a:rPr>
              <a:t>medic@rarus.ru</a:t>
            </a:r>
            <a:endParaRPr lang="ru-RU" sz="1600" b="1">
              <a:solidFill>
                <a:srgbClr val="FF9900"/>
              </a:solidFill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chemeClr val="accent2"/>
                </a:solidFill>
              </a:rPr>
              <a:t>Зачем нужно это решение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7950" y="1843088"/>
            <a:ext cx="8964613" cy="2665412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ru-RU" smtClean="0">
                <a:solidFill>
                  <a:schemeClr val="tx1"/>
                </a:solidFill>
              </a:rPr>
              <a:t>Помогает медицинским организациям комплексно подойти к организации лечебного процесса</a:t>
            </a:r>
            <a:r>
              <a:rPr lang="en-US" smtClean="0">
                <a:solidFill>
                  <a:schemeClr val="tx1"/>
                </a:solidFill>
              </a:rPr>
              <a:t>, </a:t>
            </a:r>
            <a:r>
              <a:rPr lang="ru-RU" smtClean="0">
                <a:solidFill>
                  <a:schemeClr val="tx1"/>
                </a:solidFill>
              </a:rPr>
              <a:t>управлению хозяйственной и финансовой деятельностью в соответствии с законодательством</a:t>
            </a:r>
            <a:r>
              <a:rPr lang="ru-RU" smtClean="0">
                <a:solidFill>
                  <a:srgbClr val="FF0000"/>
                </a:solidFill>
              </a:rPr>
              <a:t> </a:t>
            </a:r>
            <a:r>
              <a:rPr lang="ru-RU" smtClean="0">
                <a:solidFill>
                  <a:schemeClr val="tx1"/>
                </a:solidFill>
              </a:rPr>
              <a:t>РФ</a:t>
            </a:r>
          </a:p>
        </p:txBody>
      </p:sp>
      <p:pic>
        <p:nvPicPr>
          <p:cNvPr id="24580" name="Picture 5" descr="i?id=115469247-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3938" y="4300538"/>
            <a:ext cx="2447925" cy="172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 txBox="1">
            <a:spLocks noGrp="1"/>
          </p:cNvSpPr>
          <p:nvPr/>
        </p:nvSpPr>
        <p:spPr bwMode="auto">
          <a:xfrm>
            <a:off x="755650" y="6308725"/>
            <a:ext cx="3168650" cy="5492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600">
              <a:latin typeface="+mn-lt"/>
            </a:endParaRPr>
          </a:p>
          <a:p>
            <a:pPr>
              <a:defRPr/>
            </a:pPr>
            <a:r>
              <a:rPr lang="en-US" sz="1600">
                <a:latin typeface="+mn-lt"/>
              </a:rPr>
              <a:t> </a:t>
            </a:r>
            <a:fld id="{92A54A35-C80D-47F1-B716-7C191081BCA1}" type="datetime4">
              <a:rPr lang="ru-RU" sz="1600">
                <a:latin typeface="+mn-lt"/>
              </a:rPr>
              <a:pPr>
                <a:defRPr/>
              </a:pPr>
              <a:t>18 мая 2011 г.</a:t>
            </a:fld>
            <a:endParaRPr lang="ru-RU" sz="1600">
              <a:latin typeface="+mn-lt"/>
            </a:endParaRPr>
          </a:p>
        </p:txBody>
      </p:sp>
      <p:sp>
        <p:nvSpPr>
          <p:cNvPr id="25602" name="Нижний колонтитул 4"/>
          <p:cNvSpPr txBox="1">
            <a:spLocks noGrp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600" b="1">
                <a:solidFill>
                  <a:srgbClr val="FF9900"/>
                </a:solidFill>
              </a:rPr>
              <a:t>medic@rarus.ru</a:t>
            </a:r>
            <a:endParaRPr lang="ru-RU" sz="1600" b="1">
              <a:solidFill>
                <a:srgbClr val="FF9900"/>
              </a:solidFill>
            </a:endParaRPr>
          </a:p>
        </p:txBody>
      </p:sp>
      <p:sp>
        <p:nvSpPr>
          <p:cNvPr id="25603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3200" smtClean="0">
                <a:solidFill>
                  <a:schemeClr val="accent2"/>
                </a:solidFill>
              </a:rPr>
              <a:t>Комплексная автоматизация</a:t>
            </a:r>
          </a:p>
        </p:txBody>
      </p:sp>
      <p:sp>
        <p:nvSpPr>
          <p:cNvPr id="58373" name="Rectangle 10"/>
          <p:cNvSpPr>
            <a:spLocks noGrp="1" noChangeArrowheads="1"/>
          </p:cNvSpPr>
          <p:nvPr>
            <p:ph type="body" idx="4294967295"/>
          </p:nvPr>
        </p:nvSpPr>
        <p:spPr>
          <a:xfrm>
            <a:off x="1042988" y="1844675"/>
            <a:ext cx="7561262" cy="647700"/>
          </a:xfrm>
        </p:spPr>
        <p:txBody>
          <a:bodyPr/>
          <a:lstStyle/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sz="4000" b="1" smtClean="0">
                <a:solidFill>
                  <a:srgbClr val="CC0000"/>
                </a:solidFill>
              </a:rPr>
              <a:t>ERP                         </a:t>
            </a:r>
            <a:r>
              <a:rPr lang="ru-RU" sz="4000" b="1" smtClean="0">
                <a:solidFill>
                  <a:srgbClr val="CC0000"/>
                </a:solidFill>
              </a:rPr>
              <a:t>  система</a:t>
            </a:r>
          </a:p>
        </p:txBody>
      </p:sp>
      <p:sp>
        <p:nvSpPr>
          <p:cNvPr id="25605" name="_s1029"/>
          <p:cNvSpPr>
            <a:spLocks noChangeArrowheads="1" noTextEdit="1"/>
          </p:cNvSpPr>
          <p:nvPr/>
        </p:nvSpPr>
        <p:spPr bwMode="auto">
          <a:xfrm rot="6822003">
            <a:off x="5311775" y="3213100"/>
            <a:ext cx="2932113" cy="2932113"/>
          </a:xfrm>
          <a:custGeom>
            <a:avLst/>
            <a:gdLst>
              <a:gd name="T0" fmla="*/ 1086511 w 21600"/>
              <a:gd name="T1" fmla="*/ 49955 h 21600"/>
              <a:gd name="T2" fmla="*/ 680630 w 21600"/>
              <a:gd name="T3" fmla="*/ 530088 h 21600"/>
              <a:gd name="T4" fmla="*/ 1213026 w 21600"/>
              <a:gd name="T5" fmla="*/ 521943 h 21600"/>
              <a:gd name="T6" fmla="*/ 1784245 w 21600"/>
              <a:gd name="T7" fmla="*/ -338686 h 21600"/>
              <a:gd name="T8" fmla="*/ 2279718 w 21600"/>
              <a:gd name="T9" fmla="*/ 368822 h 21600"/>
              <a:gd name="T10" fmla="*/ 1572074 w 21600"/>
              <a:gd name="T11" fmla="*/ 86443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2050" y="3709"/>
                </a:moveTo>
                <a:cubicBezTo>
                  <a:pt x="11637" y="3636"/>
                  <a:pt x="11219" y="3600"/>
                  <a:pt x="10800" y="3600"/>
                </a:cubicBezTo>
                <a:cubicBezTo>
                  <a:pt x="9107" y="3599"/>
                  <a:pt x="7468" y="4196"/>
                  <a:pt x="6171" y="5284"/>
                </a:cubicBezTo>
                <a:lnTo>
                  <a:pt x="3857" y="2526"/>
                </a:lnTo>
                <a:cubicBezTo>
                  <a:pt x="5802" y="894"/>
                  <a:pt x="8260" y="-1"/>
                  <a:pt x="10800" y="0"/>
                </a:cubicBezTo>
                <a:cubicBezTo>
                  <a:pt x="11428" y="0"/>
                  <a:pt x="12056" y="54"/>
                  <a:pt x="12675" y="164"/>
                </a:cubicBezTo>
                <a:lnTo>
                  <a:pt x="13144" y="-2495"/>
                </a:lnTo>
                <a:lnTo>
                  <a:pt x="16794" y="2717"/>
                </a:lnTo>
                <a:lnTo>
                  <a:pt x="11581" y="6368"/>
                </a:lnTo>
                <a:lnTo>
                  <a:pt x="12050" y="3709"/>
                </a:lnTo>
                <a:close/>
              </a:path>
            </a:pathLst>
          </a:cu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endParaRPr lang="ru-RU"/>
          </a:p>
        </p:txBody>
      </p:sp>
      <p:sp>
        <p:nvSpPr>
          <p:cNvPr id="25606" name="_s1030"/>
          <p:cNvSpPr>
            <a:spLocks noChangeArrowheads="1" noTextEdit="1"/>
          </p:cNvSpPr>
          <p:nvPr/>
        </p:nvSpPr>
        <p:spPr bwMode="auto">
          <a:xfrm rot="-5400000">
            <a:off x="1116013" y="3449638"/>
            <a:ext cx="2932112" cy="2932112"/>
          </a:xfrm>
          <a:custGeom>
            <a:avLst/>
            <a:gdLst>
              <a:gd name="T0" fmla="*/ 1086510 w 21600"/>
              <a:gd name="T1" fmla="*/ 49954 h 21600"/>
              <a:gd name="T2" fmla="*/ 680630 w 21600"/>
              <a:gd name="T3" fmla="*/ 530088 h 21600"/>
              <a:gd name="T4" fmla="*/ 1213026 w 21600"/>
              <a:gd name="T5" fmla="*/ 521943 h 21600"/>
              <a:gd name="T6" fmla="*/ 1784244 w 21600"/>
              <a:gd name="T7" fmla="*/ -338686 h 21600"/>
              <a:gd name="T8" fmla="*/ 2279717 w 21600"/>
              <a:gd name="T9" fmla="*/ 368822 h 21600"/>
              <a:gd name="T10" fmla="*/ 1572074 w 21600"/>
              <a:gd name="T11" fmla="*/ 86443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2050" y="3709"/>
                </a:moveTo>
                <a:cubicBezTo>
                  <a:pt x="11637" y="3636"/>
                  <a:pt x="11219" y="3600"/>
                  <a:pt x="10800" y="3600"/>
                </a:cubicBezTo>
                <a:cubicBezTo>
                  <a:pt x="9107" y="3599"/>
                  <a:pt x="7468" y="4196"/>
                  <a:pt x="6171" y="5284"/>
                </a:cubicBezTo>
                <a:lnTo>
                  <a:pt x="3857" y="2526"/>
                </a:lnTo>
                <a:cubicBezTo>
                  <a:pt x="5802" y="894"/>
                  <a:pt x="8260" y="-1"/>
                  <a:pt x="10800" y="0"/>
                </a:cubicBezTo>
                <a:cubicBezTo>
                  <a:pt x="11428" y="0"/>
                  <a:pt x="12056" y="54"/>
                  <a:pt x="12675" y="164"/>
                </a:cubicBezTo>
                <a:lnTo>
                  <a:pt x="13144" y="-2495"/>
                </a:lnTo>
                <a:lnTo>
                  <a:pt x="16794" y="2717"/>
                </a:lnTo>
                <a:lnTo>
                  <a:pt x="11581" y="6368"/>
                </a:lnTo>
                <a:lnTo>
                  <a:pt x="12050" y="3709"/>
                </a:lnTo>
                <a:close/>
              </a:path>
            </a:pathLst>
          </a:cu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endParaRPr lang="ru-RU"/>
          </a:p>
        </p:txBody>
      </p:sp>
      <p:sp>
        <p:nvSpPr>
          <p:cNvPr id="25607" name="_s1028"/>
          <p:cNvSpPr>
            <a:spLocks noChangeArrowheads="1" noTextEdit="1"/>
          </p:cNvSpPr>
          <p:nvPr/>
        </p:nvSpPr>
        <p:spPr bwMode="auto">
          <a:xfrm>
            <a:off x="3132138" y="1865313"/>
            <a:ext cx="2932112" cy="2932112"/>
          </a:xfrm>
          <a:custGeom>
            <a:avLst/>
            <a:gdLst>
              <a:gd name="T0" fmla="*/ 1086510 w 21600"/>
              <a:gd name="T1" fmla="*/ 49954 h 21600"/>
              <a:gd name="T2" fmla="*/ 680630 w 21600"/>
              <a:gd name="T3" fmla="*/ 530088 h 21600"/>
              <a:gd name="T4" fmla="*/ 1213026 w 21600"/>
              <a:gd name="T5" fmla="*/ 521943 h 21600"/>
              <a:gd name="T6" fmla="*/ 1784244 w 21600"/>
              <a:gd name="T7" fmla="*/ -338686 h 21600"/>
              <a:gd name="T8" fmla="*/ 2279717 w 21600"/>
              <a:gd name="T9" fmla="*/ 368822 h 21600"/>
              <a:gd name="T10" fmla="*/ 1572074 w 21600"/>
              <a:gd name="T11" fmla="*/ 86443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2050" y="3709"/>
                </a:moveTo>
                <a:cubicBezTo>
                  <a:pt x="11637" y="3636"/>
                  <a:pt x="11219" y="3600"/>
                  <a:pt x="10800" y="3600"/>
                </a:cubicBezTo>
                <a:cubicBezTo>
                  <a:pt x="9107" y="3599"/>
                  <a:pt x="7468" y="4196"/>
                  <a:pt x="6171" y="5284"/>
                </a:cubicBezTo>
                <a:lnTo>
                  <a:pt x="3857" y="2526"/>
                </a:lnTo>
                <a:cubicBezTo>
                  <a:pt x="5802" y="894"/>
                  <a:pt x="8260" y="-1"/>
                  <a:pt x="10800" y="0"/>
                </a:cubicBezTo>
                <a:cubicBezTo>
                  <a:pt x="11428" y="0"/>
                  <a:pt x="12056" y="54"/>
                  <a:pt x="12675" y="164"/>
                </a:cubicBezTo>
                <a:lnTo>
                  <a:pt x="13144" y="-2495"/>
                </a:lnTo>
                <a:lnTo>
                  <a:pt x="16794" y="2717"/>
                </a:lnTo>
                <a:lnTo>
                  <a:pt x="11581" y="6368"/>
                </a:lnTo>
                <a:lnTo>
                  <a:pt x="12050" y="3709"/>
                </a:lnTo>
                <a:close/>
              </a:path>
            </a:pathLst>
          </a:cu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endParaRPr lang="ru-RU"/>
          </a:p>
        </p:txBody>
      </p:sp>
      <p:sp>
        <p:nvSpPr>
          <p:cNvPr id="58409" name="Rectangle 41"/>
          <p:cNvSpPr>
            <a:spLocks noChangeArrowheads="1"/>
          </p:cNvSpPr>
          <p:nvPr/>
        </p:nvSpPr>
        <p:spPr bwMode="auto">
          <a:xfrm>
            <a:off x="466725" y="1484313"/>
            <a:ext cx="8208963" cy="46815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09" name="_s1032"/>
          <p:cNvSpPr>
            <a:spLocks noChangeArrowheads="1"/>
          </p:cNvSpPr>
          <p:nvPr/>
        </p:nvSpPr>
        <p:spPr bwMode="auto">
          <a:xfrm>
            <a:off x="3635375" y="3933825"/>
            <a:ext cx="2060575" cy="893763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ru-RU" sz="1800" b="1" u="sng">
                <a:solidFill>
                  <a:srgbClr val="FF0000"/>
                </a:solidFill>
              </a:rPr>
              <a:t>1С Предприятие</a:t>
            </a:r>
          </a:p>
          <a:p>
            <a:pPr algn="ctr"/>
            <a:r>
              <a:rPr lang="ru-RU" sz="1800" b="1">
                <a:solidFill>
                  <a:schemeClr val="accent2"/>
                </a:solidFill>
              </a:rPr>
              <a:t>Медицинская документация </a:t>
            </a:r>
            <a:endParaRPr lang="ru-RU" sz="2300" b="1">
              <a:solidFill>
                <a:schemeClr val="accent2"/>
              </a:solidFill>
            </a:endParaRPr>
          </a:p>
        </p:txBody>
      </p:sp>
      <p:sp>
        <p:nvSpPr>
          <p:cNvPr id="25610" name="_s1031"/>
          <p:cNvSpPr>
            <a:spLocks noChangeArrowheads="1"/>
          </p:cNvSpPr>
          <p:nvPr/>
        </p:nvSpPr>
        <p:spPr bwMode="auto">
          <a:xfrm>
            <a:off x="1358900" y="3068638"/>
            <a:ext cx="2060575" cy="893762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ru-RU" sz="1800" b="1" u="sng">
                <a:solidFill>
                  <a:srgbClr val="FF0000"/>
                </a:solidFill>
              </a:rPr>
              <a:t>1С Предприятие</a:t>
            </a:r>
          </a:p>
          <a:p>
            <a:pPr algn="ctr"/>
            <a:r>
              <a:rPr lang="ru-RU" sz="1800"/>
              <a:t>Кадровый учет и начисление ЗП</a:t>
            </a:r>
            <a:endParaRPr lang="ru-RU" sz="2300"/>
          </a:p>
        </p:txBody>
      </p:sp>
      <p:sp>
        <p:nvSpPr>
          <p:cNvPr id="25611" name="_s1032"/>
          <p:cNvSpPr>
            <a:spLocks noChangeArrowheads="1"/>
          </p:cNvSpPr>
          <p:nvPr/>
        </p:nvSpPr>
        <p:spPr bwMode="auto">
          <a:xfrm>
            <a:off x="5940425" y="3068638"/>
            <a:ext cx="2060575" cy="893762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ru-RU" sz="1800" b="1" u="sng">
                <a:solidFill>
                  <a:srgbClr val="FF0000"/>
                </a:solidFill>
              </a:rPr>
              <a:t>1С Предприятие</a:t>
            </a:r>
          </a:p>
          <a:p>
            <a:pPr algn="ctr"/>
            <a:r>
              <a:rPr lang="ru-RU" sz="1800"/>
              <a:t>Оперативный</a:t>
            </a:r>
          </a:p>
          <a:p>
            <a:pPr algn="ctr"/>
            <a:r>
              <a:rPr lang="ru-RU" sz="1800"/>
              <a:t>учет  </a:t>
            </a:r>
            <a:endParaRPr lang="ru-RU" sz="2300"/>
          </a:p>
        </p:txBody>
      </p:sp>
      <p:sp>
        <p:nvSpPr>
          <p:cNvPr id="25612" name="_s1030"/>
          <p:cNvSpPr>
            <a:spLocks noChangeArrowheads="1"/>
          </p:cNvSpPr>
          <p:nvPr/>
        </p:nvSpPr>
        <p:spPr bwMode="auto">
          <a:xfrm>
            <a:off x="3635375" y="2852738"/>
            <a:ext cx="2062163" cy="893762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ru-RU" sz="1800" b="1" u="sng">
                <a:solidFill>
                  <a:srgbClr val="FF0000"/>
                </a:solidFill>
              </a:rPr>
              <a:t>1С Предприятие</a:t>
            </a:r>
          </a:p>
          <a:p>
            <a:pPr algn="ctr"/>
            <a:r>
              <a:rPr lang="ru-RU" sz="1800"/>
              <a:t>Бухгалтерский и налоговый учет</a:t>
            </a:r>
            <a:endParaRPr lang="ru-RU" sz="2300"/>
          </a:p>
        </p:txBody>
      </p:sp>
      <p:sp>
        <p:nvSpPr>
          <p:cNvPr id="25613" name="_s1032"/>
          <p:cNvSpPr>
            <a:spLocks noChangeArrowheads="1"/>
          </p:cNvSpPr>
          <p:nvPr/>
        </p:nvSpPr>
        <p:spPr bwMode="auto">
          <a:xfrm>
            <a:off x="4787900" y="5013325"/>
            <a:ext cx="2060575" cy="893763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ru-RU" sz="1800" b="1" u="sng">
                <a:solidFill>
                  <a:srgbClr val="FF0000"/>
                </a:solidFill>
              </a:rPr>
              <a:t>1С Предприятие</a:t>
            </a:r>
          </a:p>
          <a:p>
            <a:pPr algn="ctr"/>
            <a:r>
              <a:rPr lang="ru-RU" sz="1800"/>
              <a:t> Оказание услуг</a:t>
            </a:r>
            <a:endParaRPr lang="ru-RU" sz="2300"/>
          </a:p>
        </p:txBody>
      </p:sp>
      <p:sp>
        <p:nvSpPr>
          <p:cNvPr id="25614" name="_s1032"/>
          <p:cNvSpPr>
            <a:spLocks noChangeArrowheads="1"/>
          </p:cNvSpPr>
          <p:nvPr/>
        </p:nvSpPr>
        <p:spPr bwMode="auto">
          <a:xfrm>
            <a:off x="2366963" y="5013325"/>
            <a:ext cx="2060575" cy="893763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ru-RU" sz="1800" b="1" u="sng">
                <a:solidFill>
                  <a:srgbClr val="FF0000"/>
                </a:solidFill>
              </a:rPr>
              <a:t>1С Предприятие</a:t>
            </a:r>
          </a:p>
          <a:p>
            <a:pPr algn="ctr"/>
            <a:r>
              <a:rPr lang="ru-RU" sz="1800"/>
              <a:t>Производство </a:t>
            </a:r>
            <a:endParaRPr lang="ru-RU" sz="23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8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8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3" grpId="0" build="p"/>
      <p:bldP spid="58409" grpId="0" animBg="1"/>
    </p:bldLst>
  </p:timing>
</p:sld>
</file>

<file path=ppt/theme/theme1.xml><?xml version="1.0" encoding="utf-8"?>
<a:theme xmlns:a="http://schemas.openxmlformats.org/drawingml/2006/main" name="Рарус 2003">
  <a:themeElements>
    <a:clrScheme name="Рарус 2003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Рарус 2003">
      <a:majorFont>
        <a:latin typeface="Verdan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рус 2003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рус 2003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рус 2003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рус 2003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рус 200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рус 200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рус 200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Рарус 2003</Template>
  <TotalTime>5910</TotalTime>
  <Words>667</Words>
  <Application>Microsoft Office PowerPoint</Application>
  <PresentationFormat>Экран (4:3)</PresentationFormat>
  <Paragraphs>218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Рарус 2003</vt:lpstr>
      <vt:lpstr>Презентация PowerPoint</vt:lpstr>
      <vt:lpstr>План доклада</vt:lpstr>
      <vt:lpstr>Компания «1С-Рарус»</vt:lpstr>
      <vt:lpstr>1С:Предприятие 8.2</vt:lpstr>
      <vt:lpstr>Линейка «1С-Рарус: Амбулатория»</vt:lpstr>
      <vt:lpstr>Презентация PowerPoint</vt:lpstr>
      <vt:lpstr>Для кого предназначено</vt:lpstr>
      <vt:lpstr>Зачем нужно это решение</vt:lpstr>
      <vt:lpstr>Комплексная автоматизация</vt:lpstr>
      <vt:lpstr>Объекты автоматизации</vt:lpstr>
      <vt:lpstr>АРМ «Управление ЛПУ»</vt:lpstr>
      <vt:lpstr>АРМ «Регистратура»</vt:lpstr>
      <vt:lpstr>Электронная медицинская карта</vt:lpstr>
      <vt:lpstr>Клинико-диагностическая лаборатория</vt:lpstr>
      <vt:lpstr>Больничная аптека</vt:lpstr>
      <vt:lpstr>Интеграция с медицинским оборудованием</vt:lpstr>
      <vt:lpstr>История успех</vt:lpstr>
      <vt:lpstr>Планы развития</vt:lpstr>
      <vt:lpstr>Спасибо за внимание !</vt:lpstr>
    </vt:vector>
  </TitlesOfParts>
  <Company>Organisation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kryg</cp:lastModifiedBy>
  <cp:revision>212</cp:revision>
  <dcterms:created xsi:type="dcterms:W3CDTF">2003-08-08T11:42:59Z</dcterms:created>
  <dcterms:modified xsi:type="dcterms:W3CDTF">2011-05-18T08:00:15Z</dcterms:modified>
</cp:coreProperties>
</file>