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9"/>
  </p:notesMasterIdLst>
  <p:sldIdLst>
    <p:sldId id="256" r:id="rId2"/>
    <p:sldId id="261" r:id="rId3"/>
    <p:sldId id="273" r:id="rId4"/>
    <p:sldId id="276" r:id="rId5"/>
    <p:sldId id="275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74" r:id="rId14"/>
    <p:sldId id="269" r:id="rId15"/>
    <p:sldId id="258" r:id="rId16"/>
    <p:sldId id="257" r:id="rId17"/>
    <p:sldId id="268" r:id="rId18"/>
    <p:sldId id="267" r:id="rId19"/>
    <p:sldId id="259" r:id="rId20"/>
    <p:sldId id="264" r:id="rId21"/>
    <p:sldId id="263" r:id="rId22"/>
    <p:sldId id="260" r:id="rId23"/>
    <p:sldId id="272" r:id="rId24"/>
    <p:sldId id="265" r:id="rId25"/>
    <p:sldId id="270" r:id="rId26"/>
    <p:sldId id="271" r:id="rId27"/>
    <p:sldId id="26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86"/>
    <a:srgbClr val="3B3379"/>
    <a:srgbClr val="4C438D"/>
    <a:srgbClr val="403977"/>
    <a:srgbClr val="6155B7"/>
    <a:srgbClr val="7B69E9"/>
    <a:srgbClr val="0099CC"/>
    <a:srgbClr val="8F80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0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65559-14A5-411F-99CA-3C9680B1F8A4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33C85-4E3D-4E4D-A213-6D1FDF784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33C85-4E3D-4E4D-A213-6D1FDF78455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73D60-5332-4B0F-B738-4E3FC14A431E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A87E4-28BE-4882-A2A2-D8EF3EE6A9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C5F3D-7C87-4F04-AB70-35386A6CCC8A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F89BB-4FD0-46DA-8438-F90990B2FF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8BD2F-DAF4-4DBC-B0FD-D468A40BEA57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0C9AB-393B-4490-95BE-1C8B64A551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5484D-51A5-4CE8-8151-09033B76ECD2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798F9-7A8E-4217-88A2-59B6CB45D0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21115-B26F-4109-AD1E-C109C49CCB17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18F2F-A695-4F45-BA1E-F7BEC7DEC8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A2B1C-2ECE-40B0-97C7-7B553D457549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43599-A8E3-464E-9D0C-8B0673FA0C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5A491-167A-44F9-A829-CF026006ABD1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E3880-E3D9-4533-99D6-3BDBCC5573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05C1A-427B-4FD9-9C9C-89BC88C7468D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9B450-2F10-4A41-9DA0-7CE4033EA9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5127D-611A-4891-8C09-8EC0A17FE3BB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A6D5-99A5-4C93-A449-9303B4141C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6122E-4C66-4CA0-AA8B-28A1675F4918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AF23D-AD8A-4FD1-B6AA-B377338259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9D36B-854C-4B67-9B50-C6BEFF2CBC87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85EA0-67B2-4B3A-AB6D-0C316AFD72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99A9EB"/>
            </a:gs>
            <a:gs pos="100000">
              <a:schemeClr val="bg2">
                <a:shade val="35000"/>
                <a:satMod val="15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07FAE2-2029-4AA2-A69A-6926D382E7F4}" type="datetime1">
              <a:rPr lang="ru-RU" smtClean="0"/>
              <a:pPr>
                <a:defRPr/>
              </a:pPr>
              <a:t>13.04.2010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ED7128-83EB-495F-9C02-E36B63FD2D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84" r:id="rId2"/>
    <p:sldLayoutId id="2147483793" r:id="rId3"/>
    <p:sldLayoutId id="2147483785" r:id="rId4"/>
    <p:sldLayoutId id="2147483786" r:id="rId5"/>
    <p:sldLayoutId id="2147483787" r:id="rId6"/>
    <p:sldLayoutId id="2147483788" r:id="rId7"/>
    <p:sldLayoutId id="2147483794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dotrade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80" y="1082"/>
            <a:ext cx="6938169" cy="485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0" y="5214938"/>
            <a:ext cx="15128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857224" y="3429000"/>
            <a:ext cx="6929438" cy="1357311"/>
          </a:xfrm>
          <a:prstGeom prst="roundRect">
            <a:avLst>
              <a:gd name="adj" fmla="val 16667"/>
            </a:avLst>
          </a:prstGeom>
          <a:solidFill>
            <a:srgbClr val="FF9900">
              <a:alpha val="50980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857224" y="3571876"/>
            <a:ext cx="692943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3300" b="1" dirty="0">
                <a:solidFill>
                  <a:srgbClr val="4C438D"/>
                </a:solidFill>
              </a:rPr>
              <a:t>Модель </a:t>
            </a:r>
            <a:r>
              <a:rPr lang="ru-RU" sz="3300" b="1" dirty="0" err="1">
                <a:solidFill>
                  <a:srgbClr val="4C438D"/>
                </a:solidFill>
              </a:rPr>
              <a:t>SaaS</a:t>
            </a:r>
            <a:r>
              <a:rPr lang="ru-RU" sz="3300" b="1" dirty="0">
                <a:solidFill>
                  <a:srgbClr val="4C438D"/>
                </a:solidFill>
              </a:rPr>
              <a:t> – новый подход к информатизации ЛПУ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715124" y="0"/>
            <a:ext cx="2428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4C438D"/>
                </a:solidFill>
              </a:rPr>
              <a:t>14 апреля 2010</a:t>
            </a:r>
            <a:endParaRPr lang="ru-RU" b="1" dirty="0">
              <a:solidFill>
                <a:srgbClr val="4C438D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5429264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4C438D"/>
                </a:solidFill>
              </a:rPr>
              <a:t>Сергей Линников</a:t>
            </a:r>
          </a:p>
          <a:p>
            <a:r>
              <a:rPr lang="ru-RU" dirty="0" smtClean="0">
                <a:solidFill>
                  <a:srgbClr val="4C438D"/>
                </a:solidFill>
              </a:rPr>
              <a:t>руководитель проекта ООО «</a:t>
            </a:r>
            <a:r>
              <a:rPr lang="ru-RU" dirty="0" err="1" smtClean="0">
                <a:solidFill>
                  <a:srgbClr val="4C438D"/>
                </a:solidFill>
              </a:rPr>
              <a:t>Медотрейд</a:t>
            </a:r>
            <a:r>
              <a:rPr lang="ru-RU" dirty="0" smtClean="0">
                <a:solidFill>
                  <a:srgbClr val="4C438D"/>
                </a:solidFill>
              </a:rPr>
              <a:t>»</a:t>
            </a:r>
            <a:endParaRPr lang="ru-RU" dirty="0">
              <a:solidFill>
                <a:srgbClr val="4C438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928694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1071538" y="142852"/>
            <a:ext cx="73437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4C438D"/>
                </a:solidFill>
              </a:rPr>
              <a:t>Что препятствует распространению </a:t>
            </a:r>
            <a:r>
              <a:rPr lang="en-US" sz="2800" b="1" dirty="0" err="1" smtClean="0">
                <a:solidFill>
                  <a:srgbClr val="4C438D"/>
                </a:solidFill>
              </a:rPr>
              <a:t>SaaS</a:t>
            </a:r>
            <a:endParaRPr lang="ru-RU" sz="2800" b="1" dirty="0">
              <a:solidFill>
                <a:srgbClr val="4C438D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500034" y="1357298"/>
            <a:ext cx="792961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Отсутствие быстрого, </a:t>
            </a:r>
            <a:r>
              <a:rPr lang="ru-RU" sz="2000" b="1" dirty="0" smtClean="0">
                <a:solidFill>
                  <a:srgbClr val="403977"/>
                </a:solidFill>
              </a:rPr>
              <a:t>доступного, </a:t>
            </a:r>
            <a:r>
              <a:rPr lang="ru-RU" sz="2000" b="1" dirty="0">
                <a:solidFill>
                  <a:srgbClr val="403977"/>
                </a:solidFill>
              </a:rPr>
              <a:t>стабильного интернета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Экономический спад 2009. Многие </a:t>
            </a:r>
            <a:r>
              <a:rPr lang="ru-RU" sz="2000" b="1" dirty="0" smtClean="0">
                <a:solidFill>
                  <a:srgbClr val="403977"/>
                </a:solidFill>
              </a:rPr>
              <a:t>компании сократили </a:t>
            </a:r>
            <a:r>
              <a:rPr lang="ru-RU" sz="2000" b="1" dirty="0">
                <a:solidFill>
                  <a:srgbClr val="403977"/>
                </a:solidFill>
              </a:rPr>
              <a:t>расходы на </a:t>
            </a:r>
            <a:r>
              <a:rPr lang="ru-RU" sz="2000" b="1" dirty="0" smtClean="0">
                <a:solidFill>
                  <a:srgbClr val="403977"/>
                </a:solidFill>
              </a:rPr>
              <a:t>IT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Уникальные </a:t>
            </a:r>
            <a:r>
              <a:rPr lang="ru-RU" sz="2000" b="1" dirty="0" smtClean="0">
                <a:solidFill>
                  <a:srgbClr val="403977"/>
                </a:solidFill>
              </a:rPr>
              <a:t>требования заказчика, </a:t>
            </a:r>
            <a:r>
              <a:rPr lang="ru-RU" sz="2000" b="1" dirty="0">
                <a:solidFill>
                  <a:srgbClr val="403977"/>
                </a:solidFill>
              </a:rPr>
              <a:t>предъявляемые к </a:t>
            </a:r>
            <a:r>
              <a:rPr lang="ru-RU" sz="2000" b="1" dirty="0" smtClean="0">
                <a:solidFill>
                  <a:srgbClr val="403977"/>
                </a:solidFill>
              </a:rPr>
              <a:t>реализации отдельных функций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Недоверие. ЛПУ опасаются доверять свои бизнес-функции сторонним компаниям</a:t>
            </a:r>
            <a:endParaRPr lang="en-US" sz="2000" b="1" dirty="0">
              <a:solidFill>
                <a:srgbClr val="403977"/>
              </a:solidFill>
            </a:endParaRP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10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928694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1071538" y="142852"/>
            <a:ext cx="73437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 smtClean="0">
                <a:solidFill>
                  <a:srgbClr val="4C438D"/>
                </a:solidFill>
              </a:rPr>
              <a:t>Условия развития </a:t>
            </a:r>
            <a:r>
              <a:rPr lang="en-US" sz="3300" b="1" dirty="0" err="1" smtClean="0">
                <a:solidFill>
                  <a:srgbClr val="4C438D"/>
                </a:solidFill>
              </a:rPr>
              <a:t>SaaS</a:t>
            </a:r>
            <a:r>
              <a:rPr lang="ru-RU" sz="3300" b="1" dirty="0" smtClean="0">
                <a:solidFill>
                  <a:srgbClr val="4C438D"/>
                </a:solidFill>
              </a:rPr>
              <a:t> в здравоохранении</a:t>
            </a:r>
            <a:endParaRPr lang="ru-RU" sz="3300" b="1" dirty="0">
              <a:solidFill>
                <a:srgbClr val="4C438D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571472" y="1643050"/>
            <a:ext cx="792961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</a:t>
            </a:r>
            <a:r>
              <a:rPr lang="ru-RU" sz="2200" b="1" dirty="0" smtClean="0">
                <a:solidFill>
                  <a:srgbClr val="403977"/>
                </a:solidFill>
              </a:rPr>
              <a:t>Широкополосный интернет (в том числе беспроводной)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200" b="1" dirty="0" smtClean="0">
                <a:solidFill>
                  <a:srgbClr val="403977"/>
                </a:solidFill>
              </a:rPr>
              <a:t> Разработка первых </a:t>
            </a:r>
            <a:r>
              <a:rPr lang="en-US" sz="2200" b="1" dirty="0" err="1" smtClean="0">
                <a:solidFill>
                  <a:srgbClr val="403977"/>
                </a:solidFill>
              </a:rPr>
              <a:t>SaaS</a:t>
            </a:r>
            <a:r>
              <a:rPr lang="en-US" sz="2200" b="1" dirty="0" smtClean="0">
                <a:solidFill>
                  <a:srgbClr val="403977"/>
                </a:solidFill>
              </a:rPr>
              <a:t> </a:t>
            </a:r>
            <a:r>
              <a:rPr lang="ru-RU" sz="2200" b="1" dirty="0" smtClean="0">
                <a:solidFill>
                  <a:srgbClr val="403977"/>
                </a:solidFill>
              </a:rPr>
              <a:t>для информатизации ЛПУ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200" b="1" dirty="0" smtClean="0">
                <a:solidFill>
                  <a:srgbClr val="403977"/>
                </a:solidFill>
              </a:rPr>
              <a:t> Повышение доверия ЛПУ </a:t>
            </a:r>
            <a:r>
              <a:rPr lang="en-US" sz="2200" b="1" dirty="0" err="1" smtClean="0">
                <a:solidFill>
                  <a:srgbClr val="403977"/>
                </a:solidFill>
              </a:rPr>
              <a:t>SaaS</a:t>
            </a:r>
            <a:r>
              <a:rPr lang="ru-RU" sz="2200" b="1" dirty="0">
                <a:solidFill>
                  <a:srgbClr val="403977"/>
                </a:solidFill>
              </a:rPr>
              <a:t>-</a:t>
            </a:r>
            <a:r>
              <a:rPr lang="ru-RU" sz="2200" b="1" dirty="0" smtClean="0">
                <a:solidFill>
                  <a:srgbClr val="403977"/>
                </a:solidFill>
              </a:rPr>
              <a:t>решениям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200" b="1" dirty="0" smtClean="0">
                <a:solidFill>
                  <a:srgbClr val="403977"/>
                </a:solidFill>
              </a:rPr>
              <a:t> Стандартизация бизнес-процессов ЛПУ</a:t>
            </a:r>
            <a:endParaRPr lang="en-US" sz="2200" b="1" dirty="0" smtClean="0">
              <a:solidFill>
                <a:srgbClr val="403977"/>
              </a:solidFill>
            </a:endParaRP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11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928694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1071538" y="142852"/>
            <a:ext cx="73437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 smtClean="0">
                <a:solidFill>
                  <a:srgbClr val="4C438D"/>
                </a:solidFill>
              </a:rPr>
              <a:t>Резюме</a:t>
            </a:r>
            <a:endParaRPr lang="ru-RU" sz="3300" b="1" dirty="0">
              <a:solidFill>
                <a:srgbClr val="4C438D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571472" y="1643050"/>
            <a:ext cx="792961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403977"/>
                </a:solidFill>
              </a:rPr>
              <a:t>В случае успешного преодоления препятствий, SaaS-решения становятся наиболее перспективным вариантом для небольших ЛПУ и частных клиник. Причина в низкой стоимости использования и минимальном наборе ресурсов, необходимых для функционирования АИС.</a:t>
            </a:r>
            <a:endParaRPr lang="ru-RU" sz="2000" dirty="0">
              <a:solidFill>
                <a:srgbClr val="403977"/>
              </a:solidFill>
            </a:endParaRP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12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66788" y="382588"/>
            <a:ext cx="7343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</a:rPr>
              <a:t>Особенности АИС ПВП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285750" y="1428750"/>
            <a:ext cx="7000875" cy="435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</a:t>
            </a:r>
            <a:r>
              <a:rPr lang="ru-RU" sz="2000" b="1" dirty="0">
                <a:solidFill>
                  <a:srgbClr val="403977"/>
                </a:solidFill>
              </a:rPr>
              <a:t>АИС представляет собой </a:t>
            </a:r>
            <a:r>
              <a:rPr lang="en-US" sz="2000" b="1" dirty="0">
                <a:solidFill>
                  <a:srgbClr val="403977"/>
                </a:solidFill>
              </a:rPr>
              <a:t>WEB</a:t>
            </a:r>
            <a:r>
              <a:rPr lang="ru-RU" sz="2000" b="1" dirty="0">
                <a:solidFill>
                  <a:srgbClr val="403977"/>
                </a:solidFill>
              </a:rPr>
              <a:t>-приложение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АИС обладает базовым набором компонент для соблюдения требований </a:t>
            </a:r>
            <a:r>
              <a:rPr lang="en-US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федерального закона «О </a:t>
            </a:r>
            <a:r>
              <a:rPr lang="ru-RU" sz="2000" b="1" dirty="0">
                <a:solidFill>
                  <a:srgbClr val="403977"/>
                </a:solidFill>
              </a:rPr>
              <a:t>персональных </a:t>
            </a:r>
            <a:r>
              <a:rPr lang="ru-RU" sz="2000" b="1" dirty="0" smtClean="0">
                <a:solidFill>
                  <a:srgbClr val="403977"/>
                </a:solidFill>
              </a:rPr>
              <a:t>данных» </a:t>
            </a:r>
            <a:r>
              <a:rPr lang="ru-RU" sz="2000" b="1" dirty="0">
                <a:solidFill>
                  <a:srgbClr val="403977"/>
                </a:solidFill>
              </a:rPr>
              <a:t>(152-ФЗ)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Возможность размещения </a:t>
            </a:r>
            <a:r>
              <a:rPr lang="ru-RU" sz="2000" b="1" dirty="0">
                <a:solidFill>
                  <a:srgbClr val="403977"/>
                </a:solidFill>
              </a:rPr>
              <a:t>АИС на </a:t>
            </a:r>
            <a:r>
              <a:rPr lang="ru-RU" sz="2000" b="1" dirty="0" smtClean="0">
                <a:solidFill>
                  <a:srgbClr val="403977"/>
                </a:solidFill>
              </a:rPr>
              <a:t>серверах </a:t>
            </a:r>
            <a:r>
              <a:rPr lang="ru-RU" sz="2000" b="1" dirty="0">
                <a:solidFill>
                  <a:srgbClr val="403977"/>
                </a:solidFill>
              </a:rPr>
              <a:t>заказчика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Удобный, знакомый пользователям интернета интерфейс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Демократичная цена</a:t>
            </a: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13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66788" y="382588"/>
            <a:ext cx="7343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</a:rPr>
              <a:t>Состав модулей АИС ПВП</a:t>
            </a:r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285750" y="1428750"/>
            <a:ext cx="71437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 b="1">
                <a:solidFill>
                  <a:srgbClr val="403977"/>
                </a:solidFill>
              </a:rPr>
              <a:t>АИС «Планирование врачебных приемов» состоит из следующих модулей: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Модуль «Планирование врачебных приемов»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Модуль «</a:t>
            </a:r>
            <a:r>
              <a:rPr lang="en-US" sz="2000" b="1">
                <a:solidFill>
                  <a:srgbClr val="403977"/>
                </a:solidFill>
              </a:rPr>
              <a:t>Call</a:t>
            </a:r>
            <a:r>
              <a:rPr lang="ru-RU" sz="2000" b="1">
                <a:solidFill>
                  <a:srgbClr val="403977"/>
                </a:solidFill>
              </a:rPr>
              <a:t> - центр»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</a:t>
            </a:r>
            <a:r>
              <a:rPr lang="en-US" sz="2000" b="1">
                <a:solidFill>
                  <a:srgbClr val="403977"/>
                </a:solidFill>
              </a:rPr>
              <a:t>WEB</a:t>
            </a:r>
            <a:r>
              <a:rPr lang="ru-RU" sz="2000" b="1">
                <a:solidFill>
                  <a:srgbClr val="403977"/>
                </a:solidFill>
              </a:rPr>
              <a:t>-интерфейс записи пациента на прием</a:t>
            </a:r>
            <a:endParaRPr lang="en-US" sz="2000" b="1">
              <a:solidFill>
                <a:srgbClr val="403977"/>
              </a:solidFill>
            </a:endParaRP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Модуль «Регистратура»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Модуль «Врач»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Модуль «Статистика»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Модуль «Расчеты с контрагентами»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Подсистема «Администрирование»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Подсистема «Безопасность»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endParaRPr lang="ru-RU" sz="2000" b="1">
              <a:solidFill>
                <a:srgbClr val="403977"/>
              </a:solidFill>
            </a:endParaRP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14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1071563" y="357188"/>
            <a:ext cx="7343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4C438D"/>
                </a:solidFill>
                <a:latin typeface="Century Gothic" pitchFamily="34" charset="0"/>
                <a:cs typeface="Arial" pitchFamily="34" charset="0"/>
              </a:rPr>
              <a:t>Модуль «Планирование врачебных приемов»</a:t>
            </a:r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500034" y="1357298"/>
            <a:ext cx="8180415" cy="38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1600" b="1" dirty="0">
                <a:solidFill>
                  <a:srgbClr val="403977"/>
                </a:solidFill>
              </a:rPr>
              <a:t> </a:t>
            </a:r>
            <a:r>
              <a:rPr lang="ru-RU" sz="2000" b="1" dirty="0">
                <a:solidFill>
                  <a:srgbClr val="403977"/>
                </a:solidFill>
              </a:rPr>
              <a:t>Составление графика работы врача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Указание </a:t>
            </a:r>
            <a:r>
              <a:rPr lang="ru-RU" sz="2000" b="1" dirty="0">
                <a:solidFill>
                  <a:srgbClr val="403977"/>
                </a:solidFill>
              </a:rPr>
              <a:t>типа приема </a:t>
            </a:r>
            <a:r>
              <a:rPr lang="ru-RU" sz="2000" b="1" dirty="0" smtClean="0">
                <a:solidFill>
                  <a:srgbClr val="403977"/>
                </a:solidFill>
              </a:rPr>
              <a:t>(платный</a:t>
            </a:r>
            <a:r>
              <a:rPr lang="ru-RU" sz="2000" b="1" dirty="0">
                <a:solidFill>
                  <a:srgbClr val="403977"/>
                </a:solidFill>
              </a:rPr>
              <a:t>, по направлению)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Просмотр расписания за выбранный период одним кликом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Копирование расписания (использование любого периода работы как шаблона)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Отмена или перенос приема с автоматическим уведомлением </a:t>
            </a:r>
            <a:r>
              <a:rPr lang="ru-RU" sz="2000" b="1" dirty="0" smtClean="0">
                <a:solidFill>
                  <a:srgbClr val="403977"/>
                </a:solidFill>
              </a:rPr>
              <a:t>пациента </a:t>
            </a:r>
            <a:r>
              <a:rPr lang="en-US" sz="2000" b="1" dirty="0" smtClean="0">
                <a:solidFill>
                  <a:srgbClr val="403977"/>
                </a:solidFill>
              </a:rPr>
              <a:t>SMS</a:t>
            </a:r>
            <a:r>
              <a:rPr lang="ru-RU" sz="2000" b="1" dirty="0" smtClean="0">
                <a:solidFill>
                  <a:srgbClr val="403977"/>
                </a:solidFill>
              </a:rPr>
              <a:t>-, электронным сообщением</a:t>
            </a:r>
            <a:endParaRPr lang="ru-RU" sz="2000" b="1" dirty="0">
              <a:solidFill>
                <a:srgbClr val="403977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15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5969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1071563" y="357188"/>
            <a:ext cx="7343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  <a:latin typeface="Century Gothic" pitchFamily="34" charset="0"/>
                <a:cs typeface="Arial" pitchFamily="34" charset="0"/>
              </a:rPr>
              <a:t>Модуль «</a:t>
            </a:r>
            <a:r>
              <a:rPr lang="en-US" sz="3300" b="1" dirty="0">
                <a:solidFill>
                  <a:srgbClr val="4C438D"/>
                </a:solidFill>
                <a:latin typeface="Century Gothic" pitchFamily="34" charset="0"/>
                <a:cs typeface="Arial" pitchFamily="34" charset="0"/>
              </a:rPr>
              <a:t>Call - </a:t>
            </a:r>
            <a:r>
              <a:rPr lang="ru-RU" sz="3300" b="1" dirty="0">
                <a:solidFill>
                  <a:srgbClr val="4C438D"/>
                </a:solidFill>
                <a:latin typeface="Century Gothic" pitchFamily="34" charset="0"/>
                <a:cs typeface="Arial" pitchFamily="34" charset="0"/>
              </a:rPr>
              <a:t>центр»</a:t>
            </a:r>
          </a:p>
        </p:txBody>
      </p:sp>
      <p:sp>
        <p:nvSpPr>
          <p:cNvPr id="9221" name="Rectangle 11"/>
          <p:cNvSpPr>
            <a:spLocks noChangeArrowheads="1"/>
          </p:cNvSpPr>
          <p:nvPr/>
        </p:nvSpPr>
        <p:spPr bwMode="auto">
          <a:xfrm>
            <a:off x="357158" y="1285860"/>
            <a:ext cx="81439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Предварительная запись на прием к врачу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Автоматический </a:t>
            </a:r>
            <a:r>
              <a:rPr lang="ru-RU" sz="2000" b="1" dirty="0">
                <a:solidFill>
                  <a:srgbClr val="403977"/>
                </a:solidFill>
              </a:rPr>
              <a:t>выбор прикрепленной поликлиники в зависимости от адреса проживания пациента </a:t>
            </a:r>
            <a:endParaRPr lang="ru-RU" sz="2000" b="1" dirty="0" smtClean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Быстрый ввод адреса - используется КЛАДР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Автоматический выбор участка по адресу пациента (конструктор участков)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Возможность </a:t>
            </a:r>
            <a:r>
              <a:rPr lang="ru-RU" sz="2000" b="1" dirty="0">
                <a:solidFill>
                  <a:srgbClr val="403977"/>
                </a:solidFill>
              </a:rPr>
              <a:t>выбора врача из единого регистра </a:t>
            </a:r>
            <a:r>
              <a:rPr lang="ru-RU" sz="2000" b="1" dirty="0" smtClean="0">
                <a:solidFill>
                  <a:srgbClr val="403977"/>
                </a:solidFill>
              </a:rPr>
              <a:t>врачей </a:t>
            </a:r>
            <a:r>
              <a:rPr lang="ru-RU" sz="2000" b="1" dirty="0" smtClean="0">
                <a:solidFill>
                  <a:srgbClr val="403977"/>
                </a:solidFill>
              </a:rPr>
              <a:t>по фамилии</a:t>
            </a:r>
            <a:r>
              <a:rPr lang="en-US" sz="2000" b="1" dirty="0" smtClean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Либо специализации</a:t>
            </a:r>
            <a:endParaRPr lang="ru-RU" sz="2000" b="1" dirty="0">
              <a:solidFill>
                <a:srgbClr val="403977"/>
              </a:solidFill>
            </a:endParaRP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16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739775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1071563" y="428625"/>
            <a:ext cx="73437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4C438D"/>
                </a:solidFill>
                <a:latin typeface="Century Gothic" pitchFamily="34" charset="0"/>
                <a:cs typeface="Arial" pitchFamily="34" charset="0"/>
              </a:rPr>
              <a:t>WEB</a:t>
            </a:r>
            <a:r>
              <a:rPr lang="ru-RU" sz="2400" b="1" dirty="0">
                <a:solidFill>
                  <a:srgbClr val="4C438D"/>
                </a:solidFill>
                <a:latin typeface="Century Gothic" pitchFamily="34" charset="0"/>
                <a:cs typeface="Arial" pitchFamily="34" charset="0"/>
              </a:rPr>
              <a:t>-интерфейс записи пациента на прием</a:t>
            </a:r>
          </a:p>
        </p:txBody>
      </p:sp>
      <p:sp>
        <p:nvSpPr>
          <p:cNvPr id="10246" name="Rectangle 11"/>
          <p:cNvSpPr>
            <a:spLocks noChangeArrowheads="1"/>
          </p:cNvSpPr>
          <p:nvPr/>
        </p:nvSpPr>
        <p:spPr bwMode="auto">
          <a:xfrm>
            <a:off x="571472" y="1428736"/>
            <a:ext cx="735811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Предварительная запись на прием к врачу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Вызов участкового врача на дом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Автоматическое определение </a:t>
            </a:r>
            <a:r>
              <a:rPr lang="ru-RU" sz="2000" b="1" dirty="0" smtClean="0">
                <a:solidFill>
                  <a:srgbClr val="403977"/>
                </a:solidFill>
              </a:rPr>
              <a:t>прикрепленного </a:t>
            </a:r>
            <a:r>
              <a:rPr lang="ru-RU" sz="2000" b="1" dirty="0">
                <a:solidFill>
                  <a:srgbClr val="403977"/>
                </a:solidFill>
              </a:rPr>
              <a:t>ЛПУ и участка </a:t>
            </a:r>
            <a:r>
              <a:rPr lang="ru-RU" sz="2000" b="1" dirty="0" smtClean="0">
                <a:solidFill>
                  <a:srgbClr val="403977"/>
                </a:solidFill>
              </a:rPr>
              <a:t>по </a:t>
            </a:r>
            <a:r>
              <a:rPr lang="ru-RU" sz="2000" b="1" dirty="0">
                <a:solidFill>
                  <a:srgbClr val="403977"/>
                </a:solidFill>
              </a:rPr>
              <a:t>адресу пациента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Просмотр расписания врачей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Минимум вводимых данных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Подтверждение записи на прием </a:t>
            </a:r>
            <a:r>
              <a:rPr lang="en-US" sz="2000" b="1" dirty="0" smtClean="0">
                <a:solidFill>
                  <a:srgbClr val="403977"/>
                </a:solidFill>
              </a:rPr>
              <a:t>SMS</a:t>
            </a:r>
            <a:r>
              <a:rPr lang="ru-RU" sz="2000" b="1" dirty="0">
                <a:solidFill>
                  <a:srgbClr val="403977"/>
                </a:solidFill>
              </a:rPr>
              <a:t>-, электронным сообщением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17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71475"/>
            <a:ext cx="73437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  <a:latin typeface="Century Gothic" pitchFamily="34" charset="0"/>
                <a:cs typeface="Arial" pitchFamily="34" charset="0"/>
              </a:rPr>
              <a:t>Модуль «Регистратура»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500034" y="1500174"/>
            <a:ext cx="8251854" cy="3929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Запись пациентов на прием к </a:t>
            </a:r>
            <a:r>
              <a:rPr lang="ru-RU" sz="2000" b="1" dirty="0" smtClean="0">
                <a:solidFill>
                  <a:srgbClr val="403977"/>
                </a:solidFill>
              </a:rPr>
              <a:t>врачу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Предварительная запись на прием к врачу другого ЛПУ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Автоматическое освобождение времени приема в случае неявки по предварительной записи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</a:t>
            </a:r>
            <a:r>
              <a:rPr lang="ru-RU" sz="2000" b="1" dirty="0">
                <a:solidFill>
                  <a:srgbClr val="403977"/>
                </a:solidFill>
              </a:rPr>
              <a:t>Информирование пациентов посредством </a:t>
            </a:r>
            <a:r>
              <a:rPr lang="en-US" sz="2000" b="1" dirty="0" smtClean="0">
                <a:solidFill>
                  <a:srgbClr val="403977"/>
                </a:solidFill>
              </a:rPr>
              <a:t>SMS</a:t>
            </a:r>
            <a:r>
              <a:rPr lang="ru-RU" sz="2000" b="1" dirty="0" smtClean="0">
                <a:solidFill>
                  <a:srgbClr val="403977"/>
                </a:solidFill>
              </a:rPr>
              <a:t>-сообщений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Регистрация вызовов врачей на дом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Ведение первичной </a:t>
            </a:r>
            <a:r>
              <a:rPr lang="ru-RU" sz="2000" b="1" dirty="0">
                <a:solidFill>
                  <a:srgbClr val="403977"/>
                </a:solidFill>
              </a:rPr>
              <a:t>медицинской  </a:t>
            </a:r>
            <a:r>
              <a:rPr lang="ru-RU" sz="2000" b="1" dirty="0" smtClean="0">
                <a:solidFill>
                  <a:srgbClr val="403977"/>
                </a:solidFill>
              </a:rPr>
              <a:t>документации</a:t>
            </a:r>
            <a:endParaRPr lang="ru-RU" sz="2000" b="1" dirty="0">
              <a:solidFill>
                <a:srgbClr val="403977"/>
              </a:solidFill>
            </a:endParaRP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18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71475"/>
            <a:ext cx="73437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  <a:latin typeface="Century Gothic" pitchFamily="34" charset="0"/>
                <a:cs typeface="Arial" pitchFamily="34" charset="0"/>
              </a:rPr>
              <a:t>Модуль «Врач»</a:t>
            </a:r>
          </a:p>
        </p:txBody>
      </p:sp>
      <p:pic>
        <p:nvPicPr>
          <p:cNvPr id="2" name="Рисунок 5" descr="medicine20logo.jpg"/>
          <p:cNvPicPr>
            <a:picLocks noChangeAspect="1" noChangeArrowheads="1"/>
          </p:cNvPicPr>
          <p:nvPr/>
        </p:nvPicPr>
        <p:blipFill>
          <a:blip r:embed="rId3" cstate="print"/>
          <a:srcRect b="8087"/>
          <a:stretch>
            <a:fillRect/>
          </a:stretch>
        </p:blipFill>
        <p:spPr bwMode="auto">
          <a:xfrm>
            <a:off x="6375256" y="4290783"/>
            <a:ext cx="3115443" cy="285328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500034" y="1357298"/>
            <a:ext cx="7072362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Формирование электронной </a:t>
            </a:r>
            <a:r>
              <a:rPr lang="ru-RU" sz="2000" b="1" dirty="0">
                <a:solidFill>
                  <a:srgbClr val="403977"/>
                </a:solidFill>
              </a:rPr>
              <a:t>МКАБ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Заполнение протокола осмотра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Постановка диагноза пациенту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Формирование листа назначений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Назначение повторных явок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Постановка/снятие </a:t>
            </a:r>
            <a:r>
              <a:rPr lang="ru-RU" sz="2000" b="1" dirty="0">
                <a:solidFill>
                  <a:srgbClr val="403977"/>
                </a:solidFill>
              </a:rPr>
              <a:t>пациента на диспансерный </a:t>
            </a:r>
            <a:r>
              <a:rPr lang="ru-RU" sz="2000" b="1" dirty="0" smtClean="0">
                <a:solidFill>
                  <a:srgbClr val="403977"/>
                </a:solidFill>
              </a:rPr>
              <a:t>учет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endParaRPr lang="ru-RU" sz="2000" b="1" dirty="0">
              <a:solidFill>
                <a:srgbClr val="403977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19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66788" y="382588"/>
            <a:ext cx="7343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 smtClean="0">
                <a:solidFill>
                  <a:srgbClr val="4C438D"/>
                </a:solidFill>
              </a:rPr>
              <a:t>Содержание доклада</a:t>
            </a:r>
            <a:endParaRPr lang="ru-RU" sz="3300" b="1" dirty="0">
              <a:solidFill>
                <a:srgbClr val="4C438D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428596" y="1357298"/>
            <a:ext cx="800105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Традиционный подход к информатизации ЛПУ</a:t>
            </a:r>
            <a:endParaRPr lang="ru-RU" sz="24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Краткий экскурс в </a:t>
            </a:r>
            <a:r>
              <a:rPr lang="en-US" sz="2400" b="1" dirty="0" err="1" smtClean="0">
                <a:solidFill>
                  <a:srgbClr val="403977"/>
                </a:solidFill>
              </a:rPr>
              <a:t>SaaS</a:t>
            </a:r>
            <a:endParaRPr lang="ru-RU" sz="24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Преимущества </a:t>
            </a:r>
            <a:r>
              <a:rPr lang="en-US" sz="2400" b="1" dirty="0" err="1" smtClean="0">
                <a:solidFill>
                  <a:srgbClr val="403977"/>
                </a:solidFill>
              </a:rPr>
              <a:t>SaaS</a:t>
            </a:r>
            <a:r>
              <a:rPr lang="en-US" sz="2400" b="1" dirty="0" smtClean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над традиционным подходом к информатизации, перспективы</a:t>
            </a:r>
            <a:endParaRPr lang="ru-RU" sz="24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Факторы, препятствующие развитию </a:t>
            </a:r>
            <a:r>
              <a:rPr lang="en-US" sz="2400" b="1" dirty="0" err="1" smtClean="0">
                <a:solidFill>
                  <a:srgbClr val="403977"/>
                </a:solidFill>
              </a:rPr>
              <a:t>SaaS</a:t>
            </a:r>
            <a:endParaRPr lang="ru-RU" sz="24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Пример информатизации ЛПУ с использованием </a:t>
            </a:r>
            <a:r>
              <a:rPr lang="ru-RU" sz="2400" b="1" dirty="0" err="1" smtClean="0">
                <a:solidFill>
                  <a:srgbClr val="403977"/>
                </a:solidFill>
              </a:rPr>
              <a:t>SaaS</a:t>
            </a:r>
            <a:r>
              <a:rPr lang="ru-RU" sz="2400" b="1" dirty="0" smtClean="0">
                <a:solidFill>
                  <a:srgbClr val="403977"/>
                </a:solidFill>
              </a:rPr>
              <a:t> модели</a:t>
            </a:r>
            <a:endParaRPr lang="ru-RU" sz="2400" b="1" dirty="0">
              <a:solidFill>
                <a:srgbClr val="403977"/>
              </a:solidFill>
            </a:endParaRP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2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68338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46050" y="27940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57188"/>
            <a:ext cx="7343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</a:rPr>
              <a:t>Модуль «Статистика»</a:t>
            </a:r>
            <a:endParaRPr lang="ru-RU" sz="3300" b="1" dirty="0">
              <a:solidFill>
                <a:srgbClr val="4C438D"/>
              </a:solidFill>
              <a:latin typeface="Century Gothic" pitchFamily="34" charset="0"/>
            </a:endParaRPr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357158" y="1357298"/>
            <a:ext cx="8250266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1600" b="1" dirty="0">
                <a:solidFill>
                  <a:srgbClr val="403977"/>
                </a:solidFill>
              </a:rPr>
              <a:t> </a:t>
            </a:r>
            <a:r>
              <a:rPr lang="ru-RU" sz="2000" b="1" dirty="0">
                <a:solidFill>
                  <a:srgbClr val="403977"/>
                </a:solidFill>
              </a:rPr>
              <a:t>Формирование сводных отчетов по </a:t>
            </a:r>
            <a:r>
              <a:rPr lang="ru-RU" sz="2000" b="1" dirty="0" smtClean="0">
                <a:solidFill>
                  <a:srgbClr val="403977"/>
                </a:solidFill>
              </a:rPr>
              <a:t>посещениям, заболеваемости, занятости специалистов ЛПУ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Отправка </a:t>
            </a:r>
            <a:r>
              <a:rPr lang="ru-RU" sz="2000" b="1" dirty="0">
                <a:solidFill>
                  <a:srgbClr val="403977"/>
                </a:solidFill>
              </a:rPr>
              <a:t>сводных отчетов по расписанию на </a:t>
            </a:r>
            <a:r>
              <a:rPr lang="en-US" sz="2000" b="1" dirty="0">
                <a:solidFill>
                  <a:srgbClr val="403977"/>
                </a:solidFill>
              </a:rPr>
              <a:t>e-mail</a:t>
            </a:r>
            <a:r>
              <a:rPr lang="ru-RU" sz="2000" b="1" dirty="0">
                <a:solidFill>
                  <a:srgbClr val="403977"/>
                </a:solidFill>
              </a:rPr>
              <a:t> контролирующих специалистов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Возможность настройки критериев формирования сводных отчетов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Конструктор отчетов, позволяющий задавать форму отчета: </a:t>
            </a:r>
            <a:r>
              <a:rPr lang="ru-RU" sz="2000" b="1" dirty="0" smtClean="0">
                <a:solidFill>
                  <a:srgbClr val="403977"/>
                </a:solidFill>
              </a:rPr>
              <a:t>заголовки, </a:t>
            </a:r>
            <a:r>
              <a:rPr lang="ru-RU" sz="2000" b="1" dirty="0">
                <a:solidFill>
                  <a:srgbClr val="403977"/>
                </a:solidFill>
              </a:rPr>
              <a:t>состав </a:t>
            </a:r>
            <a:r>
              <a:rPr lang="ru-RU" sz="2000" b="1" dirty="0" smtClean="0">
                <a:solidFill>
                  <a:srgbClr val="403977"/>
                </a:solidFill>
              </a:rPr>
              <a:t>и </a:t>
            </a:r>
            <a:r>
              <a:rPr lang="ru-RU" sz="2000" b="1" dirty="0">
                <a:solidFill>
                  <a:srgbClr val="403977"/>
                </a:solidFill>
              </a:rPr>
              <a:t>порядок столбцов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endParaRPr lang="ru-RU" sz="1600" b="1" dirty="0">
              <a:solidFill>
                <a:srgbClr val="403977"/>
              </a:solidFill>
            </a:endParaRP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20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71475"/>
            <a:ext cx="73437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4C438D"/>
                </a:solidFill>
                <a:latin typeface="Century Gothic" pitchFamily="34" charset="0"/>
              </a:rPr>
              <a:t>Модуль «</a:t>
            </a:r>
            <a:r>
              <a:rPr lang="ru-RU" sz="3000" b="1" dirty="0">
                <a:solidFill>
                  <a:srgbClr val="4C438D"/>
                </a:solidFill>
              </a:rPr>
              <a:t>Расчеты с контрагентами</a:t>
            </a:r>
            <a:r>
              <a:rPr lang="ru-RU" sz="3000" b="1" dirty="0">
                <a:solidFill>
                  <a:srgbClr val="4C438D"/>
                </a:solidFill>
                <a:latin typeface="Century Gothic" pitchFamily="34" charset="0"/>
              </a:rPr>
              <a:t>»</a:t>
            </a: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428596" y="1714488"/>
            <a:ext cx="8536017" cy="385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Формирование реестров договоров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Формирование счетов-реестров по ОМС, ДМС, Платным услугам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Формирование </a:t>
            </a:r>
            <a:r>
              <a:rPr lang="ru-RU" sz="2000" b="1" dirty="0">
                <a:solidFill>
                  <a:srgbClr val="403977"/>
                </a:solidFill>
              </a:rPr>
              <a:t>исправительных счетов-реестров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Выгрузка счетов-реестров в </a:t>
            </a:r>
            <a:r>
              <a:rPr lang="en-US" sz="2000" b="1" dirty="0" smtClean="0">
                <a:solidFill>
                  <a:srgbClr val="403977"/>
                </a:solidFill>
              </a:rPr>
              <a:t>XML</a:t>
            </a:r>
            <a:r>
              <a:rPr lang="ru-RU" sz="2000" b="1" dirty="0" smtClean="0">
                <a:solidFill>
                  <a:srgbClr val="403977"/>
                </a:solidFill>
              </a:rPr>
              <a:t>, </a:t>
            </a:r>
            <a:r>
              <a:rPr lang="en-US" sz="2000" b="1" dirty="0" smtClean="0">
                <a:solidFill>
                  <a:srgbClr val="403977"/>
                </a:solidFill>
              </a:rPr>
              <a:t>DBF </a:t>
            </a:r>
            <a:r>
              <a:rPr lang="ru-RU" sz="2000" b="1" dirty="0" smtClean="0">
                <a:solidFill>
                  <a:srgbClr val="403977"/>
                </a:solidFill>
              </a:rPr>
              <a:t>формат 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Формирование аналитических отчетов о финансовой деятельности ЛПУ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21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57188"/>
            <a:ext cx="7343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4C438D"/>
                </a:solidFill>
              </a:rPr>
              <a:t>Подсистема</a:t>
            </a:r>
            <a:r>
              <a:rPr lang="ru-RU" sz="2800" b="1" dirty="0">
                <a:solidFill>
                  <a:srgbClr val="4C438D"/>
                </a:solidFill>
                <a:latin typeface="Century Gothic" pitchFamily="34" charset="0"/>
              </a:rPr>
              <a:t> «Администрирование»</a:t>
            </a: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785787" y="1071563"/>
            <a:ext cx="750099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Ведение справочников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Экспорт/импорт данных справочников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en-US" sz="2000" b="1" dirty="0" smtClean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Управление </a:t>
            </a:r>
            <a:r>
              <a:rPr lang="ru-RU" sz="2000" b="1" dirty="0">
                <a:solidFill>
                  <a:srgbClr val="403977"/>
                </a:solidFill>
              </a:rPr>
              <a:t>настройками системы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Архивирование данных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Настройка доступа к данным и модулям согласно ролевой модели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Аудит действий пользователей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endParaRPr lang="ru-RU" sz="2000" b="1" dirty="0">
              <a:solidFill>
                <a:srgbClr val="403977"/>
              </a:solidFill>
            </a:endParaRP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22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57188"/>
            <a:ext cx="7343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4C438D"/>
                </a:solidFill>
              </a:rPr>
              <a:t>Подсистема</a:t>
            </a:r>
            <a:r>
              <a:rPr lang="ru-RU" sz="3300" b="1" dirty="0">
                <a:solidFill>
                  <a:srgbClr val="4C438D"/>
                </a:solidFill>
                <a:latin typeface="Century Gothic" pitchFamily="34" charset="0"/>
              </a:rPr>
              <a:t> «Безопасность»</a:t>
            </a:r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714375" y="2143125"/>
            <a:ext cx="7215188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800" b="1">
                <a:solidFill>
                  <a:srgbClr val="403977"/>
                </a:solidFill>
              </a:rPr>
              <a:t> Управление доступом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800" b="1">
                <a:solidFill>
                  <a:srgbClr val="403977"/>
                </a:solidFill>
              </a:rPr>
              <a:t> Регистрация и учет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800" b="1">
                <a:solidFill>
                  <a:srgbClr val="403977"/>
                </a:solidFill>
              </a:rPr>
              <a:t> Обеспечение целостности</a:t>
            </a: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23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71475"/>
            <a:ext cx="73437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  <a:latin typeface="Century Gothic" pitchFamily="34" charset="0"/>
              </a:rPr>
              <a:t>Условия оплаты</a:t>
            </a: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642938" y="1143000"/>
            <a:ext cx="71437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1600" b="1">
                <a:solidFill>
                  <a:srgbClr val="403977"/>
                </a:solidFill>
              </a:rPr>
              <a:t>  </a:t>
            </a:r>
            <a:r>
              <a:rPr lang="ru-RU" sz="2000" b="1">
                <a:solidFill>
                  <a:srgbClr val="403977"/>
                </a:solidFill>
              </a:rPr>
              <a:t>Клиент использует АИС ПВП на условиях аренды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Клиент платит только ежемесячную арендную плату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Стоимость поддержки включена в арендную плату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Обучение пользователей возможно через интернет (гораздо дешевле выезда специалистов на объект)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В любое время клиент может сократить свои затраты на аренду АИС ПВП, изменив количество работающих пользователей</a:t>
            </a: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24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71475"/>
            <a:ext cx="73437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  <a:latin typeface="Century Gothic" pitchFamily="34" charset="0"/>
              </a:rPr>
              <a:t>Простота использования</a:t>
            </a: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642938" y="1143000"/>
            <a:ext cx="71437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Доступ ко всем функциям осуществляется через интернет (</a:t>
            </a:r>
            <a:r>
              <a:rPr lang="en-US" sz="2000" b="1">
                <a:solidFill>
                  <a:srgbClr val="403977"/>
                </a:solidFill>
              </a:rPr>
              <a:t>web-</a:t>
            </a:r>
            <a:r>
              <a:rPr lang="ru-RU" sz="2000" b="1">
                <a:solidFill>
                  <a:srgbClr val="403977"/>
                </a:solidFill>
              </a:rPr>
              <a:t>браузер)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Не требуется установка дополнительного ПО на клиентские рабочие места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Не требуются новые сервера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Данные хранятся на защищенном сервере, обеспеченном надежной системой резервного копирования и восстановления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>
                <a:solidFill>
                  <a:srgbClr val="403977"/>
                </a:solidFill>
              </a:rPr>
              <a:t> Ответственность за сохранность данных несет 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ru-RU" sz="2000" b="1">
                <a:solidFill>
                  <a:srgbClr val="403977"/>
                </a:solidFill>
              </a:rPr>
              <a:t>   </a:t>
            </a:r>
            <a:r>
              <a:rPr lang="en-US" sz="2000" b="1">
                <a:solidFill>
                  <a:srgbClr val="403977"/>
                </a:solidFill>
              </a:rPr>
              <a:t>SaaS </a:t>
            </a:r>
            <a:r>
              <a:rPr lang="ru-RU" sz="2000" b="1">
                <a:solidFill>
                  <a:srgbClr val="403977"/>
                </a:solidFill>
              </a:rPr>
              <a:t>провайдер</a:t>
            </a: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25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71475"/>
            <a:ext cx="73437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  <a:latin typeface="Century Gothic" pitchFamily="34" charset="0"/>
              </a:rPr>
              <a:t>Внедрение и поддержка</a:t>
            </a: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642938" y="1143000"/>
            <a:ext cx="71437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1600" b="1" dirty="0">
                <a:solidFill>
                  <a:srgbClr val="403977"/>
                </a:solidFill>
              </a:rPr>
              <a:t> </a:t>
            </a:r>
            <a:r>
              <a:rPr lang="ru-RU" sz="2000" b="1" dirty="0">
                <a:solidFill>
                  <a:srgbClr val="403977"/>
                </a:solidFill>
              </a:rPr>
              <a:t>Администрирование и поддержку системы осуществляют только опытные специалисты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Стоимость авторского сопровождения включена в арендную плату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Первичная настройка осуществляется в минимальные сроки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Консультации пользователей осуществляются в течение всего периода аренды</a:t>
            </a: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26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260350"/>
            <a:ext cx="7416800" cy="647700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11225" y="371475"/>
            <a:ext cx="73437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>
                <a:solidFill>
                  <a:srgbClr val="4C438D"/>
                </a:solidFill>
              </a:rPr>
              <a:t>Контакты</a:t>
            </a:r>
            <a:endParaRPr lang="ru-RU" sz="3300" b="1" dirty="0">
              <a:solidFill>
                <a:srgbClr val="4C438D"/>
              </a:solidFill>
              <a:latin typeface="Century Gothic" pitchFamily="34" charset="0"/>
            </a:endParaRP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1000125" y="1857375"/>
            <a:ext cx="6840538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>
                <a:solidFill>
                  <a:srgbClr val="403977"/>
                </a:solidFill>
              </a:rPr>
              <a:t>ООО «Медотрейд»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>
                <a:solidFill>
                  <a:srgbClr val="403977"/>
                </a:solidFill>
              </a:rPr>
              <a:t>Тел./факс: +7 (495) 792-35-74</a:t>
            </a: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400">
                <a:solidFill>
                  <a:srgbClr val="403977"/>
                </a:solidFill>
              </a:rPr>
              <a:t>Email: info303@medotrade.ru</a:t>
            </a:r>
            <a:endParaRPr lang="ru-RU" sz="2400">
              <a:solidFill>
                <a:srgbClr val="403977"/>
              </a:solidFill>
            </a:endParaRP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>
                <a:solidFill>
                  <a:srgbClr val="403977"/>
                </a:solidFill>
              </a:rPr>
              <a:t>Сайт: </a:t>
            </a:r>
            <a:r>
              <a:rPr lang="en-US" sz="2400">
                <a:solidFill>
                  <a:srgbClr val="403977"/>
                </a:solidFill>
                <a:hlinkClick r:id="rId4"/>
              </a:rPr>
              <a:t>www.medotrade.ru</a:t>
            </a:r>
            <a:r>
              <a:rPr lang="en-US" sz="2400">
                <a:solidFill>
                  <a:srgbClr val="403977"/>
                </a:solidFill>
              </a:rPr>
              <a:t> </a:t>
            </a:r>
            <a:endParaRPr lang="ru-RU" sz="2400">
              <a:solidFill>
                <a:srgbClr val="403977"/>
              </a:solidFill>
            </a:endParaRP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400">
              <a:solidFill>
                <a:srgbClr val="403977"/>
              </a:solidFill>
            </a:endParaRPr>
          </a:p>
          <a:p>
            <a:pPr marL="88900" indent="-8890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endParaRPr lang="ru-RU" sz="2400">
              <a:solidFill>
                <a:srgbClr val="40397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27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1000132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66788" y="214290"/>
            <a:ext cx="734377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 smtClean="0">
                <a:solidFill>
                  <a:srgbClr val="4C438D"/>
                </a:solidFill>
              </a:rPr>
              <a:t>Почему мы выделяем </a:t>
            </a:r>
            <a:r>
              <a:rPr lang="ru-RU" sz="3300" b="1" dirty="0">
                <a:solidFill>
                  <a:srgbClr val="4C438D"/>
                </a:solidFill>
              </a:rPr>
              <a:t>т</a:t>
            </a:r>
            <a:r>
              <a:rPr lang="ru-RU" sz="3300" b="1" dirty="0" smtClean="0">
                <a:solidFill>
                  <a:srgbClr val="4C438D"/>
                </a:solidFill>
              </a:rPr>
              <a:t>радиционный подход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642910" y="1571612"/>
            <a:ext cx="6715141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Сформировался давно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Практически не изменился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Используется большинством компаний -разработчиков МИС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Подходит не всем ЛПУ, требуется альтернатива или дополнение</a:t>
            </a:r>
            <a:endParaRPr lang="ru-RU" sz="2400" b="1" dirty="0">
              <a:solidFill>
                <a:srgbClr val="403977"/>
              </a:solidFill>
            </a:endParaRPr>
          </a:p>
        </p:txBody>
      </p:sp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3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928694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66788" y="214290"/>
            <a:ext cx="734377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 smtClean="0">
                <a:solidFill>
                  <a:srgbClr val="4C438D"/>
                </a:solidFill>
              </a:rPr>
              <a:t>Особенности традиционного подхода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642910" y="1357298"/>
            <a:ext cx="750099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Оплачивается покупка готового решения или разработка под заказ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Авторское сопровождение оплачивается отдельно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Требуется приобретение аппаратного обеспечения и дополнительного ПО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Обслуживанием серверов занимается </a:t>
            </a:r>
            <a:r>
              <a:rPr lang="en-US" sz="2400" b="1" dirty="0" smtClean="0">
                <a:solidFill>
                  <a:srgbClr val="403977"/>
                </a:solidFill>
              </a:rPr>
              <a:t>IT</a:t>
            </a:r>
            <a:r>
              <a:rPr lang="ru-RU" sz="2400" b="1" dirty="0" smtClean="0">
                <a:solidFill>
                  <a:srgbClr val="403977"/>
                </a:solidFill>
              </a:rPr>
              <a:t>-персонал ЛПУ</a:t>
            </a:r>
            <a:endParaRPr lang="ru-RU" sz="2400" b="1" dirty="0">
              <a:solidFill>
                <a:srgbClr val="403977"/>
              </a:solidFill>
            </a:endParaRP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4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928694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66788" y="142852"/>
            <a:ext cx="73437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 smtClean="0">
                <a:solidFill>
                  <a:srgbClr val="4C438D"/>
                </a:solidFill>
              </a:rPr>
              <a:t>Достоинства традиционного подхода </a:t>
            </a:r>
            <a:r>
              <a:rPr lang="ru-RU" sz="3300" b="1" dirty="0">
                <a:solidFill>
                  <a:srgbClr val="4C438D"/>
                </a:solidFill>
              </a:rPr>
              <a:t>к информатизации ЛПУ</a:t>
            </a:r>
            <a:endParaRPr lang="ru-RU" sz="3300" b="1" dirty="0" smtClean="0">
              <a:solidFill>
                <a:srgbClr val="4C438D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642910" y="1357298"/>
            <a:ext cx="778674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</a:t>
            </a:r>
            <a:r>
              <a:rPr lang="ru-RU" sz="2400" b="1" dirty="0">
                <a:solidFill>
                  <a:srgbClr val="403977"/>
                </a:solidFill>
              </a:rPr>
              <a:t>Вся </a:t>
            </a:r>
            <a:r>
              <a:rPr lang="en-US" sz="2400" b="1" dirty="0" smtClean="0">
                <a:solidFill>
                  <a:srgbClr val="403977"/>
                </a:solidFill>
              </a:rPr>
              <a:t>IT</a:t>
            </a:r>
            <a:r>
              <a:rPr lang="ru-RU" sz="2400" b="1" dirty="0" smtClean="0">
                <a:solidFill>
                  <a:srgbClr val="403977"/>
                </a:solidFill>
              </a:rPr>
              <a:t>-инфраструктура </a:t>
            </a:r>
            <a:r>
              <a:rPr lang="ru-RU" sz="2400" b="1" dirty="0">
                <a:solidFill>
                  <a:srgbClr val="403977"/>
                </a:solidFill>
              </a:rPr>
              <a:t>сосредоточена </a:t>
            </a:r>
            <a:r>
              <a:rPr lang="ru-RU" sz="2400" b="1" dirty="0" smtClean="0">
                <a:solidFill>
                  <a:srgbClr val="403977"/>
                </a:solidFill>
              </a:rPr>
              <a:t>в ЛПУ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Физический доступ к базам данных имеют только </a:t>
            </a:r>
            <a:r>
              <a:rPr lang="en-US" sz="2400" b="1" dirty="0" smtClean="0">
                <a:solidFill>
                  <a:srgbClr val="403977"/>
                </a:solidFill>
              </a:rPr>
              <a:t>IT-</a:t>
            </a:r>
            <a:r>
              <a:rPr lang="ru-RU" sz="2400" b="1" dirty="0" smtClean="0">
                <a:solidFill>
                  <a:srgbClr val="403977"/>
                </a:solidFill>
              </a:rPr>
              <a:t>специалисты ЛПУ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Высокоскоростной постоянный канал связи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МИС остается в собственности ЛПУ при отказе от услуг компании - разработчика 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ru-RU" sz="2400" b="1" dirty="0" smtClean="0">
                <a:solidFill>
                  <a:srgbClr val="403977"/>
                </a:solidFill>
              </a:rPr>
              <a:t> </a:t>
            </a: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5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928694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66788" y="142852"/>
            <a:ext cx="73437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 smtClean="0">
                <a:solidFill>
                  <a:srgbClr val="4C438D"/>
                </a:solidFill>
              </a:rPr>
              <a:t>Недостатки традиционного подхода </a:t>
            </a:r>
            <a:r>
              <a:rPr lang="ru-RU" sz="3300" b="1" dirty="0">
                <a:solidFill>
                  <a:srgbClr val="4C438D"/>
                </a:solidFill>
              </a:rPr>
              <a:t>к информатизации ЛПУ</a:t>
            </a:r>
            <a:endParaRPr lang="ru-RU" sz="3300" b="1" dirty="0" smtClean="0">
              <a:solidFill>
                <a:srgbClr val="4C438D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642910" y="1357298"/>
            <a:ext cx="778674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Высокая суммарная стоимость информатизации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Зависимость от разработчика МИС и выбранной платформы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Возрастающая нагрузка на </a:t>
            </a:r>
            <a:r>
              <a:rPr lang="en-US" sz="2400" b="1" dirty="0" smtClean="0">
                <a:solidFill>
                  <a:srgbClr val="403977"/>
                </a:solidFill>
              </a:rPr>
              <a:t>IT </a:t>
            </a:r>
            <a:r>
              <a:rPr lang="ru-RU" sz="2400" b="1" dirty="0" smtClean="0">
                <a:solidFill>
                  <a:srgbClr val="403977"/>
                </a:solidFill>
              </a:rPr>
              <a:t>подразделение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>
                <a:solidFill>
                  <a:srgbClr val="403977"/>
                </a:solidFill>
              </a:rPr>
              <a:t> </a:t>
            </a:r>
            <a:r>
              <a:rPr lang="ru-RU" sz="2400" b="1" dirty="0" smtClean="0">
                <a:solidFill>
                  <a:srgbClr val="403977"/>
                </a:solidFill>
              </a:rPr>
              <a:t>Высокая стоимость авторской поддержки</a:t>
            </a: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6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928694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966788" y="142852"/>
            <a:ext cx="73437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 smtClean="0">
                <a:solidFill>
                  <a:srgbClr val="4C438D"/>
                </a:solidFill>
              </a:rPr>
              <a:t>Резюме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642910" y="1714488"/>
            <a:ext cx="77867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ru-RU" sz="2400" dirty="0">
                <a:solidFill>
                  <a:srgbClr val="4C438D"/>
                </a:solidFill>
              </a:rPr>
              <a:t>Традиционный </a:t>
            </a:r>
            <a:r>
              <a:rPr lang="ru-RU" sz="2400" dirty="0" smtClean="0">
                <a:solidFill>
                  <a:srgbClr val="4C438D"/>
                </a:solidFill>
              </a:rPr>
              <a:t>подход к информатизации </a:t>
            </a:r>
            <a:r>
              <a:rPr lang="ru-RU" sz="2400" dirty="0">
                <a:solidFill>
                  <a:srgbClr val="4C438D"/>
                </a:solidFill>
              </a:rPr>
              <a:t>достаточно дорог, поэтому  подходит крупным специализированным учреждениям, не испытывающим проблем с финансированием. Небольшим учреждениям, в том числе </a:t>
            </a:r>
            <a:r>
              <a:rPr lang="ru-RU" sz="2400" dirty="0" smtClean="0">
                <a:solidFill>
                  <a:srgbClr val="4C438D"/>
                </a:solidFill>
              </a:rPr>
              <a:t>коммерческим, </a:t>
            </a:r>
            <a:r>
              <a:rPr lang="ru-RU" sz="2400" dirty="0">
                <a:solidFill>
                  <a:srgbClr val="4C438D"/>
                </a:solidFill>
              </a:rPr>
              <a:t>нужен новый подход.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endParaRPr lang="ru-RU" sz="2400" b="1" dirty="0" smtClean="0">
              <a:solidFill>
                <a:srgbClr val="403977"/>
              </a:solidFill>
            </a:endParaRP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7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928694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1071538" y="142852"/>
            <a:ext cx="73437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300" b="1" dirty="0" err="1">
                <a:solidFill>
                  <a:srgbClr val="4C438D"/>
                </a:solidFill>
              </a:rPr>
              <a:t>SaaS</a:t>
            </a:r>
            <a:r>
              <a:rPr lang="ru-RU" sz="3300" b="1" dirty="0">
                <a:solidFill>
                  <a:srgbClr val="4C438D"/>
                </a:solidFill>
              </a:rPr>
              <a:t> модель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642910" y="1357298"/>
            <a:ext cx="778674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b="1" dirty="0" smtClean="0">
                <a:solidFill>
                  <a:srgbClr val="403977"/>
                </a:solidFill>
              </a:rPr>
              <a:t> </a:t>
            </a:r>
            <a:r>
              <a:rPr lang="ru-RU" sz="2400" dirty="0" err="1">
                <a:solidFill>
                  <a:srgbClr val="403977"/>
                </a:solidFill>
              </a:rPr>
              <a:t>Software</a:t>
            </a:r>
            <a:r>
              <a:rPr lang="ru-RU" sz="2400" dirty="0">
                <a:solidFill>
                  <a:srgbClr val="403977"/>
                </a:solidFill>
              </a:rPr>
              <a:t> </a:t>
            </a:r>
            <a:r>
              <a:rPr lang="ru-RU" sz="2400" dirty="0" err="1">
                <a:solidFill>
                  <a:srgbClr val="403977"/>
                </a:solidFill>
              </a:rPr>
              <a:t>as</a:t>
            </a:r>
            <a:r>
              <a:rPr lang="ru-RU" sz="2400" dirty="0">
                <a:solidFill>
                  <a:srgbClr val="403977"/>
                </a:solidFill>
              </a:rPr>
              <a:t> </a:t>
            </a:r>
            <a:r>
              <a:rPr lang="ru-RU" sz="2400" dirty="0" err="1">
                <a:solidFill>
                  <a:srgbClr val="403977"/>
                </a:solidFill>
              </a:rPr>
              <a:t>a</a:t>
            </a:r>
            <a:r>
              <a:rPr lang="ru-RU" sz="2400" dirty="0">
                <a:solidFill>
                  <a:srgbClr val="403977"/>
                </a:solidFill>
              </a:rPr>
              <a:t> </a:t>
            </a:r>
            <a:r>
              <a:rPr lang="ru-RU" sz="2400" dirty="0" err="1">
                <a:solidFill>
                  <a:srgbClr val="403977"/>
                </a:solidFill>
              </a:rPr>
              <a:t>service</a:t>
            </a:r>
            <a:r>
              <a:rPr lang="ru-RU" sz="2400" dirty="0">
                <a:solidFill>
                  <a:srgbClr val="403977"/>
                </a:solidFill>
              </a:rPr>
              <a:t> (</a:t>
            </a:r>
            <a:r>
              <a:rPr lang="ru-RU" sz="2400" dirty="0" err="1">
                <a:solidFill>
                  <a:srgbClr val="403977"/>
                </a:solidFill>
              </a:rPr>
              <a:t>SaaS</a:t>
            </a:r>
            <a:r>
              <a:rPr lang="ru-RU" sz="2400" dirty="0" smtClean="0">
                <a:solidFill>
                  <a:srgbClr val="403977"/>
                </a:solidFill>
              </a:rPr>
              <a:t>) – программное обеспечение как услуга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dirty="0" smtClean="0">
                <a:solidFill>
                  <a:srgbClr val="403977"/>
                </a:solidFill>
              </a:rPr>
              <a:t> </a:t>
            </a:r>
            <a:r>
              <a:rPr lang="en-US" sz="2400" dirty="0" err="1" smtClean="0">
                <a:solidFill>
                  <a:srgbClr val="403977"/>
                </a:solidFill>
              </a:rPr>
              <a:t>SaaS</a:t>
            </a:r>
            <a:r>
              <a:rPr lang="ru-RU" sz="2400" dirty="0">
                <a:solidFill>
                  <a:srgbClr val="403977"/>
                </a:solidFill>
              </a:rPr>
              <a:t>-</a:t>
            </a:r>
            <a:r>
              <a:rPr lang="ru-RU" sz="2400" dirty="0" smtClean="0">
                <a:solidFill>
                  <a:srgbClr val="403977"/>
                </a:solidFill>
              </a:rPr>
              <a:t>провайдер</a:t>
            </a:r>
            <a:r>
              <a:rPr lang="en-US" sz="2400" dirty="0" smtClean="0">
                <a:solidFill>
                  <a:srgbClr val="403977"/>
                </a:solidFill>
              </a:rPr>
              <a:t> – </a:t>
            </a:r>
            <a:r>
              <a:rPr lang="ru-RU" sz="2400" dirty="0" smtClean="0">
                <a:solidFill>
                  <a:srgbClr val="403977"/>
                </a:solidFill>
              </a:rPr>
              <a:t>компания-разработчик </a:t>
            </a:r>
            <a:r>
              <a:rPr lang="en-US" sz="2400" dirty="0" err="1" smtClean="0">
                <a:solidFill>
                  <a:srgbClr val="403977"/>
                </a:solidFill>
              </a:rPr>
              <a:t>SaaS</a:t>
            </a:r>
            <a:r>
              <a:rPr lang="en-US" sz="2400" dirty="0" smtClean="0">
                <a:solidFill>
                  <a:srgbClr val="403977"/>
                </a:solidFill>
              </a:rPr>
              <a:t>-</a:t>
            </a:r>
            <a:r>
              <a:rPr lang="ru-RU" sz="2400" smtClean="0">
                <a:solidFill>
                  <a:srgbClr val="403977"/>
                </a:solidFill>
              </a:rPr>
              <a:t>приложений</a:t>
            </a:r>
            <a:endParaRPr lang="ru-RU" sz="2400" dirty="0" smtClean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dirty="0" smtClean="0">
                <a:solidFill>
                  <a:srgbClr val="403977"/>
                </a:solidFill>
              </a:rPr>
              <a:t> </a:t>
            </a:r>
            <a:r>
              <a:rPr lang="en-US" sz="2400" dirty="0" err="1" smtClean="0">
                <a:solidFill>
                  <a:srgbClr val="403977"/>
                </a:solidFill>
              </a:rPr>
              <a:t>SaaS</a:t>
            </a:r>
            <a:r>
              <a:rPr lang="en-US" sz="2400" dirty="0" smtClean="0">
                <a:solidFill>
                  <a:srgbClr val="403977"/>
                </a:solidFill>
              </a:rPr>
              <a:t> </a:t>
            </a:r>
            <a:r>
              <a:rPr lang="ru-RU" sz="2400" dirty="0" smtClean="0">
                <a:solidFill>
                  <a:srgbClr val="403977"/>
                </a:solidFill>
              </a:rPr>
              <a:t>модель имеет ряд преимуществ над традиционной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400" dirty="0">
                <a:solidFill>
                  <a:srgbClr val="403977"/>
                </a:solidFill>
              </a:rPr>
              <a:t> </a:t>
            </a:r>
            <a:r>
              <a:rPr lang="ru-RU" sz="2400" dirty="0" smtClean="0">
                <a:solidFill>
                  <a:srgbClr val="403977"/>
                </a:solidFill>
              </a:rPr>
              <a:t>Существует несколько преодолимых препятствий для распространения </a:t>
            </a:r>
            <a:r>
              <a:rPr lang="en-US" sz="2400" dirty="0" err="1" smtClean="0">
                <a:solidFill>
                  <a:srgbClr val="403977"/>
                </a:solidFill>
              </a:rPr>
              <a:t>SaaS</a:t>
            </a:r>
            <a:endParaRPr lang="en-US" sz="2400" dirty="0" smtClean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endParaRPr lang="ru-RU" sz="2400" dirty="0">
              <a:solidFill>
                <a:srgbClr val="403977"/>
              </a:solidFill>
            </a:endParaRP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8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ience_image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36809" y="4435760"/>
            <a:ext cx="2622866" cy="241610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042988" y="142852"/>
            <a:ext cx="7416800" cy="928694"/>
          </a:xfrm>
          <a:prstGeom prst="roundRect">
            <a:avLst>
              <a:gd name="adj" fmla="val 16667"/>
            </a:avLst>
          </a:prstGeom>
          <a:solidFill>
            <a:srgbClr val="FF9900">
              <a:alpha val="59999"/>
            </a:srgbClr>
          </a:solidFill>
          <a:ln w="19050" algn="ctr">
            <a:solidFill>
              <a:srgbClr val="F17A17">
                <a:alpha val="76077"/>
              </a:srgb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12" descr="logo1.wmf"/>
          <p:cNvPicPr>
            <a:picLocks noChangeAspect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79388" y="260350"/>
            <a:ext cx="75565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/>
          </p:cNvSpPr>
          <p:nvPr/>
        </p:nvSpPr>
        <p:spPr bwMode="auto">
          <a:xfrm>
            <a:off x="1071538" y="142852"/>
            <a:ext cx="734377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300" b="1" dirty="0" smtClean="0">
                <a:solidFill>
                  <a:srgbClr val="4C438D"/>
                </a:solidFill>
              </a:rPr>
              <a:t>Преимущества </a:t>
            </a:r>
            <a:r>
              <a:rPr lang="en-US" sz="3300" b="1" dirty="0" err="1" smtClean="0">
                <a:solidFill>
                  <a:srgbClr val="4C438D"/>
                </a:solidFill>
              </a:rPr>
              <a:t>SaaS</a:t>
            </a:r>
            <a:r>
              <a:rPr lang="ru-RU" sz="3300" b="1" dirty="0" smtClean="0">
                <a:solidFill>
                  <a:srgbClr val="4C438D"/>
                </a:solidFill>
              </a:rPr>
              <a:t> модели</a:t>
            </a:r>
            <a:endParaRPr lang="ru-RU" sz="3300" b="1" dirty="0">
              <a:solidFill>
                <a:srgbClr val="4C438D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500034" y="1357298"/>
            <a:ext cx="792961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Затраты на приобретение ПО отсутствуют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 smtClean="0">
                <a:solidFill>
                  <a:srgbClr val="403977"/>
                </a:solidFill>
              </a:rPr>
              <a:t> </a:t>
            </a:r>
            <a:r>
              <a:rPr lang="ru-RU" sz="2000" b="1" dirty="0">
                <a:solidFill>
                  <a:srgbClr val="403977"/>
                </a:solidFill>
              </a:rPr>
              <a:t>ПО устанавливается в </a:t>
            </a:r>
            <a:r>
              <a:rPr lang="ru-RU" sz="2000" b="1" dirty="0" err="1">
                <a:solidFill>
                  <a:srgbClr val="403977"/>
                </a:solidFill>
              </a:rPr>
              <a:t>дата-центре</a:t>
            </a: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en-US" sz="2000" b="1" dirty="0" err="1" smtClean="0">
                <a:solidFill>
                  <a:srgbClr val="403977"/>
                </a:solidFill>
              </a:rPr>
              <a:t>SaaS</a:t>
            </a:r>
            <a:r>
              <a:rPr lang="ru-RU" sz="2000" b="1" dirty="0" smtClean="0">
                <a:solidFill>
                  <a:srgbClr val="403977"/>
                </a:solidFill>
              </a:rPr>
              <a:t>-провайдера</a:t>
            </a: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Стоимость технической поддержки входит в стоимость арендной платы</a:t>
            </a:r>
          </a:p>
          <a:p>
            <a:pPr marL="88900" lvl="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Из </a:t>
            </a:r>
            <a:r>
              <a:rPr lang="ru-RU" sz="2000" b="1" dirty="0">
                <a:solidFill>
                  <a:srgbClr val="403977"/>
                </a:solidFill>
              </a:rPr>
              <a:t>установленного ПО для работы необходим только браузер</a:t>
            </a:r>
          </a:p>
          <a:p>
            <a:pPr marL="88900" lvl="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Обеспечение </a:t>
            </a:r>
            <a:r>
              <a:rPr lang="ru-RU" sz="2000" b="1" dirty="0">
                <a:solidFill>
                  <a:srgbClr val="403977"/>
                </a:solidFill>
              </a:rPr>
              <a:t>безопасности ложится на плечи </a:t>
            </a:r>
            <a:r>
              <a:rPr lang="en-US" sz="2000" b="1" dirty="0" err="1" smtClean="0">
                <a:solidFill>
                  <a:srgbClr val="403977"/>
                </a:solidFill>
              </a:rPr>
              <a:t>SaaS</a:t>
            </a:r>
            <a:r>
              <a:rPr lang="ru-RU" sz="2000" b="1" dirty="0" smtClean="0">
                <a:solidFill>
                  <a:srgbClr val="403977"/>
                </a:solidFill>
              </a:rPr>
              <a:t>-провайдера</a:t>
            </a:r>
            <a:endParaRPr lang="ru-RU" sz="2000" b="1" dirty="0">
              <a:solidFill>
                <a:srgbClr val="403977"/>
              </a:solidFill>
            </a:endParaRPr>
          </a:p>
          <a:p>
            <a:pPr marL="88900" indent="-88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b="1" dirty="0">
                <a:solidFill>
                  <a:srgbClr val="403977"/>
                </a:solidFill>
              </a:rPr>
              <a:t> </a:t>
            </a:r>
            <a:r>
              <a:rPr lang="ru-RU" sz="2000" b="1" dirty="0" smtClean="0">
                <a:solidFill>
                  <a:srgbClr val="403977"/>
                </a:solidFill>
              </a:rPr>
              <a:t>Стандартный </a:t>
            </a:r>
            <a:r>
              <a:rPr lang="ru-RU" sz="2000" b="1" dirty="0">
                <a:solidFill>
                  <a:srgbClr val="403977"/>
                </a:solidFill>
              </a:rPr>
              <a:t>для </a:t>
            </a:r>
            <a:r>
              <a:rPr lang="en-US" sz="2000" b="1" dirty="0" smtClean="0">
                <a:solidFill>
                  <a:srgbClr val="403977"/>
                </a:solidFill>
              </a:rPr>
              <a:t>web</a:t>
            </a:r>
            <a:r>
              <a:rPr lang="ru-RU" sz="2000" b="1" dirty="0" smtClean="0">
                <a:solidFill>
                  <a:srgbClr val="403977"/>
                </a:solidFill>
              </a:rPr>
              <a:t>-сервисов </a:t>
            </a:r>
            <a:r>
              <a:rPr lang="ru-RU" sz="2000" b="1" dirty="0">
                <a:solidFill>
                  <a:srgbClr val="403977"/>
                </a:solidFill>
              </a:rPr>
              <a:t>интерфейс</a:t>
            </a:r>
            <a:endParaRPr lang="en-US" sz="2000" b="1" dirty="0">
              <a:solidFill>
                <a:srgbClr val="403977"/>
              </a:solidFill>
            </a:endParaRPr>
          </a:p>
        </p:txBody>
      </p:sp>
      <p:sp>
        <p:nvSpPr>
          <p:cNvPr id="11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/>
          <a:p>
            <a:pPr>
              <a:defRPr/>
            </a:pPr>
            <a:fld id="{AC9798F9-7A8E-4217-88A2-59B6CB45D004}" type="slidenum">
              <a:rPr lang="ru-RU" sz="1600" smtClean="0"/>
              <a:pPr>
                <a:defRPr/>
              </a:pPr>
              <a:t>9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1851</TotalTime>
  <Words>1099</Words>
  <Application>Microsoft Office PowerPoint</Application>
  <PresentationFormat>Экран (4:3)</PresentationFormat>
  <Paragraphs>191</Paragraphs>
  <Slides>27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Medotrade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Kulechek-Asus</dc:creator>
  <cp:lastModifiedBy>Linnikov</cp:lastModifiedBy>
  <cp:revision>284</cp:revision>
  <dcterms:created xsi:type="dcterms:W3CDTF">2010-01-15T09:07:54Z</dcterms:created>
  <dcterms:modified xsi:type="dcterms:W3CDTF">2010-04-13T20:11:56Z</dcterms:modified>
</cp:coreProperties>
</file>