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  <p:sldMasterId id="2147483683" r:id="rId2"/>
  </p:sldMasterIdLst>
  <p:notesMasterIdLst>
    <p:notesMasterId r:id="rId24"/>
  </p:notesMasterIdLst>
  <p:handoutMasterIdLst>
    <p:handoutMasterId r:id="rId25"/>
  </p:handoutMasterIdLst>
  <p:sldIdLst>
    <p:sldId id="256" r:id="rId3"/>
    <p:sldId id="291" r:id="rId4"/>
    <p:sldId id="318" r:id="rId5"/>
    <p:sldId id="295" r:id="rId6"/>
    <p:sldId id="348" r:id="rId7"/>
    <p:sldId id="296" r:id="rId8"/>
    <p:sldId id="403" r:id="rId9"/>
    <p:sldId id="416" r:id="rId10"/>
    <p:sldId id="396" r:id="rId11"/>
    <p:sldId id="417" r:id="rId12"/>
    <p:sldId id="267" r:id="rId13"/>
    <p:sldId id="301" r:id="rId14"/>
    <p:sldId id="397" r:id="rId15"/>
    <p:sldId id="297" r:id="rId16"/>
    <p:sldId id="270" r:id="rId17"/>
    <p:sldId id="373" r:id="rId18"/>
    <p:sldId id="294" r:id="rId19"/>
    <p:sldId id="352" r:id="rId20"/>
    <p:sldId id="353" r:id="rId21"/>
    <p:sldId id="266" r:id="rId22"/>
    <p:sldId id="321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99"/>
    <a:srgbClr val="FF6600"/>
    <a:srgbClr val="9999FF"/>
    <a:srgbClr val="00CC00"/>
    <a:srgbClr val="003399"/>
    <a:srgbClr val="008000"/>
    <a:srgbClr val="25177A"/>
    <a:srgbClr val="252379"/>
  </p:clrMru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2" autoAdjust="0"/>
    <p:restoredTop sz="94660" autoAdjust="0"/>
  </p:normalViewPr>
  <p:slideViewPr>
    <p:cSldViewPr snapToGrid="0">
      <p:cViewPr varScale="1">
        <p:scale>
          <a:sx n="66" d="100"/>
          <a:sy n="66" d="100"/>
        </p:scale>
        <p:origin x="-1500" y="-102"/>
      </p:cViewPr>
      <p:guideLst>
        <p:guide orient="horz" pos="3995"/>
        <p:guide orient="horz" pos="796"/>
        <p:guide pos="2880"/>
        <p:guide pos="177"/>
        <p:guide pos="5507"/>
        <p:guide pos="4366"/>
        <p:guide pos="14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135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ru-RU"/>
              <a:t>Название презентации &lt;br&gt;Автор презентации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fld id="{7752E8E5-656A-4629-8739-04AB36C8BBC6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ru-RU"/>
              <a:t>INLINE Technologies, название департамента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fld id="{1EE44439-95DB-406A-BDD2-A1810272B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ru-RU"/>
              <a:t>Название презентации &lt;br&gt;Автор презентации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fld id="{CEBE5E34-8BBF-4886-8FE0-B8C0399E695D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ru-RU"/>
              <a:t>INLINE Technologies, название департамента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Narrow" pitchFamily="34" charset="0"/>
              </a:defRPr>
            </a:lvl1pPr>
          </a:lstStyle>
          <a:p>
            <a:pPr>
              <a:defRPr/>
            </a:pPr>
            <a:fld id="{70458186-2FA9-4D36-8D9D-D49CC9D98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Название презентации &lt;br&gt;Автор презентации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EBE5E34-8BBF-4886-8FE0-B8C0399E695D}" type="datetime4">
              <a:rPr lang="ru-RU" smtClean="0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INLINE Technologies, название департамента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0458186-2FA9-4D36-8D9D-D49CC9D98804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9D5E8C-0722-49F4-A0AC-97DFD2D195EC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16BE83-587C-4A6B-9BE2-BB9634C38BBA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4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ECD4AB6C-0BC1-4A58-A27B-988A26681E53}" type="slidenum">
              <a:rPr lang="ru-RU" sz="1200"/>
              <a:pPr algn="r" eaLnBrk="0" hangingPunct="0"/>
              <a:t>12</a:t>
            </a:fld>
            <a:endParaRPr lang="ru-RU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A7EB29-7127-43BC-9F29-C237B3465E5A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E4D1A3-57C7-49E7-941A-02EC4271EE4B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25417F-8C4B-401A-8043-3AEFC38767A4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E08864-96EC-425D-80DE-E8B1EB315E97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9AF997-B125-4EE1-B45B-0B6EA665096F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37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2321F0-576E-4D8E-A1E9-DA6AA10BBD31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47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AB6069-EA4B-45A5-84D6-2A68093D1C92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1E4D71-78B6-4369-B8D7-382108205ABB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E7B916-8550-4E9A-86CC-EEA6084BEA93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Название презентации &lt;br&gt;Автор презентации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CEBE5E34-8BBF-4886-8FE0-B8C0399E695D}" type="datetime4">
              <a:rPr lang="ru-RU" smtClean="0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INLINE Technologies, название департамента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0458186-2FA9-4D36-8D9D-D49CC9D98804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817EF6-ACD8-4AC7-AD15-B41B84BB8977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75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463382-6E85-4393-8CD1-EE2D91A48019}" type="slidenum">
              <a:rPr lang="ru-RU" smtClean="0">
                <a:latin typeface="Arial" charset="0"/>
              </a:rPr>
              <a:pPr/>
              <a:t>4</a:t>
            </a:fld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96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06A4B3-8E97-4680-B917-C6A212D332DA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6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5674EC-BDF6-40A1-B69B-20061B52254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E77D03-D533-4326-990F-C8FDA2CB8246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61A554-262F-4F3A-892E-335E9F053C9B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64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65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FD342A-C896-4259-AD46-F6CC1474B241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4849813"/>
            <a:ext cx="9144000" cy="200818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/>
          </a:p>
        </p:txBody>
      </p:sp>
      <p:pic>
        <p:nvPicPr>
          <p:cNvPr id="6" name="Picture 13" descr="ITLogoPPTInver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371475"/>
            <a:ext cx="3598862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12938"/>
            <a:ext cx="7772400" cy="2236787"/>
          </a:xfrm>
        </p:spPr>
        <p:txBody>
          <a:bodyPr anchorCtr="0"/>
          <a:lstStyle>
            <a:lvl1pPr algn="l">
              <a:defRPr sz="36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84438" y="4932363"/>
            <a:ext cx="6400800" cy="1084262"/>
          </a:xfrm>
        </p:spPr>
        <p:txBody>
          <a:bodyPr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4E162-BD37-4C4B-8C41-0B0221B88ECF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56AC4-9B0B-4F91-B7EE-663F778DE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6738" y="9525"/>
            <a:ext cx="1978025" cy="62690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81075" y="9525"/>
            <a:ext cx="5783263" cy="62690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88B39-A305-4A7C-930C-3A318BD68C40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621C8-5EFC-4D42-AC30-E143CAB18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1100" y="9525"/>
            <a:ext cx="6443663" cy="9223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1075" y="1219200"/>
            <a:ext cx="3505200" cy="5059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38675" y="1219200"/>
            <a:ext cx="3505200" cy="5059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38302-AAF5-4E29-BB46-4446F920E1AF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5B2A5-5904-4E30-B83D-DA2FD1DD8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1100" y="9525"/>
            <a:ext cx="6443663" cy="9223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81075" y="1219200"/>
            <a:ext cx="3505200" cy="5059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38675" y="1219200"/>
            <a:ext cx="3505200" cy="24526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38675" y="3824288"/>
            <a:ext cx="3505200" cy="245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FB1F0-5B35-4291-9DCE-D9E7F6E8211C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FF10C-B71F-4CDC-B376-46A249AB42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1100" y="9525"/>
            <a:ext cx="6443663" cy="9223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81075" y="1219200"/>
            <a:ext cx="7162800" cy="24526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81075" y="3824288"/>
            <a:ext cx="7162800" cy="245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EE1AA-BDF1-4B5F-872F-34C31E5D3289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DA57E-4F03-40D2-A4A5-04CA95983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1_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266700"/>
            <a:ext cx="8208962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27088" y="1600200"/>
            <a:ext cx="8066087" cy="19939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31913" y="6308725"/>
            <a:ext cx="1655762" cy="444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E91C5-A727-4DCD-B393-F400472EB9C7}" type="datetime1">
              <a:rPr lang="ru-RU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7885113" y="6308725"/>
            <a:ext cx="1008062" cy="444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BD3C9-E770-4C23-9D9F-46EF3E266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160713" y="6296025"/>
            <a:ext cx="4471987" cy="444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4849813"/>
            <a:ext cx="9144000" cy="200818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0"/>
            <a:ext cx="9144000" cy="1905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/>
          </a:p>
        </p:txBody>
      </p:sp>
      <p:pic>
        <p:nvPicPr>
          <p:cNvPr id="6" name="Picture 13" descr="ITLogoPPTInver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8" y="371475"/>
            <a:ext cx="3598862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7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12938"/>
            <a:ext cx="7772400" cy="2236787"/>
          </a:xfrm>
        </p:spPr>
        <p:txBody>
          <a:bodyPr anchorCtr="0"/>
          <a:lstStyle>
            <a:lvl1pPr algn="l">
              <a:defRPr sz="36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8308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84438" y="4932363"/>
            <a:ext cx="6400800" cy="1084262"/>
          </a:xfrm>
        </p:spPr>
        <p:txBody>
          <a:bodyPr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57ABF-D30E-4868-A97F-25CD2AE6CB24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55BA9-516E-441E-8365-DCE608BA0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342F2-F1BB-4B60-B14A-196FEC312867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FA357-4EC4-45D9-9EC7-992E2DDFB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1075" y="1219200"/>
            <a:ext cx="35052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675" y="1219200"/>
            <a:ext cx="35052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C87EF-EC68-4562-9ED2-310DD122349E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562B2-CA43-418D-A733-D8C3D60D4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06FE7-68D5-4847-B2AC-2329AA9F91E1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E983A-59A1-4E52-BD31-30036AD34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B9905-D6CF-4B65-ACF9-4B3C0747DAE4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77F8E-3DC1-45D8-BD82-B1F1EC59EA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0A6FB-189E-49FF-A7BA-32D6DE750C23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6BC9E-9546-41EB-8BC4-F26BAFA09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E0C1E-B5F1-4A6D-BE50-76DE6B3A757E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271C2-0113-47AE-BA2F-88E6D8E48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44ED0-6740-42C4-90F3-1B1D4895EEF7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099B3-4EA7-41B9-9EA2-FD1402E99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77CF6-4557-4CA2-9E24-C18F97DC6EAC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A3FAF-9FAA-4ABE-A715-875AAFD4D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8BA02-53BB-47B1-9494-64889BD8D457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622F2-F42C-4712-875B-9FCFEAC8C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6738" y="9525"/>
            <a:ext cx="1978025" cy="62690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81075" y="9525"/>
            <a:ext cx="5783263" cy="62690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8D729-D5D4-485C-B1AE-BF8273197275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3F03C-AD6F-43C0-AD6B-DD4131395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1100" y="9525"/>
            <a:ext cx="6443663" cy="9223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1075" y="1219200"/>
            <a:ext cx="3505200" cy="5059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38675" y="1219200"/>
            <a:ext cx="3505200" cy="5059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BF5BD-7CA7-4579-9BEF-67777CE680D1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34B5B-3E47-4886-AE37-F3D0E44600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1100" y="9525"/>
            <a:ext cx="6443663" cy="9223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81075" y="1219200"/>
            <a:ext cx="3505200" cy="5059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38675" y="1219200"/>
            <a:ext cx="3505200" cy="24526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38675" y="3824288"/>
            <a:ext cx="3505200" cy="245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C1BBC-1F67-48AD-BEB1-D3A282054B80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13F98-4BB9-4435-A881-ECCF93339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1100" y="9525"/>
            <a:ext cx="6443663" cy="9223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81075" y="1219200"/>
            <a:ext cx="7162800" cy="24526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81075" y="3824288"/>
            <a:ext cx="7162800" cy="245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DC825A-BFCE-47E6-A28F-3D49DDC3F270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A99B5-98F5-401E-BDBE-58362C2AD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E7A97-D55B-4B92-8EEC-C563C340686D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A3D87-0FE7-4500-85DF-F85A17599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1_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266700"/>
            <a:ext cx="8208962" cy="11461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27088" y="1600200"/>
            <a:ext cx="8066087" cy="19939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31913" y="6308725"/>
            <a:ext cx="1655762" cy="444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E91C5-A727-4DCD-B393-F400472EB9C7}" type="datetime1">
              <a:rPr lang="ru-RU"/>
              <a:pPr>
                <a:defRPr/>
              </a:pPr>
              <a:t>16.04.2010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7885113" y="6308725"/>
            <a:ext cx="1008062" cy="444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54303-B824-47D4-B525-DF4474F1C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160713" y="6296025"/>
            <a:ext cx="4471987" cy="444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1075" y="1219200"/>
            <a:ext cx="35052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675" y="1219200"/>
            <a:ext cx="35052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E4753-F4FD-4C58-8276-258CA5411A80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5FB75-0729-4743-A292-CA951843B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42634-C93F-46D9-992B-232F53C077AA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D1925-EFCB-4D31-8AF5-6CA3AB5C9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DF4B9-ECC1-4583-BEC4-D44AABDC08EF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FADE4-0432-46A0-B940-2F75ECF58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0FDFE-66F9-46AA-9A64-D81AD5232F49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2C491-CDC0-4723-B346-A6465E731B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C3446-7A96-4497-A972-381BECADE6A9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BD388-C3A0-44BA-9825-6F803C4A73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14119-035E-419F-808A-8338E684AC4E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974303-DC7F-4018-83B3-5934EB7F2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6581775"/>
            <a:ext cx="9144000" cy="2762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9572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451100" y="9525"/>
            <a:ext cx="64436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8275" y="6548438"/>
            <a:ext cx="205422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19B77EC-1B48-497A-8A20-7F8943181FEB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09938" y="6581775"/>
            <a:ext cx="2519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C8411E78-47ED-4155-95E3-0B8F00AF6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22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1075" y="1219200"/>
            <a:ext cx="71628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Первый уровень</a:t>
            </a:r>
            <a:r>
              <a:rPr lang="en-US" smtClean="0"/>
              <a:t> 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729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43663" y="6569075"/>
            <a:ext cx="22352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  <p:pic>
        <p:nvPicPr>
          <p:cNvPr id="9225" name="Picture 13" descr="ITLogoPPTInvert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500" y="179388"/>
            <a:ext cx="21590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64" r:id="rId15"/>
  </p:sldLayoutIdLst>
  <p:transition>
    <p:cover dir="r"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25488" indent="-2794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Ø"/>
        <a:defRPr sz="2200">
          <a:solidFill>
            <a:schemeClr val="tx1"/>
          </a:solidFill>
          <a:latin typeface="+mn-lt"/>
        </a:defRPr>
      </a:lvl2pPr>
      <a:lvl3pPr marL="1082675" indent="-1778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524000" indent="-1762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o"/>
        <a:defRPr sz="2000">
          <a:solidFill>
            <a:schemeClr val="tx1"/>
          </a:solidFill>
          <a:latin typeface="+mn-lt"/>
        </a:defRPr>
      </a:lvl4pPr>
      <a:lvl5pPr marL="1968500" indent="-1778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425700" indent="-1778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882900" indent="-1778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340100" indent="-1778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797300" indent="-1778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8" name="Rectangle 8"/>
          <p:cNvSpPr>
            <a:spLocks noChangeArrowheads="1"/>
          </p:cNvSpPr>
          <p:nvPr/>
        </p:nvSpPr>
        <p:spPr bwMode="auto">
          <a:xfrm>
            <a:off x="0" y="6581775"/>
            <a:ext cx="9144000" cy="2762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97282" name="Rectangle 2"/>
          <p:cNvSpPr>
            <a:spLocks noChangeArrowheads="1"/>
          </p:cNvSpPr>
          <p:nvPr/>
        </p:nvSpPr>
        <p:spPr bwMode="auto">
          <a:xfrm>
            <a:off x="0" y="0"/>
            <a:ext cx="9144000" cy="957263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451100" y="9525"/>
            <a:ext cx="64436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8275" y="6548438"/>
            <a:ext cx="205422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A35E70E-DD5E-4D1C-8F00-8E7701AC84E4}" type="datetime4">
              <a:rPr lang="ru-RU"/>
              <a:pPr>
                <a:defRPr/>
              </a:pPr>
              <a:t>16 апреля 2010 г.</a:t>
            </a:fld>
            <a:endParaRPr lang="ru-RU"/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09938" y="6581775"/>
            <a:ext cx="2519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259CC26F-FFE8-4B75-B973-22ACFDFD8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24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1075" y="1219200"/>
            <a:ext cx="71628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Первый уровень</a:t>
            </a:r>
            <a:r>
              <a:rPr lang="en-US" smtClean="0"/>
              <a:t> 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729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443663" y="6569075"/>
            <a:ext cx="22352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INLINE Technologies</a:t>
            </a:r>
            <a:endParaRPr lang="ru-RU"/>
          </a:p>
        </p:txBody>
      </p:sp>
      <p:pic>
        <p:nvPicPr>
          <p:cNvPr id="10249" name="Picture 13" descr="ITLogoPPTInvert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3500" y="179388"/>
            <a:ext cx="21590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6" r:id="rId15"/>
  </p:sldLayoutIdLst>
  <p:transition>
    <p:cover dir="r"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25488" indent="-2794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Ø"/>
        <a:defRPr sz="2200">
          <a:solidFill>
            <a:schemeClr val="tx1"/>
          </a:solidFill>
          <a:latin typeface="+mn-lt"/>
        </a:defRPr>
      </a:lvl2pPr>
      <a:lvl3pPr marL="1082675" indent="-1778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524000" indent="-1762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o"/>
        <a:defRPr sz="2000">
          <a:solidFill>
            <a:schemeClr val="tx1"/>
          </a:solidFill>
          <a:latin typeface="+mn-lt"/>
        </a:defRPr>
      </a:lvl4pPr>
      <a:lvl5pPr marL="1968500" indent="-1778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5pPr>
      <a:lvl6pPr marL="2425700" indent="-1778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882900" indent="-1778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340100" indent="-1778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797300" indent="-1778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_varlamov@in-line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hyperlink" Target="mailto:ovar@narod.ru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O_Varlamov@in-line.r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hyperlink" Target="mailto:ovar@narod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Адекватная защита персональных данных по требованиям ФСТЭК России в медицинских информационных системах</a:t>
            </a:r>
            <a:endParaRPr lang="ru-RU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00338" y="5084763"/>
            <a:ext cx="6400800" cy="1709737"/>
          </a:xfrm>
        </p:spPr>
        <p:txBody>
          <a:bodyPr/>
          <a:lstStyle/>
          <a:p>
            <a:pPr marL="0" indent="0" eaLnBrk="1" hangingPunct="1"/>
            <a:r>
              <a:rPr lang="ru-RU" sz="1600" dirty="0" smtClean="0"/>
              <a:t>Варламов Олег  Олегович </a:t>
            </a:r>
          </a:p>
          <a:p>
            <a:pPr marL="0" indent="0" eaLnBrk="1" hangingPunct="1"/>
            <a:r>
              <a:rPr lang="ru-RU" sz="1600" dirty="0" smtClean="0"/>
              <a:t>Доктор технических наук</a:t>
            </a:r>
          </a:p>
          <a:p>
            <a:pPr marL="0" indent="0" eaLnBrk="1" hangingPunct="1"/>
            <a:r>
              <a:rPr lang="ru-RU" sz="1600" dirty="0" smtClean="0"/>
              <a:t>Руководитель группы консалтинга</a:t>
            </a:r>
          </a:p>
          <a:p>
            <a:pPr marL="0" indent="0" eaLnBrk="1" hangingPunct="1"/>
            <a:r>
              <a:rPr lang="en-US" sz="1600" dirty="0" smtClean="0">
                <a:hlinkClick r:id="rId3"/>
              </a:rPr>
              <a:t>O_varlamov@in-line.ru</a:t>
            </a:r>
            <a:r>
              <a:rPr lang="ru-RU" sz="1600" dirty="0" smtClean="0"/>
              <a:t> </a:t>
            </a:r>
            <a:endParaRPr lang="en-US" sz="1600" dirty="0" smtClean="0"/>
          </a:p>
          <a:p>
            <a:pPr marL="0" indent="0" eaLnBrk="1" hangingPunct="1"/>
            <a:r>
              <a:rPr lang="en-US" sz="1600" dirty="0" smtClean="0">
                <a:hlinkClick r:id="rId4"/>
              </a:rPr>
              <a:t>ovar@narod.ru</a:t>
            </a:r>
            <a:r>
              <a:rPr lang="en-US" sz="1600" dirty="0" smtClean="0"/>
              <a:t> </a:t>
            </a:r>
            <a:endParaRPr lang="ru-RU" sz="1600" dirty="0" smtClean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8500" y="4165600"/>
            <a:ext cx="7747000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2000" b="1" dirty="0">
                <a:solidFill>
                  <a:schemeClr val="accent2"/>
                </a:solidFill>
              </a:rPr>
              <a:t>Основные </a:t>
            </a:r>
            <a:r>
              <a:rPr lang="ru-RU" sz="2000" b="1" dirty="0" smtClean="0">
                <a:solidFill>
                  <a:schemeClr val="accent2"/>
                </a:solidFill>
              </a:rPr>
              <a:t>варианты и риски</a:t>
            </a:r>
            <a:endParaRPr lang="ru-RU"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197100" y="0"/>
            <a:ext cx="6927850" cy="952500"/>
          </a:xfrm>
        </p:spPr>
        <p:txBody>
          <a:bodyPr/>
          <a:lstStyle/>
          <a:p>
            <a:pPr eaLnBrk="1" hangingPunct="1"/>
            <a:r>
              <a:rPr lang="ru-RU" smtClean="0"/>
              <a:t>Подсистемы обеспечения безопасности ПДн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93713" y="1303338"/>
            <a:ext cx="5170487" cy="3624262"/>
          </a:xfrm>
        </p:spPr>
        <p:txBody>
          <a:bodyPr/>
          <a:lstStyle/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Font typeface="Arial Narrow" pitchFamily="34" charset="0"/>
              <a:buAutoNum type="arabicParenR"/>
            </a:pPr>
            <a:r>
              <a:rPr lang="ru-RU" sz="2400" smtClean="0">
                <a:latin typeface="Arial" charset="0"/>
                <a:cs typeface="Arial" charset="0"/>
              </a:rPr>
              <a:t>У</a:t>
            </a:r>
            <a:r>
              <a:rPr lang="en-US" sz="2400" smtClean="0">
                <a:latin typeface="Arial" charset="0"/>
                <a:cs typeface="Arial" charset="0"/>
              </a:rPr>
              <a:t>правления доступом;</a:t>
            </a:r>
            <a:endParaRPr lang="ru-RU" sz="2400" smtClean="0">
              <a:latin typeface="Arial" charset="0"/>
              <a:cs typeface="Arial" charset="0"/>
            </a:endParaRPr>
          </a:p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Font typeface="Arial Narrow" pitchFamily="34" charset="0"/>
              <a:buAutoNum type="arabicParenR"/>
            </a:pPr>
            <a:r>
              <a:rPr lang="ru-RU" sz="2400" smtClean="0">
                <a:latin typeface="Arial" charset="0"/>
                <a:cs typeface="Arial" charset="0"/>
              </a:rPr>
              <a:t>Р</a:t>
            </a:r>
            <a:r>
              <a:rPr lang="en-US" sz="2400" smtClean="0">
                <a:latin typeface="Arial" charset="0"/>
                <a:cs typeface="Arial" charset="0"/>
              </a:rPr>
              <a:t>егистрации и учета;</a:t>
            </a:r>
            <a:endParaRPr lang="ru-RU" sz="2400" smtClean="0">
              <a:latin typeface="Arial" charset="0"/>
              <a:cs typeface="Arial" charset="0"/>
            </a:endParaRPr>
          </a:p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Font typeface="Arial Narrow" pitchFamily="34" charset="0"/>
              <a:buAutoNum type="arabicParenR"/>
            </a:pPr>
            <a:r>
              <a:rPr lang="ru-RU" sz="2400" smtClean="0">
                <a:latin typeface="Arial" charset="0"/>
                <a:cs typeface="Arial" charset="0"/>
              </a:rPr>
              <a:t>О</a:t>
            </a:r>
            <a:r>
              <a:rPr lang="en-US" sz="2400" smtClean="0">
                <a:latin typeface="Arial" charset="0"/>
                <a:cs typeface="Arial" charset="0"/>
              </a:rPr>
              <a:t>беспечения целостности;</a:t>
            </a:r>
            <a:endParaRPr lang="ru-RU" sz="2400" smtClean="0">
              <a:latin typeface="Arial" charset="0"/>
              <a:cs typeface="Arial" charset="0"/>
            </a:endParaRPr>
          </a:p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Font typeface="Arial Narrow" pitchFamily="34" charset="0"/>
              <a:buAutoNum type="arabicParenR"/>
            </a:pPr>
            <a:r>
              <a:rPr lang="ru-RU" sz="2400" smtClean="0">
                <a:latin typeface="Arial" charset="0"/>
                <a:cs typeface="Arial" charset="0"/>
              </a:rPr>
              <a:t>К</a:t>
            </a:r>
            <a:r>
              <a:rPr lang="en-US" sz="2400" smtClean="0">
                <a:latin typeface="Arial" charset="0"/>
                <a:cs typeface="Arial" charset="0"/>
              </a:rPr>
              <a:t>риптографической защиты;</a:t>
            </a:r>
            <a:endParaRPr lang="ru-RU" sz="2400" smtClean="0">
              <a:latin typeface="Arial" charset="0"/>
              <a:cs typeface="Arial" charset="0"/>
            </a:endParaRPr>
          </a:p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Font typeface="Arial Narrow" pitchFamily="34" charset="0"/>
              <a:buAutoNum type="arabicParenR"/>
            </a:pPr>
            <a:r>
              <a:rPr lang="ru-RU" sz="2400" smtClean="0">
                <a:solidFill>
                  <a:srgbClr val="252379"/>
                </a:solidFill>
                <a:latin typeface="Arial" charset="0"/>
                <a:cs typeface="Arial" charset="0"/>
              </a:rPr>
              <a:t>А</a:t>
            </a:r>
            <a:r>
              <a:rPr lang="en-US" sz="2400" smtClean="0">
                <a:solidFill>
                  <a:srgbClr val="252379"/>
                </a:solidFill>
                <a:latin typeface="Arial" charset="0"/>
                <a:cs typeface="Arial" charset="0"/>
              </a:rPr>
              <a:t>нтивирусной защиты;</a:t>
            </a:r>
            <a:endParaRPr lang="ru-RU" sz="2400" smtClean="0">
              <a:solidFill>
                <a:srgbClr val="252379"/>
              </a:solidFill>
              <a:latin typeface="Arial" charset="0"/>
              <a:cs typeface="Arial" charset="0"/>
            </a:endParaRPr>
          </a:p>
          <a:p>
            <a:pPr marL="457200" indent="-457200" eaLnBrk="1" hangingPunct="1">
              <a:spcBef>
                <a:spcPts val="1200"/>
              </a:spcBef>
              <a:spcAft>
                <a:spcPts val="600"/>
              </a:spcAft>
              <a:buFont typeface="Arial Narrow" pitchFamily="34" charset="0"/>
              <a:buAutoNum type="arabicParenR"/>
            </a:pPr>
            <a:r>
              <a:rPr lang="ru-RU" sz="2400" smtClean="0">
                <a:solidFill>
                  <a:srgbClr val="252379"/>
                </a:solidFill>
                <a:latin typeface="Arial" charset="0"/>
                <a:cs typeface="Arial" charset="0"/>
              </a:rPr>
              <a:t>Обнаружения вторжений.</a:t>
            </a:r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EDE9D5-F415-40A2-A18D-C1BFCB911FD4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7100" y="9525"/>
            <a:ext cx="6946900" cy="922338"/>
          </a:xfrm>
        </p:spPr>
        <p:txBody>
          <a:bodyPr/>
          <a:lstStyle/>
          <a:p>
            <a:pPr eaLnBrk="1" hangingPunct="1"/>
            <a:r>
              <a:rPr lang="ru-RU" smtClean="0"/>
              <a:t>Основные понятия в области обеспечения безопасности персональных данных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952500"/>
            <a:ext cx="8532812" cy="5667375"/>
          </a:xfrm>
        </p:spPr>
        <p:txBody>
          <a:bodyPr>
            <a:normAutofit fontScale="92500"/>
          </a:bodyPr>
          <a:lstStyle/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sz="26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Персональные данные (</a:t>
            </a:r>
            <a:r>
              <a:rPr lang="ru-RU" sz="2600" b="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ПДн</a:t>
            </a:r>
            <a:r>
              <a:rPr lang="ru-RU" sz="26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)-</a:t>
            </a:r>
            <a:r>
              <a:rPr lang="ru-RU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любая информация, относящаяся к определенному или определяемому на основании такой информации физическому лицу (субъекту персональных данных), в том числе его </a:t>
            </a:r>
            <a:r>
              <a:rPr lang="ru-RU" b="0" u="sng" dirty="0" smtClean="0">
                <a:solidFill>
                  <a:srgbClr val="252379"/>
                </a:solidFill>
                <a:latin typeface="Arial" pitchFamily="34" charset="0"/>
                <a:cs typeface="Arial" pitchFamily="34" charset="0"/>
              </a:rPr>
              <a:t>фамилия, имя, отчество, год, месяц, дата и место рождения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, адрес, семейное, социальное, имущественное положение, образование, профессия, доходы, другая информация.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sz="26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Оператор -</a:t>
            </a:r>
            <a:r>
              <a:rPr lang="ru-RU" b="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государственный орган, муниципальный орган, юридическое или физическое лицо, </a:t>
            </a:r>
            <a:r>
              <a:rPr lang="ru-RU" b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организующие и (или) осуществляющие обработку персональных данных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, а также определяющие цели и содержание обработки персональных данных. </a:t>
            </a:r>
          </a:p>
          <a:p>
            <a:pPr marL="0" indent="0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ru-RU" sz="26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Информационная система персональных данных (</a:t>
            </a:r>
            <a:r>
              <a:rPr lang="ru-RU" sz="2600" b="0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ИСПДн</a:t>
            </a:r>
            <a:r>
              <a:rPr lang="ru-RU" sz="26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 - 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представляет собой совокупность </a:t>
            </a:r>
            <a:r>
              <a:rPr lang="ru-RU" b="0" dirty="0" err="1" smtClean="0">
                <a:latin typeface="Arial" pitchFamily="34" charset="0"/>
                <a:cs typeface="Arial" pitchFamily="34" charset="0"/>
              </a:rPr>
              <a:t>ПДн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, содержащихся в базе данных, а также информационных технологий и технических средств, позволяющих  осуществлять обработку таких </a:t>
            </a:r>
            <a:r>
              <a:rPr lang="ru-RU" b="0" dirty="0" err="1" smtClean="0">
                <a:solidFill>
                  <a:srgbClr val="252379"/>
                </a:solidFill>
                <a:latin typeface="Arial" pitchFamily="34" charset="0"/>
                <a:cs typeface="Arial" pitchFamily="34" charset="0"/>
              </a:rPr>
              <a:t>ПДн</a:t>
            </a:r>
            <a:r>
              <a:rPr lang="ru-RU" b="0" dirty="0" smtClean="0">
                <a:solidFill>
                  <a:srgbClr val="252379"/>
                </a:solidFill>
                <a:latin typeface="Arial" pitchFamily="34" charset="0"/>
                <a:cs typeface="Arial" pitchFamily="34" charset="0"/>
              </a:rPr>
              <a:t> с использованием</a:t>
            </a:r>
            <a:r>
              <a:rPr lang="en-US" b="0" dirty="0" smtClean="0">
                <a:solidFill>
                  <a:srgbClr val="25237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0" dirty="0" smtClean="0">
                <a:solidFill>
                  <a:srgbClr val="252379"/>
                </a:solidFill>
                <a:latin typeface="Arial" pitchFamily="34" charset="0"/>
                <a:cs typeface="Arial" pitchFamily="34" charset="0"/>
              </a:rPr>
              <a:t>средств автоматизации или без использования 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таких средств. </a:t>
            </a:r>
          </a:p>
        </p:txBody>
      </p:sp>
      <p:sp>
        <p:nvSpPr>
          <p:cNvPr id="10242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03F6A7-14D3-489D-A248-DA5E7C854962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2209800" y="0"/>
            <a:ext cx="6934200" cy="939800"/>
          </a:xfrm>
        </p:spPr>
        <p:txBody>
          <a:bodyPr/>
          <a:lstStyle/>
          <a:p>
            <a:pPr eaLnBrk="1" hangingPunct="1"/>
            <a:r>
              <a:rPr lang="ru-RU" smtClean="0"/>
              <a:t>Российский государственный подход к организации работ по технической защите информации</a:t>
            </a:r>
          </a:p>
        </p:txBody>
      </p:sp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238" y="1106488"/>
            <a:ext cx="889952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0D7421-07D4-41BD-98A1-E89BDB7A68A7}" type="slidenum">
              <a:rPr lang="ru-RU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01863" y="0"/>
            <a:ext cx="6942137" cy="958850"/>
          </a:xfrm>
        </p:spPr>
        <p:txBody>
          <a:bodyPr/>
          <a:lstStyle/>
          <a:p>
            <a:pPr eaLnBrk="1" hangingPunct="1"/>
            <a:r>
              <a:rPr lang="ru-RU" smtClean="0"/>
              <a:t>Виды мер и основные принципы обеспечения ТЗИ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1173163"/>
            <a:ext cx="8229600" cy="5221287"/>
          </a:xfrm>
        </p:spPr>
        <p:txBody>
          <a:bodyPr/>
          <a:lstStyle/>
          <a:p>
            <a:pPr marL="265113" indent="-265113" eaLnBrk="1" hangingPunct="1"/>
            <a:r>
              <a:rPr lang="ru-RU" sz="1800" smtClean="0">
                <a:solidFill>
                  <a:srgbClr val="C00000"/>
                </a:solidFill>
              </a:rPr>
              <a:t>Правовые</a:t>
            </a:r>
            <a:r>
              <a:rPr lang="ru-RU" sz="1800" smtClean="0"/>
              <a:t> (законодательные, нормативные правовые акты, регламентирующие правила обращения с информацией … устанавливающие ответственность за нарушения. Являются  сдерживающим фактором для потенциальных нарушителей);</a:t>
            </a:r>
          </a:p>
          <a:p>
            <a:pPr marL="265113" indent="-265113" eaLnBrk="1" hangingPunct="1"/>
            <a:r>
              <a:rPr lang="ru-RU" sz="1800" smtClean="0">
                <a:solidFill>
                  <a:srgbClr val="C00000"/>
                </a:solidFill>
              </a:rPr>
              <a:t>Морально-этические </a:t>
            </a:r>
            <a:r>
              <a:rPr lang="ru-RU" sz="1800" smtClean="0"/>
              <a:t>(нормы поведения, бывают оформлены в виде правил или предписаний – устав, кодекс и т.п.);</a:t>
            </a:r>
          </a:p>
          <a:p>
            <a:pPr marL="265113" indent="-265113" eaLnBrk="1" hangingPunct="1"/>
            <a:r>
              <a:rPr lang="ru-RU" sz="1800" smtClean="0">
                <a:solidFill>
                  <a:srgbClr val="C00000"/>
                </a:solidFill>
              </a:rPr>
              <a:t>Технологические</a:t>
            </a:r>
            <a:r>
              <a:rPr lang="ru-RU" sz="1800" smtClean="0"/>
              <a:t> (использование избыточности и направлены на уменьшение вероятности ошибок и нарушений, например, двойной ввод информации, несколько разрешений от разных лиц и т.п.);</a:t>
            </a:r>
          </a:p>
          <a:p>
            <a:pPr marL="265113" indent="-265113" eaLnBrk="1" hangingPunct="1"/>
            <a:r>
              <a:rPr lang="ru-RU" sz="1800" smtClean="0">
                <a:solidFill>
                  <a:srgbClr val="C00000"/>
                </a:solidFill>
              </a:rPr>
              <a:t>Организационные </a:t>
            </a:r>
            <a:r>
              <a:rPr lang="ru-RU" sz="1800" smtClean="0"/>
              <a:t>(административные и процедурные, регламентируют процессы функционирования АС, использования ее ресурсов, деятельность персонала и пользователей);</a:t>
            </a:r>
          </a:p>
          <a:p>
            <a:pPr marL="265113" indent="-265113" eaLnBrk="1" hangingPunct="1"/>
            <a:r>
              <a:rPr lang="ru-RU" sz="1800" smtClean="0">
                <a:solidFill>
                  <a:srgbClr val="C00000"/>
                </a:solidFill>
              </a:rPr>
              <a:t>Физические</a:t>
            </a:r>
            <a:r>
              <a:rPr lang="ru-RU" sz="1800" smtClean="0"/>
              <a:t> (создание физических препятствий на возможных путях проникновения и доступа потенциальных нарушителей, охрана, наблюдение, связь и сигнализация);</a:t>
            </a:r>
          </a:p>
          <a:p>
            <a:pPr marL="265113" indent="-265113" eaLnBrk="1" hangingPunct="1"/>
            <a:r>
              <a:rPr lang="ru-RU" sz="1800" smtClean="0">
                <a:solidFill>
                  <a:srgbClr val="C00000"/>
                </a:solidFill>
              </a:rPr>
              <a:t>Технические</a:t>
            </a:r>
            <a:r>
              <a:rPr lang="ru-RU" sz="1800" smtClean="0"/>
              <a:t> (аппаратные и программные, основаны на использовании различных устройств и программ, входящих в состав АС и выполняющих функции защиты).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4282119-8E35-49FA-B04D-26E0617FB90C}" type="slidenum">
              <a:rPr lang="ru-RU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0" y="0"/>
            <a:ext cx="6921500" cy="952500"/>
          </a:xfrm>
        </p:spPr>
        <p:txBody>
          <a:bodyPr/>
          <a:lstStyle/>
          <a:p>
            <a:pPr eaLnBrk="1" hangingPunct="1"/>
            <a:r>
              <a:rPr lang="ru-RU" smtClean="0"/>
              <a:t>Документы ФСБ России по защите </a:t>
            </a:r>
            <a:br>
              <a:rPr lang="ru-RU" smtClean="0"/>
            </a:br>
            <a:r>
              <a:rPr lang="ru-RU" smtClean="0"/>
              <a:t>персональных данных</a:t>
            </a:r>
          </a:p>
        </p:txBody>
      </p:sp>
      <p:sp>
        <p:nvSpPr>
          <p:cNvPr id="13314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12E204-A5FB-4314-916C-76F0665A2DC4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  <p:sp>
        <p:nvSpPr>
          <p:cNvPr id="30725" name="Прямоугольник 9"/>
          <p:cNvSpPr>
            <a:spLocks noChangeArrowheads="1"/>
          </p:cNvSpPr>
          <p:nvPr/>
        </p:nvSpPr>
        <p:spPr bwMode="auto">
          <a:xfrm>
            <a:off x="508000" y="1385888"/>
            <a:ext cx="8394700" cy="386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ts val="1200"/>
              </a:spcBef>
              <a:spcAft>
                <a:spcPts val="1200"/>
              </a:spcAft>
              <a:buFont typeface="Arial Narrow" pitchFamily="34" charset="0"/>
              <a:buAutoNum type="arabicPeriod"/>
            </a:pPr>
            <a:r>
              <a:rPr lang="ru-RU" sz="2000" b="1">
                <a:solidFill>
                  <a:srgbClr val="21308B"/>
                </a:solidFill>
              </a:rPr>
              <a:t>МЕТОДИЧЕСКИЕ РЕКОМЕНДАЦИИ </a:t>
            </a:r>
            <a:r>
              <a:rPr lang="ru-RU" sz="2000"/>
              <a:t>по обеспечению </a:t>
            </a:r>
            <a:r>
              <a:rPr lang="ru-RU" sz="2000" u="sng"/>
              <a:t>с помощью криптосредств</a:t>
            </a:r>
            <a:r>
              <a:rPr lang="ru-RU" sz="2000"/>
              <a:t> безопасности персональных данных при их обработке в информационных системах персональных данных с использованием средств автоматизации. </a:t>
            </a:r>
          </a:p>
          <a:p>
            <a:pPr marL="457200" indent="-457200" algn="just">
              <a:spcBef>
                <a:spcPts val="1800"/>
              </a:spcBef>
              <a:buFont typeface="Arial Narrow" pitchFamily="34" charset="0"/>
              <a:buAutoNum type="arabicPeriod"/>
            </a:pPr>
            <a:r>
              <a:rPr lang="ru-RU" sz="2000" b="1">
                <a:solidFill>
                  <a:srgbClr val="21308B"/>
                </a:solidFill>
              </a:rPr>
              <a:t>ТИПОВЫЕ ТРЕБОВАНИЯ </a:t>
            </a:r>
            <a:r>
              <a:rPr lang="ru-RU" sz="2000"/>
              <a:t>по организации и обеспечению функционирования </a:t>
            </a:r>
            <a:r>
              <a:rPr lang="ru-RU" sz="2000" u="sng"/>
              <a:t>шифровальных (криптографических) средств</a:t>
            </a:r>
            <a:r>
              <a:rPr lang="ru-RU" sz="2000"/>
              <a:t>, предназначенных для защиты информации, не содержащей сведений, составляющих государственную тайну в случае их использования для обеспечения безопасности персональных данных при их обработке в информационных системах персональных данных. 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0" y="1584325"/>
            <a:ext cx="9144000" cy="1201738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/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0" y="0"/>
            <a:ext cx="6921500" cy="952500"/>
          </a:xfrm>
        </p:spPr>
        <p:txBody>
          <a:bodyPr/>
          <a:lstStyle/>
          <a:p>
            <a:pPr eaLnBrk="1" hangingPunct="1"/>
            <a:r>
              <a:rPr lang="ru-RU" smtClean="0"/>
              <a:t>Классификация ИСПДн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>
          <a:xfrm>
            <a:off x="190500" y="1106488"/>
            <a:ext cx="8929688" cy="5446712"/>
          </a:xfrm>
        </p:spPr>
        <p:txBody>
          <a:bodyPr/>
          <a:lstStyle/>
          <a:p>
            <a:pPr marL="457200" indent="-457200" eaLnBrk="1" hangingPunct="1"/>
            <a:r>
              <a:rPr lang="ru-RU" sz="1800" smtClean="0">
                <a:latin typeface="Arial" charset="0"/>
                <a:cs typeface="Arial" charset="0"/>
              </a:rPr>
              <a:t>ИСПДн классифицируются на основании значений следующих параметров:</a:t>
            </a:r>
            <a:br>
              <a:rPr lang="ru-RU" sz="1800" smtClean="0">
                <a:latin typeface="Arial" charset="0"/>
                <a:cs typeface="Arial" charset="0"/>
              </a:rPr>
            </a:br>
            <a:r>
              <a:rPr lang="ru-RU" sz="1800" smtClean="0">
                <a:latin typeface="Arial" charset="0"/>
                <a:cs typeface="Arial" charset="0"/>
              </a:rPr>
              <a:t> </a:t>
            </a:r>
          </a:p>
          <a:p>
            <a:pPr marL="8382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160000"/>
              <a:buFont typeface="Arial Narrow" pitchFamily="34" charset="0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категория данных, обрабатываемых в ИСПДн данных – </a:t>
            </a:r>
            <a:r>
              <a:rPr lang="ru-RU" sz="1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Хпд</a:t>
            </a:r>
            <a:r>
              <a:rPr lang="ru-RU" sz="1800" smtClean="0">
                <a:solidFill>
                  <a:srgbClr val="FF3300"/>
                </a:solidFill>
                <a:latin typeface="Arial" charset="0"/>
                <a:cs typeface="Arial" charset="0"/>
              </a:rPr>
              <a:t>;</a:t>
            </a:r>
            <a:r>
              <a:rPr lang="ru-RU" sz="1800" smtClean="0">
                <a:latin typeface="Arial" charset="0"/>
                <a:cs typeface="Arial" charset="0"/>
              </a:rPr>
              <a:t> </a:t>
            </a:r>
          </a:p>
          <a:p>
            <a:pPr marL="8382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160000"/>
              <a:buFont typeface="Arial Narrow" pitchFamily="34" charset="0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объем обрабатываемых ПДн (количество субъектов ПДн, персональные данные которых обрабатываются в информационной системе) – </a:t>
            </a:r>
            <a:r>
              <a:rPr lang="ru-RU" sz="1800" b="1" smtClean="0">
                <a:solidFill>
                  <a:srgbClr val="C00000"/>
                </a:solidFill>
                <a:latin typeface="Arial" charset="0"/>
                <a:cs typeface="Arial" charset="0"/>
              </a:rPr>
              <a:t>Хнпд</a:t>
            </a:r>
            <a:r>
              <a:rPr lang="ru-RU" sz="1800" smtClean="0">
                <a:solidFill>
                  <a:srgbClr val="C00000"/>
                </a:solidFill>
                <a:latin typeface="Arial" charset="0"/>
                <a:cs typeface="Arial" charset="0"/>
              </a:rPr>
              <a:t>;</a:t>
            </a:r>
          </a:p>
          <a:p>
            <a:pPr marL="8382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160000"/>
              <a:buFont typeface="Arial Narrow" pitchFamily="34" charset="0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заданные оператором характеристики безопасности ПДн, обрабатываемых в информационной системе;</a:t>
            </a:r>
          </a:p>
          <a:p>
            <a:pPr marL="8382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160000"/>
              <a:buFont typeface="Arial Narrow" pitchFamily="34" charset="0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структура информационной системы;</a:t>
            </a:r>
          </a:p>
          <a:p>
            <a:pPr marL="8382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160000"/>
              <a:buFont typeface="Arial Narrow" pitchFamily="34" charset="0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наличие подключений информационной системы к сетям связи общего пользования и (или) сетям международного информационного обмена;</a:t>
            </a:r>
          </a:p>
          <a:p>
            <a:pPr marL="8382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160000"/>
              <a:buFont typeface="Arial Narrow" pitchFamily="34" charset="0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режим обработки ПДн;</a:t>
            </a:r>
          </a:p>
          <a:p>
            <a:pPr marL="8382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160000"/>
              <a:buFont typeface="Arial Narrow" pitchFamily="34" charset="0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режим разграничения прав доступа пользователей информационной системы;</a:t>
            </a:r>
          </a:p>
          <a:p>
            <a:pPr marL="838200" lvl="1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SzPct val="160000"/>
              <a:buFont typeface="Arial Narrow" pitchFamily="34" charset="0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местонахождение технических средств информационной системы.</a:t>
            </a:r>
          </a:p>
        </p:txBody>
      </p:sp>
      <p:sp>
        <p:nvSpPr>
          <p:cNvPr id="13314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A2706A2-8329-498F-9FFB-B86B652BF686}" type="slidenum">
              <a:rPr lang="ru-RU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071563" y="142875"/>
            <a:ext cx="7772400" cy="533400"/>
          </a:xfrm>
        </p:spPr>
        <p:txBody>
          <a:bodyPr/>
          <a:lstStyle/>
          <a:p>
            <a:pPr eaLnBrk="1" hangingPunct="1"/>
            <a:r>
              <a:rPr lang="ru-RU" smtClean="0"/>
              <a:t>Канал технической разведки</a:t>
            </a:r>
          </a:p>
        </p:txBody>
      </p:sp>
      <p:sp>
        <p:nvSpPr>
          <p:cNvPr id="2150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9007C92-2E63-46A1-A48F-6CB5A2528804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20484" name="Rectangle 11"/>
          <p:cNvSpPr txBox="1">
            <a:spLocks noGrp="1" noChangeArrowheads="1"/>
          </p:cNvSpPr>
          <p:nvPr/>
        </p:nvSpPr>
        <p:spPr bwMode="auto">
          <a:xfrm>
            <a:off x="7885113" y="6308725"/>
            <a:ext cx="1008062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BE5259FF-70F9-4A5C-9A68-3E0BC830BFCA}" type="slidenum">
              <a:rPr lang="ru-RU" sz="1200" b="1">
                <a:solidFill>
                  <a:schemeClr val="bg1"/>
                </a:solidFill>
              </a:rPr>
              <a:pPr algn="r" eaLnBrk="0" hangingPunct="0"/>
              <a:t>16</a:t>
            </a:fld>
            <a:endParaRPr lang="ru-RU" sz="1200" b="1">
              <a:solidFill>
                <a:schemeClr val="bg1"/>
              </a:solidFill>
            </a:endParaRPr>
          </a:p>
        </p:txBody>
      </p:sp>
      <p:sp>
        <p:nvSpPr>
          <p:cNvPr id="20485" name="Содержимое 2"/>
          <p:cNvSpPr>
            <a:spLocks/>
          </p:cNvSpPr>
          <p:nvPr/>
        </p:nvSpPr>
        <p:spPr bwMode="auto">
          <a:xfrm>
            <a:off x="1000125" y="1443038"/>
            <a:ext cx="777240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n"/>
            </a:pPr>
            <a:r>
              <a:rPr lang="ru-RU" sz="2000" b="1">
                <a:solidFill>
                  <a:srgbClr val="C00000"/>
                </a:solidFill>
                <a:cs typeface="Arial" charset="0"/>
              </a:rPr>
              <a:t>источник информации</a:t>
            </a:r>
            <a:r>
              <a:rPr lang="ru-RU" sz="2000" b="1">
                <a:cs typeface="Arial" charset="0"/>
              </a:rPr>
              <a:t> </a:t>
            </a:r>
            <a:r>
              <a:rPr lang="ru-RU" sz="2000">
                <a:cs typeface="Arial" charset="0"/>
              </a:rPr>
              <a:t>(объект защиты);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n"/>
            </a:pPr>
            <a:r>
              <a:rPr lang="ru-RU" sz="2000" b="1">
                <a:solidFill>
                  <a:srgbClr val="C00000"/>
                </a:solidFill>
                <a:cs typeface="Arial" charset="0"/>
              </a:rPr>
              <a:t>среда передачи данных </a:t>
            </a:r>
            <a:r>
              <a:rPr lang="ru-RU" sz="2000">
                <a:cs typeface="Arial" charset="0"/>
              </a:rPr>
              <a:t/>
            </a:r>
            <a:br>
              <a:rPr lang="ru-RU" sz="2000">
                <a:cs typeface="Arial" charset="0"/>
              </a:rPr>
            </a:br>
            <a:r>
              <a:rPr lang="ru-RU" sz="2000">
                <a:cs typeface="Arial" charset="0"/>
              </a:rPr>
              <a:t>(материальный носитель информации);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FF9900"/>
              </a:buClr>
              <a:buFont typeface="Wingdings" pitchFamily="2" charset="2"/>
              <a:buChar char="n"/>
            </a:pPr>
            <a:r>
              <a:rPr lang="ru-RU" sz="2000" b="1">
                <a:solidFill>
                  <a:srgbClr val="C00000"/>
                </a:solidFill>
                <a:cs typeface="Arial" charset="0"/>
              </a:rPr>
              <a:t>сред</a:t>
            </a:r>
            <a:r>
              <a:rPr lang="en-US" sz="2000" b="1">
                <a:solidFill>
                  <a:srgbClr val="C00000"/>
                </a:solidFill>
                <a:cs typeface="Arial" charset="0"/>
              </a:rPr>
              <a:t>c</a:t>
            </a:r>
            <a:r>
              <a:rPr lang="ru-RU" sz="2000" b="1">
                <a:solidFill>
                  <a:srgbClr val="C00000"/>
                </a:solidFill>
                <a:cs typeface="Arial" charset="0"/>
              </a:rPr>
              <a:t>тво добывания информации </a:t>
            </a:r>
            <a:r>
              <a:rPr lang="ru-RU" sz="2000">
                <a:cs typeface="Arial" charset="0"/>
              </a:rPr>
              <a:t/>
            </a:r>
            <a:br>
              <a:rPr lang="ru-RU" sz="2000">
                <a:cs typeface="Arial" charset="0"/>
              </a:rPr>
            </a:br>
            <a:r>
              <a:rPr lang="ru-RU" sz="2000">
                <a:cs typeface="Arial" charset="0"/>
              </a:rPr>
              <a:t>(приемник материального носителя информации).</a:t>
            </a:r>
          </a:p>
        </p:txBody>
      </p:sp>
      <p:sp>
        <p:nvSpPr>
          <p:cNvPr id="20486" name="TextBox 3"/>
          <p:cNvSpPr txBox="1">
            <a:spLocks noChangeArrowheads="1"/>
          </p:cNvSpPr>
          <p:nvPr/>
        </p:nvSpPr>
        <p:spPr bwMode="auto">
          <a:xfrm>
            <a:off x="785813" y="1014413"/>
            <a:ext cx="46942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400">
                <a:cs typeface="Arial" charset="0"/>
              </a:rPr>
              <a:t>Характеризуется параметрами:</a:t>
            </a:r>
          </a:p>
        </p:txBody>
      </p:sp>
      <p:sp>
        <p:nvSpPr>
          <p:cNvPr id="20487" name="TextBox 4"/>
          <p:cNvSpPr txBox="1">
            <a:spLocks noChangeArrowheads="1"/>
          </p:cNvSpPr>
          <p:nvPr/>
        </p:nvSpPr>
        <p:spPr bwMode="auto">
          <a:xfrm>
            <a:off x="422275" y="3800475"/>
            <a:ext cx="85074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>
                <a:cs typeface="Arial" charset="0"/>
              </a:rPr>
              <a:t>Все каналы технической разведки описываются сочетаниями этих параметров.  </a:t>
            </a:r>
          </a:p>
        </p:txBody>
      </p:sp>
      <p:sp>
        <p:nvSpPr>
          <p:cNvPr id="20488" name="Номер слайда 6"/>
          <p:cNvSpPr txBox="1">
            <a:spLocks noGrp="1"/>
          </p:cNvSpPr>
          <p:nvPr/>
        </p:nvSpPr>
        <p:spPr bwMode="auto">
          <a:xfrm>
            <a:off x="7885113" y="6308725"/>
            <a:ext cx="1008062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/>
            <a:fld id="{F6349DA1-01EE-4D8A-B3A0-0639B4D8479E}" type="slidenum">
              <a:rPr lang="ru-RU" sz="1200" b="1">
                <a:solidFill>
                  <a:schemeClr val="bg1"/>
                </a:solidFill>
              </a:rPr>
              <a:pPr algn="r" eaLnBrk="0" hangingPunct="0"/>
              <a:t>16</a:t>
            </a:fld>
            <a:endParaRPr lang="ru-RU" sz="1200" b="1">
              <a:solidFill>
                <a:schemeClr val="bg1"/>
              </a:solidFill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39750" y="3370263"/>
            <a:ext cx="7993063" cy="400050"/>
            <a:chOff x="340" y="2115"/>
            <a:chExt cx="5035" cy="252"/>
          </a:xfrm>
        </p:grpSpPr>
        <p:sp>
          <p:nvSpPr>
            <p:cNvPr id="20494" name="Text Box 16"/>
            <p:cNvSpPr txBox="1">
              <a:spLocks noChangeArrowheads="1"/>
            </p:cNvSpPr>
            <p:nvPr/>
          </p:nvSpPr>
          <p:spPr bwMode="auto">
            <a:xfrm>
              <a:off x="340" y="2115"/>
              <a:ext cx="1134" cy="25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sz="2000">
                  <a:cs typeface="Arial" charset="0"/>
                </a:rPr>
                <a:t>источник</a:t>
              </a:r>
            </a:p>
          </p:txBody>
        </p:sp>
        <p:sp>
          <p:nvSpPr>
            <p:cNvPr id="20495" name="Text Box 17"/>
            <p:cNvSpPr txBox="1">
              <a:spLocks noChangeArrowheads="1"/>
            </p:cNvSpPr>
            <p:nvPr/>
          </p:nvSpPr>
          <p:spPr bwMode="auto">
            <a:xfrm>
              <a:off x="2109" y="2115"/>
              <a:ext cx="1497" cy="252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sz="2000">
                  <a:cs typeface="Arial" charset="0"/>
                </a:rPr>
                <a:t>среда</a:t>
              </a:r>
            </a:p>
          </p:txBody>
        </p:sp>
        <p:sp>
          <p:nvSpPr>
            <p:cNvPr id="20496" name="Text Box 18"/>
            <p:cNvSpPr txBox="1">
              <a:spLocks noChangeArrowheads="1"/>
            </p:cNvSpPr>
            <p:nvPr/>
          </p:nvSpPr>
          <p:spPr bwMode="auto">
            <a:xfrm>
              <a:off x="4241" y="2115"/>
              <a:ext cx="1134" cy="252"/>
            </a:xfrm>
            <a:prstGeom prst="rect">
              <a:avLst/>
            </a:prstGeom>
            <a:solidFill>
              <a:srgbClr val="00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ru-RU" sz="2000">
                  <a:cs typeface="Arial" charset="0"/>
                </a:rPr>
                <a:t>средство</a:t>
              </a:r>
            </a:p>
          </p:txBody>
        </p:sp>
        <p:sp>
          <p:nvSpPr>
            <p:cNvPr id="20497" name="Line 19"/>
            <p:cNvSpPr>
              <a:spLocks noChangeShapeType="1"/>
            </p:cNvSpPr>
            <p:nvPr/>
          </p:nvSpPr>
          <p:spPr bwMode="auto">
            <a:xfrm>
              <a:off x="1474" y="2251"/>
              <a:ext cx="635" cy="0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98" name="Line 20"/>
            <p:cNvSpPr>
              <a:spLocks noChangeShapeType="1"/>
            </p:cNvSpPr>
            <p:nvPr/>
          </p:nvSpPr>
          <p:spPr bwMode="auto">
            <a:xfrm>
              <a:off x="3606" y="2251"/>
              <a:ext cx="635" cy="0"/>
            </a:xfrm>
            <a:prstGeom prst="line">
              <a:avLst/>
            </a:prstGeom>
            <a:noFill/>
            <a:ln w="38100">
              <a:solidFill>
                <a:srgbClr val="800000"/>
              </a:solidFill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0490" name="Группа 16"/>
          <p:cNvGrpSpPr>
            <a:grpSpLocks/>
          </p:cNvGrpSpPr>
          <p:nvPr/>
        </p:nvGrpSpPr>
        <p:grpSpPr bwMode="auto">
          <a:xfrm>
            <a:off x="642938" y="4657725"/>
            <a:ext cx="8280400" cy="1628775"/>
            <a:chOff x="642938" y="4429122"/>
            <a:chExt cx="8280400" cy="1363269"/>
          </a:xfrm>
        </p:grpSpPr>
        <p:sp>
          <p:nvSpPr>
            <p:cNvPr id="20492" name="Содержимое 2"/>
            <p:cNvSpPr txBox="1">
              <a:spLocks/>
            </p:cNvSpPr>
            <p:nvPr/>
          </p:nvSpPr>
          <p:spPr bwMode="auto">
            <a:xfrm>
              <a:off x="857250" y="4916486"/>
              <a:ext cx="8066088" cy="875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342900" indent="-342900" eaLnBrk="0" hangingPunct="0">
                <a:spcBef>
                  <a:spcPct val="20000"/>
                </a:spcBef>
                <a:buClr>
                  <a:srgbClr val="FFC905"/>
                </a:buClr>
                <a:buFont typeface="Wingdings 2" pitchFamily="18" charset="2"/>
                <a:buChar char="¢"/>
              </a:pPr>
              <a:r>
                <a:rPr lang="ru-RU" sz="2000">
                  <a:cs typeface="Arial" charset="0"/>
                </a:rPr>
                <a:t>выявление возможных угроз;</a:t>
              </a:r>
            </a:p>
            <a:p>
              <a:pPr marL="342900" indent="-342900" eaLnBrk="0" hangingPunct="0">
                <a:spcBef>
                  <a:spcPct val="20000"/>
                </a:spcBef>
                <a:buClr>
                  <a:srgbClr val="FFC905"/>
                </a:buClr>
                <a:buFont typeface="Wingdings 2" pitchFamily="18" charset="2"/>
                <a:buChar char="¢"/>
              </a:pPr>
              <a:r>
                <a:rPr lang="ru-RU" sz="2000">
                  <a:cs typeface="Arial" charset="0"/>
                </a:rPr>
                <a:t>создание системы защиты от выявленных возможных угроз;</a:t>
              </a:r>
            </a:p>
            <a:p>
              <a:pPr marL="342900" indent="-342900" eaLnBrk="0" hangingPunct="0">
                <a:spcBef>
                  <a:spcPct val="20000"/>
                </a:spcBef>
                <a:buClr>
                  <a:srgbClr val="FFC905"/>
                </a:buClr>
                <a:buFont typeface="Wingdings 2" pitchFamily="18" charset="2"/>
                <a:buChar char="¢"/>
              </a:pPr>
              <a:r>
                <a:rPr lang="ru-RU" sz="2000">
                  <a:cs typeface="Arial" charset="0"/>
                </a:rPr>
                <a:t>контроль защищенности ПДн.</a:t>
              </a:r>
            </a:p>
          </p:txBody>
        </p:sp>
        <p:sp>
          <p:nvSpPr>
            <p:cNvPr id="20493" name="TextBox 8"/>
            <p:cNvSpPr txBox="1">
              <a:spLocks noChangeArrowheads="1"/>
            </p:cNvSpPr>
            <p:nvPr/>
          </p:nvSpPr>
          <p:spPr bwMode="auto">
            <a:xfrm>
              <a:off x="642938" y="4429122"/>
              <a:ext cx="7598234" cy="334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ru-RU" sz="2000" b="1">
                  <a:cs typeface="Arial" charset="0"/>
                </a:rPr>
                <a:t>Классический подход к технической защите информации:</a:t>
              </a:r>
            </a:p>
          </p:txBody>
        </p:sp>
      </p:grpSp>
      <p:sp>
        <p:nvSpPr>
          <p:cNvPr id="21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0" y="0"/>
            <a:ext cx="6921500" cy="952500"/>
          </a:xfrm>
        </p:spPr>
        <p:txBody>
          <a:bodyPr/>
          <a:lstStyle/>
          <a:p>
            <a:pPr eaLnBrk="1" hangingPunct="1"/>
            <a:r>
              <a:rPr lang="ru-RU" smtClean="0"/>
              <a:t>Лицензирование, сертификация и аттестация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333375" y="952500"/>
            <a:ext cx="8786813" cy="3581400"/>
          </a:xfrm>
        </p:spPr>
        <p:txBody>
          <a:bodyPr>
            <a:noAutofit/>
          </a:bodyPr>
          <a:lstStyle/>
          <a:p>
            <a:pPr marL="0" indent="0" eaLnBrk="1" hangingPunct="1">
              <a:defRPr/>
            </a:pPr>
            <a:r>
              <a:rPr lang="ru-RU" sz="18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Лицензирование</a:t>
            </a:r>
            <a:r>
              <a:rPr lang="ru-RU" sz="1800" b="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0" dirty="0" smtClean="0">
                <a:latin typeface="Arial" pitchFamily="34" charset="0"/>
                <a:cs typeface="Arial" pitchFamily="34" charset="0"/>
              </a:rPr>
              <a:t>– разрешение на определенный вид деятельности. </a:t>
            </a:r>
          </a:p>
          <a:p>
            <a:pPr marL="0" indent="0" algn="just" eaLnBrk="1" hangingPunct="1">
              <a:defRPr/>
            </a:pPr>
            <a:r>
              <a:rPr lang="ru-RU" sz="18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Сертификация</a:t>
            </a:r>
            <a:r>
              <a:rPr lang="ru-RU" sz="1800" b="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0" dirty="0" smtClean="0">
                <a:latin typeface="Arial" pitchFamily="34" charset="0"/>
                <a:cs typeface="Arial" pitchFamily="34" charset="0"/>
              </a:rPr>
              <a:t>– процедура подтверждения соответствия, посредством которой независимая от изготовителя (продавца, исполнителя) </a:t>
            </a:r>
            <a:r>
              <a:rPr lang="en-US" sz="18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b="0" dirty="0" smtClean="0">
                <a:latin typeface="Arial" pitchFamily="34" charset="0"/>
                <a:cs typeface="Arial" pitchFamily="34" charset="0"/>
              </a:rPr>
              <a:t>и потребителя (покупателя) организация удостоверяет в письменной форме (сертификат), что продукция соответствует установленным требованиям. </a:t>
            </a:r>
          </a:p>
          <a:p>
            <a:pPr marL="0" indent="0" algn="just" eaLnBrk="1" hangingPunct="1">
              <a:defRPr/>
            </a:pPr>
            <a:r>
              <a:rPr lang="ru-RU" sz="1800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Аттестация</a:t>
            </a:r>
            <a:r>
              <a:rPr lang="ru-RU" sz="1800" b="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0" dirty="0" smtClean="0">
                <a:latin typeface="Arial" pitchFamily="34" charset="0"/>
                <a:cs typeface="Arial" pitchFamily="34" charset="0"/>
              </a:rPr>
              <a:t>- комплексная проверка защищаемого объекта информатизации в реальных условиях эксплуатации. По результатам аттестации выдается «Аттестат соответствия», подтверждающий, что объект удовлетворяет требованиям стандартов или иных нормативно-технических документов по безопасности информации. </a:t>
            </a:r>
          </a:p>
          <a:p>
            <a:pPr marL="0" indent="0" algn="ctr" eaLnBrk="1" hangingPunct="1">
              <a:defRPr/>
            </a:pPr>
            <a:r>
              <a:rPr lang="ru-R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«Заочно» или «типично» провести аттестацию нельзя, что увеличивает сроки и стоимость, но «делегирует» риски и «снимает» ответственность.</a:t>
            </a:r>
          </a:p>
          <a:p>
            <a:pPr marL="457200" indent="-457200" eaLnBrk="1" hangingPunct="1">
              <a:defRPr/>
            </a:pPr>
            <a:endParaRPr lang="ru-RU" sz="1800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4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35BCD7C-2068-47DC-AAF9-8A789DDEFC9B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  <p:grpSp>
        <p:nvGrpSpPr>
          <p:cNvPr id="28678" name="Группа 7"/>
          <p:cNvGrpSpPr>
            <a:grpSpLocks/>
          </p:cNvGrpSpPr>
          <p:nvPr/>
        </p:nvGrpSpPr>
        <p:grpSpPr bwMode="auto">
          <a:xfrm>
            <a:off x="0" y="4511675"/>
            <a:ext cx="9144000" cy="2071688"/>
            <a:chOff x="0" y="4143375"/>
            <a:chExt cx="9144000" cy="2071688"/>
          </a:xfrm>
        </p:grpSpPr>
        <p:sp>
          <p:nvSpPr>
            <p:cNvPr id="28679" name="Прямоугольник 10"/>
            <p:cNvSpPr>
              <a:spLocks noChangeArrowheads="1"/>
            </p:cNvSpPr>
            <p:nvPr/>
          </p:nvSpPr>
          <p:spPr bwMode="auto">
            <a:xfrm>
              <a:off x="0" y="4143375"/>
              <a:ext cx="9144000" cy="2071688"/>
            </a:xfrm>
            <a:prstGeom prst="rect">
              <a:avLst/>
            </a:prstGeom>
            <a:solidFill>
              <a:srgbClr val="AFC8FF"/>
            </a:solidFill>
            <a:ln w="9525" algn="ctr">
              <a:noFill/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>
                <a:spcBef>
                  <a:spcPct val="20000"/>
                </a:spcBef>
                <a:buClr>
                  <a:srgbClr val="F0BC00"/>
                </a:buClr>
                <a:buFont typeface="Wingdings 2" pitchFamily="18" charset="2"/>
                <a:buChar char="•"/>
              </a:pPr>
              <a:endParaRPr lang="ru-RU"/>
            </a:p>
          </p:txBody>
        </p:sp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4200" y="4214813"/>
              <a:ext cx="1414463" cy="1946275"/>
            </a:xfrm>
            <a:prstGeom prst="rect">
              <a:avLst/>
            </a:prstGeom>
            <a:gradFill rotWithShape="1">
              <a:gsLst>
                <a:gs pos="0">
                  <a:srgbClr val="BCBCBC"/>
                </a:gs>
                <a:gs pos="35001">
                  <a:srgbClr val="D0D0D0"/>
                </a:gs>
                <a:gs pos="100000">
                  <a:srgbClr val="EDEDED"/>
                </a:gs>
              </a:gsLst>
              <a:lin ang="16200000" scaled="1"/>
            </a:gradFill>
            <a:ln w="9525">
              <a:noFill/>
              <a:miter lim="800000"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8100" y="4214813"/>
              <a:ext cx="1035050" cy="187483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pic>
        <p:sp>
          <p:nvSpPr>
            <p:cNvPr id="28682" name="Rectangle 6"/>
            <p:cNvSpPr>
              <a:spLocks noChangeArrowheads="1"/>
            </p:cNvSpPr>
            <p:nvPr/>
          </p:nvSpPr>
          <p:spPr bwMode="auto">
            <a:xfrm>
              <a:off x="2786063" y="4468813"/>
              <a:ext cx="3743325" cy="118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eaLnBrk="0" hangingPunct="0"/>
              <a:r>
                <a:rPr lang="ru-RU" sz="2400" b="1"/>
                <a:t>Системы сертификации средств защиты информации </a:t>
              </a:r>
            </a:p>
          </p:txBody>
        </p:sp>
      </p:grp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2219325" y="0"/>
            <a:ext cx="6924675" cy="958850"/>
          </a:xfrm>
        </p:spPr>
        <p:txBody>
          <a:bodyPr/>
          <a:lstStyle/>
          <a:p>
            <a:pPr eaLnBrk="1" hangingPunct="1"/>
            <a:r>
              <a:rPr lang="ru-RU" smtClean="0"/>
              <a:t>Модель технической компьютерной разведки</a:t>
            </a:r>
          </a:p>
        </p:txBody>
      </p:sp>
      <p:sp>
        <p:nvSpPr>
          <p:cNvPr id="31747" name="TextBox 4"/>
          <p:cNvSpPr txBox="1">
            <a:spLocks noChangeArrowheads="1"/>
          </p:cNvSpPr>
          <p:nvPr/>
        </p:nvSpPr>
        <p:spPr bwMode="auto">
          <a:xfrm>
            <a:off x="571500" y="1216025"/>
            <a:ext cx="8286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000" b="1">
                <a:cs typeface="Arial" charset="0"/>
              </a:rPr>
              <a:t>Техническая компьютерная разведка (ТКР) </a:t>
            </a:r>
            <a:r>
              <a:rPr lang="ru-RU" sz="2000">
                <a:cs typeface="Arial" charset="0"/>
              </a:rPr>
              <a:t>– это добывание </a:t>
            </a:r>
            <a:br>
              <a:rPr lang="ru-RU" sz="2000">
                <a:cs typeface="Arial" charset="0"/>
              </a:rPr>
            </a:br>
            <a:r>
              <a:rPr lang="ru-RU" sz="2000">
                <a:cs typeface="Arial" charset="0"/>
              </a:rPr>
              <a:t>информации из компьютерных систем и сетей, характеристик их программно-аппаратных средств и характеристик пользователей.</a:t>
            </a:r>
          </a:p>
          <a:p>
            <a:pPr eaLnBrk="0" hangingPunct="0"/>
            <a:r>
              <a:rPr lang="ru-RU" sz="2000">
                <a:solidFill>
                  <a:srgbClr val="00B0F0"/>
                </a:solidFill>
                <a:cs typeface="Arial" charset="0"/>
              </a:rPr>
              <a:t>(автор «модели ТКР» дтн Варламов О.О. – сайт </a:t>
            </a:r>
            <a:r>
              <a:rPr lang="en-US" sz="2000">
                <a:solidFill>
                  <a:srgbClr val="00B0F0"/>
                </a:solidFill>
                <a:cs typeface="Arial" charset="0"/>
              </a:rPr>
              <a:t>www.ovar.narod.ru</a:t>
            </a:r>
            <a:r>
              <a:rPr lang="ru-RU" sz="2000">
                <a:solidFill>
                  <a:srgbClr val="00B0F0"/>
                </a:solidFill>
                <a:cs typeface="Arial" charset="0"/>
              </a:rPr>
              <a:t>)</a:t>
            </a:r>
          </a:p>
        </p:txBody>
      </p:sp>
      <p:sp>
        <p:nvSpPr>
          <p:cNvPr id="31748" name="Содержимое 2"/>
          <p:cNvSpPr>
            <a:spLocks noGrp="1"/>
          </p:cNvSpPr>
          <p:nvPr>
            <p:ph idx="1"/>
          </p:nvPr>
        </p:nvSpPr>
        <p:spPr>
          <a:xfrm>
            <a:off x="785813" y="3216275"/>
            <a:ext cx="7772400" cy="2357438"/>
          </a:xfrm>
        </p:spPr>
        <p:txBody>
          <a:bodyPr/>
          <a:lstStyle/>
          <a:p>
            <a:pPr marL="447675" indent="-447675" eaLnBrk="1" hangingPunct="1">
              <a:buClrTx/>
              <a:buFontTx/>
              <a:buAutoNum type="arabicParenR"/>
            </a:pPr>
            <a:r>
              <a:rPr lang="ru-RU" sz="2000" smtClean="0">
                <a:latin typeface="Arial" charset="0"/>
                <a:cs typeface="Arial" charset="0"/>
              </a:rPr>
              <a:t>данные, сведения и информация, обрабатываемые, </a:t>
            </a:r>
            <a:br>
              <a:rPr lang="ru-RU" sz="2000" smtClean="0">
                <a:latin typeface="Arial" charset="0"/>
                <a:cs typeface="Arial" charset="0"/>
              </a:rPr>
            </a:br>
            <a:r>
              <a:rPr lang="ru-RU" sz="2000" smtClean="0">
                <a:latin typeface="Arial" charset="0"/>
                <a:cs typeface="Arial" charset="0"/>
              </a:rPr>
              <a:t>в том числе передаваемые и хранимые, </a:t>
            </a:r>
            <a:br>
              <a:rPr lang="ru-RU" sz="2000" smtClean="0">
                <a:latin typeface="Arial" charset="0"/>
                <a:cs typeface="Arial" charset="0"/>
              </a:rPr>
            </a:br>
            <a:r>
              <a:rPr lang="ru-RU" sz="2000" smtClean="0">
                <a:latin typeface="Arial" charset="0"/>
                <a:cs typeface="Arial" charset="0"/>
              </a:rPr>
              <a:t>в компьютерных системах и сетях;</a:t>
            </a:r>
          </a:p>
          <a:p>
            <a:pPr marL="447675" indent="-447675" eaLnBrk="1" hangingPunct="1">
              <a:buClrTx/>
              <a:buFontTx/>
              <a:buAutoNum type="arabicParenR"/>
            </a:pPr>
            <a:r>
              <a:rPr lang="ru-RU" sz="2000" smtClean="0">
                <a:latin typeface="Arial" charset="0"/>
                <a:cs typeface="Arial" charset="0"/>
              </a:rPr>
              <a:t>характеристики программных, аппаратных </a:t>
            </a:r>
            <a:br>
              <a:rPr lang="ru-RU" sz="2000" smtClean="0">
                <a:latin typeface="Arial" charset="0"/>
                <a:cs typeface="Arial" charset="0"/>
              </a:rPr>
            </a:br>
            <a:r>
              <a:rPr lang="ru-RU" sz="2000" smtClean="0">
                <a:latin typeface="Arial" charset="0"/>
                <a:cs typeface="Arial" charset="0"/>
              </a:rPr>
              <a:t>и программно-аппаратных комплексов;</a:t>
            </a:r>
          </a:p>
          <a:p>
            <a:pPr marL="447675" indent="-447675" eaLnBrk="1" hangingPunct="1">
              <a:buClrTx/>
              <a:buFontTx/>
              <a:buAutoNum type="arabicParenR"/>
            </a:pPr>
            <a:r>
              <a:rPr lang="ru-RU" sz="2000" smtClean="0">
                <a:solidFill>
                  <a:srgbClr val="C00000"/>
                </a:solidFill>
                <a:latin typeface="Arial" charset="0"/>
                <a:cs typeface="Arial" charset="0"/>
              </a:rPr>
              <a:t>характеристики пользователей компьютерных систем </a:t>
            </a:r>
            <a:br>
              <a:rPr lang="ru-RU" sz="2000" smtClean="0">
                <a:solidFill>
                  <a:srgbClr val="C00000"/>
                </a:solidFill>
                <a:latin typeface="Arial" charset="0"/>
                <a:cs typeface="Arial" charset="0"/>
              </a:rPr>
            </a:br>
            <a:r>
              <a:rPr lang="ru-RU" sz="2000" smtClean="0">
                <a:solidFill>
                  <a:srgbClr val="C00000"/>
                </a:solidFill>
                <a:latin typeface="Arial" charset="0"/>
                <a:cs typeface="Arial" charset="0"/>
              </a:rPr>
              <a:t>и сетей.</a:t>
            </a:r>
          </a:p>
        </p:txBody>
      </p:sp>
      <p:sp>
        <p:nvSpPr>
          <p:cNvPr id="31749" name="TextBox 6"/>
          <p:cNvSpPr txBox="1">
            <a:spLocks noChangeArrowheads="1"/>
          </p:cNvSpPr>
          <p:nvPr/>
        </p:nvSpPr>
        <p:spPr bwMode="auto">
          <a:xfrm>
            <a:off x="571500" y="2644775"/>
            <a:ext cx="45005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2000" b="1">
                <a:cs typeface="Arial" charset="0"/>
              </a:rPr>
              <a:t>Источники информации для  ТКР:</a:t>
            </a:r>
          </a:p>
        </p:txBody>
      </p:sp>
      <p:sp>
        <p:nvSpPr>
          <p:cNvPr id="23558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0D55532-0DCF-4746-A024-AE0EE6E4D732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25" y="142875"/>
            <a:ext cx="7286625" cy="428625"/>
          </a:xfrm>
        </p:spPr>
        <p:txBody>
          <a:bodyPr/>
          <a:lstStyle/>
          <a:p>
            <a:pPr eaLnBrk="1" hangingPunct="1"/>
            <a:r>
              <a:rPr lang="ru-RU" smtClean="0"/>
              <a:t> Виды ТКР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643063" y="2465388"/>
            <a:ext cx="57245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СЕМАНТИЧЕСКУЮ;</a:t>
            </a:r>
          </a:p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АЛГОРИТМИЧЕСКУЮ; </a:t>
            </a:r>
          </a:p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ВИРУСНУЮ; </a:t>
            </a:r>
          </a:p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РАЗГРАНИЧИТЕЛЬНУЮ;</a:t>
            </a:r>
          </a:p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СЕТЕВУЮ;</a:t>
            </a:r>
          </a:p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ПОТОКОВУЮ; </a:t>
            </a:r>
          </a:p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АППАРАТНУЮ; </a:t>
            </a:r>
          </a:p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ФОРМАТНУЮ;</a:t>
            </a:r>
          </a:p>
          <a:p>
            <a:pPr marL="266700" algn="just" eaLnBrk="0" hangingPunct="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FontTx/>
              <a:buAutoNum type="arabicPeriod"/>
            </a:pPr>
            <a:r>
              <a:rPr lang="ru-RU" sz="2000" b="1">
                <a:solidFill>
                  <a:schemeClr val="tx2"/>
                </a:solidFill>
              </a:rPr>
              <a:t> ПОЛЬЗОВАТЕЛЬСКУЮ. 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57188" y="1322388"/>
            <a:ext cx="87868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ru-RU" sz="2000"/>
              <a:t>По принципам построения программно-аппаратных комплексов, </a:t>
            </a:r>
            <a:br>
              <a:rPr lang="ru-RU" sz="2000"/>
            </a:br>
            <a:r>
              <a:rPr lang="ru-RU" sz="2000"/>
              <a:t>каналам распространения информации и функциональному назначению выделяют </a:t>
            </a:r>
            <a:r>
              <a:rPr lang="ru-RU" sz="2000" b="1">
                <a:solidFill>
                  <a:srgbClr val="C00000"/>
                </a:solidFill>
              </a:rPr>
              <a:t>девять видов </a:t>
            </a:r>
            <a:r>
              <a:rPr lang="ru-RU" sz="2000"/>
              <a:t>ТКР (угроз):</a:t>
            </a:r>
          </a:p>
        </p:txBody>
      </p:sp>
      <p:sp>
        <p:nvSpPr>
          <p:cNvPr id="24581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010FE3-595F-434B-8A23-EEE2107E7B83}" type="slidenum">
              <a:rPr lang="ru-RU"/>
              <a:pPr>
                <a:defRPr/>
              </a:pPr>
              <a:t>19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title"/>
          </p:nvPr>
        </p:nvSpPr>
        <p:spPr>
          <a:xfrm>
            <a:off x="2222500" y="0"/>
            <a:ext cx="6921500" cy="952500"/>
          </a:xfrm>
        </p:spPr>
        <p:txBody>
          <a:bodyPr/>
          <a:lstStyle/>
          <a:p>
            <a:pPr eaLnBrk="1" hangingPunct="1"/>
            <a:r>
              <a:rPr lang="ru-RU" smtClean="0"/>
              <a:t>Регуляторы в области персональных данных</a:t>
            </a:r>
          </a:p>
        </p:txBody>
      </p:sp>
      <p:sp>
        <p:nvSpPr>
          <p:cNvPr id="9220" name="Rectangle 7"/>
          <p:cNvSpPr>
            <a:spLocks noGrp="1" noChangeArrowheads="1"/>
          </p:cNvSpPr>
          <p:nvPr>
            <p:ph idx="1"/>
          </p:nvPr>
        </p:nvSpPr>
        <p:spPr>
          <a:xfrm>
            <a:off x="317500" y="893763"/>
            <a:ext cx="8724900" cy="5748337"/>
          </a:xfrm>
        </p:spPr>
        <p:txBody>
          <a:bodyPr/>
          <a:lstStyle/>
          <a:p>
            <a:pPr marL="457200" indent="-457200" algn="just" eaLnBrk="1" hangingPunct="1">
              <a:buFont typeface="Arial Narrow" pitchFamily="34" charset="0"/>
              <a:buAutoNum type="arabicParenR"/>
            </a:pPr>
            <a:r>
              <a:rPr lang="ru-RU" sz="2000" b="0" dirty="0" smtClean="0">
                <a:latin typeface="Arial" charset="0"/>
                <a:cs typeface="Arial" charset="0"/>
              </a:rPr>
              <a:t>Уполномоченный орган </a:t>
            </a:r>
            <a:r>
              <a:rPr lang="ru-RU" sz="2000" b="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по защите прав субъектов персональных данных</a:t>
            </a:r>
            <a:r>
              <a:rPr lang="ru-RU" sz="2000" b="0" dirty="0" smtClean="0">
                <a:latin typeface="Arial" charset="0"/>
                <a:cs typeface="Arial" charset="0"/>
              </a:rPr>
              <a:t>, на который возложено обеспечение контроля и надзора за соответствием обработки персональных данных требованиям закона – это федеральный орган исполнительной власти, осуществляющий функции по контролю и надзору в сфере информационных технологий и связи </a:t>
            </a:r>
            <a:r>
              <a:rPr lang="ru-RU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(</a:t>
            </a:r>
            <a:r>
              <a:rPr lang="ru-RU" sz="2000" dirty="0" err="1" smtClean="0">
                <a:solidFill>
                  <a:srgbClr val="FF0000"/>
                </a:solidFill>
                <a:latin typeface="Arial" charset="0"/>
                <a:cs typeface="Arial" charset="0"/>
              </a:rPr>
              <a:t>Роскомнадзор</a:t>
            </a:r>
            <a:r>
              <a:rPr lang="ru-RU" sz="200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)</a:t>
            </a:r>
            <a:r>
              <a:rPr lang="ru-RU" sz="2000" b="0" dirty="0" smtClean="0">
                <a:latin typeface="Arial" charset="0"/>
                <a:cs typeface="Arial" charset="0"/>
              </a:rPr>
              <a:t>.</a:t>
            </a:r>
            <a:endParaRPr lang="en-US" sz="2000" b="0" dirty="0" smtClean="0">
              <a:latin typeface="Arial" charset="0"/>
              <a:cs typeface="Arial" charset="0"/>
            </a:endParaRPr>
          </a:p>
          <a:p>
            <a:pPr marL="457200" indent="-457200" algn="just" eaLnBrk="1" hangingPunct="1">
              <a:buFont typeface="Arial Narrow" pitchFamily="34" charset="0"/>
              <a:buAutoNum type="arabicParenR"/>
            </a:pPr>
            <a:r>
              <a:rPr lang="ru-RU" sz="2000" b="0" dirty="0" smtClean="0">
                <a:latin typeface="Arial" charset="0"/>
                <a:cs typeface="Arial" charset="0"/>
              </a:rPr>
              <a:t>Контроль и надзор за выполнением требований к </a:t>
            </a:r>
            <a:r>
              <a:rPr lang="ru-RU" sz="2000" b="0" dirty="0" smtClean="0">
                <a:solidFill>
                  <a:srgbClr val="252379"/>
                </a:solidFill>
                <a:latin typeface="Arial" charset="0"/>
                <a:cs typeface="Arial" charset="0"/>
              </a:rPr>
              <a:t>обеспечению безопасности </a:t>
            </a:r>
            <a:r>
              <a:rPr lang="ru-RU" sz="2000" b="0" dirty="0" smtClean="0">
                <a:latin typeface="Arial" charset="0"/>
                <a:cs typeface="Arial" charset="0"/>
              </a:rPr>
              <a:t>персональных данных осуществляются </a:t>
            </a:r>
            <a:r>
              <a:rPr lang="ru-RU" sz="2000" b="0" u="sng" dirty="0" smtClean="0">
                <a:latin typeface="Arial" charset="0"/>
                <a:cs typeface="Arial" charset="0"/>
              </a:rPr>
              <a:t>в пределах своих полномочий</a:t>
            </a:r>
            <a:r>
              <a:rPr lang="ru-RU" sz="2000" b="0" dirty="0" smtClean="0">
                <a:latin typeface="Arial" charset="0"/>
                <a:cs typeface="Arial" charset="0"/>
              </a:rPr>
              <a:t> (и без права ознакомления с персональными данными, обрабатываемыми в информационных системах персональных данных)</a:t>
            </a:r>
            <a:r>
              <a:rPr lang="en-US" sz="2000" b="0" dirty="0" smtClean="0">
                <a:latin typeface="Arial" charset="0"/>
                <a:cs typeface="Arial" charset="0"/>
              </a:rPr>
              <a:t> </a:t>
            </a:r>
            <a:r>
              <a:rPr lang="ru-RU" sz="2000" b="0" dirty="0" smtClean="0">
                <a:latin typeface="Arial" charset="0"/>
                <a:cs typeface="Arial" charset="0"/>
              </a:rPr>
              <a:t>федеральным органом исполнительной власти, уполномоченным в области обеспечения безопасности </a:t>
            </a:r>
            <a:r>
              <a:rPr lang="ru-RU" sz="2000" b="0" dirty="0" smtClean="0">
                <a:solidFill>
                  <a:srgbClr val="252379"/>
                </a:solidFill>
                <a:latin typeface="Arial" charset="0"/>
                <a:cs typeface="Arial" charset="0"/>
              </a:rPr>
              <a:t>(</a:t>
            </a:r>
            <a:r>
              <a:rPr lang="ru-RU" sz="2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ФСБ России </a:t>
            </a:r>
            <a:r>
              <a:rPr lang="ru-RU" sz="2000" b="0" dirty="0" smtClean="0">
                <a:solidFill>
                  <a:srgbClr val="252379"/>
                </a:solidFill>
                <a:latin typeface="Arial" charset="0"/>
                <a:cs typeface="Arial" charset="0"/>
              </a:rPr>
              <a:t>– в области применения криптографии)</a:t>
            </a:r>
            <a:r>
              <a:rPr lang="en-US" sz="2000" b="0" dirty="0" smtClean="0">
                <a:latin typeface="Arial" charset="0"/>
                <a:cs typeface="Arial" charset="0"/>
              </a:rPr>
              <a:t> </a:t>
            </a:r>
            <a:r>
              <a:rPr lang="ru-RU" sz="2000" b="0" dirty="0" smtClean="0">
                <a:latin typeface="Arial" charset="0"/>
                <a:cs typeface="Arial" charset="0"/>
              </a:rPr>
              <a:t>и </a:t>
            </a:r>
          </a:p>
          <a:p>
            <a:pPr marL="457200" indent="-457200" algn="just" eaLnBrk="1" hangingPunct="1">
              <a:buFont typeface="Arial Narrow" pitchFamily="34" charset="0"/>
              <a:buAutoNum type="arabicParenR"/>
            </a:pPr>
            <a:r>
              <a:rPr lang="ru-RU" sz="2000" b="0" dirty="0" smtClean="0">
                <a:latin typeface="Arial" charset="0"/>
                <a:cs typeface="Arial" charset="0"/>
              </a:rPr>
              <a:t>федеральным органом исполнительной власти, уполномоченным в области противодействия (</a:t>
            </a:r>
            <a:r>
              <a:rPr lang="ru-RU" sz="2000" u="sng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ПД</a:t>
            </a:r>
            <a:r>
              <a:rPr lang="ru-RU" sz="2000" b="0" dirty="0" smtClean="0">
                <a:latin typeface="Arial" charset="0"/>
                <a:cs typeface="Arial" charset="0"/>
              </a:rPr>
              <a:t>) техническим разведкам и технической защиты информации (ТЗИ) </a:t>
            </a:r>
            <a:r>
              <a:rPr lang="ru-RU" sz="2000" b="0" dirty="0" smtClean="0">
                <a:solidFill>
                  <a:srgbClr val="252379"/>
                </a:solidFill>
                <a:latin typeface="Arial" charset="0"/>
                <a:cs typeface="Arial" charset="0"/>
              </a:rPr>
              <a:t>(</a:t>
            </a:r>
            <a:r>
              <a:rPr lang="ru-RU" sz="2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ФСТЭК России</a:t>
            </a:r>
            <a:r>
              <a:rPr lang="ru-RU" sz="2000" dirty="0" smtClean="0">
                <a:solidFill>
                  <a:srgbClr val="252379"/>
                </a:solidFill>
                <a:latin typeface="Arial" charset="0"/>
                <a:cs typeface="Arial" charset="0"/>
              </a:rPr>
              <a:t> </a:t>
            </a:r>
            <a:r>
              <a:rPr lang="ru-RU" sz="2000" b="0" dirty="0" smtClean="0">
                <a:solidFill>
                  <a:srgbClr val="252379"/>
                </a:solidFill>
                <a:latin typeface="Arial" charset="0"/>
                <a:cs typeface="Arial" charset="0"/>
              </a:rPr>
              <a:t>– вся техническая защита информации, кроме криптографии)</a:t>
            </a:r>
            <a:r>
              <a:rPr lang="ru-RU" sz="2000" b="0" dirty="0" smtClean="0">
                <a:latin typeface="Arial" charset="0"/>
                <a:cs typeface="Arial" charset="0"/>
              </a:rPr>
              <a:t>.</a:t>
            </a:r>
          </a:p>
        </p:txBody>
      </p:sp>
      <p:sp>
        <p:nvSpPr>
          <p:cNvPr id="9218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97D8ED8-C536-4C9C-9BC9-2784878E1513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title"/>
          </p:nvPr>
        </p:nvSpPr>
        <p:spPr>
          <a:xfrm>
            <a:off x="2189163" y="0"/>
            <a:ext cx="6954837" cy="952500"/>
          </a:xfrm>
        </p:spPr>
        <p:txBody>
          <a:bodyPr/>
          <a:lstStyle/>
          <a:p>
            <a:pPr eaLnBrk="1" hangingPunct="1"/>
            <a:r>
              <a:rPr lang="ru-RU" smtClean="0"/>
              <a:t>Нормативная база </a:t>
            </a:r>
            <a:br>
              <a:rPr lang="ru-RU" smtClean="0"/>
            </a:br>
            <a:r>
              <a:rPr lang="ru-RU" smtClean="0"/>
              <a:t>по защите персональных данных</a:t>
            </a:r>
          </a:p>
        </p:txBody>
      </p:sp>
      <p:sp>
        <p:nvSpPr>
          <p:cNvPr id="9220" name="Rectangle 7"/>
          <p:cNvSpPr>
            <a:spLocks noGrp="1" noChangeArrowheads="1"/>
          </p:cNvSpPr>
          <p:nvPr>
            <p:ph idx="1"/>
          </p:nvPr>
        </p:nvSpPr>
        <p:spPr>
          <a:xfrm>
            <a:off x="438150" y="969963"/>
            <a:ext cx="8713788" cy="553243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№152-ФЗ «О персональных данных»</a:t>
            </a:r>
            <a:br>
              <a:rPr lang="ru-RU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от 27 июля 2006 г.</a:t>
            </a:r>
          </a:p>
          <a:p>
            <a:pPr marL="0" lvl="1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Общие положения;</a:t>
            </a:r>
          </a:p>
          <a:p>
            <a:pPr marL="0" lvl="1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Принципы и условия обработки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ПДн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0" lvl="1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Права субъекта персональных данных; </a:t>
            </a:r>
          </a:p>
          <a:p>
            <a:pPr marL="0" lvl="1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Обязанности оператора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ИСПДн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 marL="0" lvl="1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Контроль и надзор за обработкой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ПДн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ответственность за нарушение требований закона.</a:t>
            </a:r>
          </a:p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60000"/>
              <a:defRPr/>
            </a:pPr>
            <a:endParaRPr lang="ru-RU" b="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60000"/>
              <a:buFont typeface="Arial" pitchFamily="34" charset="0"/>
              <a:buChar char="•"/>
              <a:defRPr/>
            </a:pPr>
            <a:r>
              <a:rPr lang="ru-RU" b="0" dirty="0" smtClean="0">
                <a:latin typeface="Arial" pitchFamily="34" charset="0"/>
                <a:cs typeface="Arial" pitchFamily="34" charset="0"/>
              </a:rPr>
              <a:t>Лица, виновные в нарушении требований Федерального закона «О персональных данных», несут гражданскую, </a:t>
            </a:r>
            <a:r>
              <a:rPr lang="ru-RU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уголовную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, административную, дисциплинарную и иную предусмотренную законодательством РФ ответственность. </a:t>
            </a:r>
          </a:p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ct val="160000"/>
              <a:buFont typeface="Arial" pitchFamily="34" charset="0"/>
              <a:buChar char="•"/>
              <a:defRPr/>
            </a:pPr>
            <a:r>
              <a:rPr lang="ru-RU" b="0" dirty="0" err="1" smtClean="0">
                <a:latin typeface="Arial" pitchFamily="34" charset="0"/>
                <a:cs typeface="Arial" pitchFamily="34" charset="0"/>
              </a:rPr>
              <a:t>ИСПДн</a:t>
            </a:r>
            <a:r>
              <a:rPr lang="ru-RU" b="0" dirty="0" smtClean="0">
                <a:latin typeface="Arial" pitchFamily="34" charset="0"/>
                <a:cs typeface="Arial" pitchFamily="34" charset="0"/>
              </a:rPr>
              <a:t> должны быть приведены в соответствие с требованиями этого Федерального закона не позднее</a:t>
            </a:r>
            <a:r>
              <a:rPr lang="en-US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 января 2011 года.</a:t>
            </a:r>
            <a:endParaRPr lang="ru-RU" b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A26F224-F3AD-4C46-B037-6DC1377E16E2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78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6934200" cy="965200"/>
          </a:xfrm>
        </p:spPr>
        <p:txBody>
          <a:bodyPr/>
          <a:lstStyle/>
          <a:p>
            <a:pPr eaLnBrk="1" hangingPunct="1"/>
            <a:r>
              <a:rPr lang="ru-RU" sz="2000" smtClean="0"/>
              <a:t>Примеры возможной ответственности за нарушения в области обработки персональных данных</a:t>
            </a:r>
            <a:endParaRPr lang="ru-RU" sz="2000" smtClean="0">
              <a:solidFill>
                <a:srgbClr val="B74135"/>
              </a:solidFill>
            </a:endParaRPr>
          </a:p>
        </p:txBody>
      </p:sp>
      <p:graphicFrame>
        <p:nvGraphicFramePr>
          <p:cNvPr id="79199" name="Group 351"/>
          <p:cNvGraphicFramePr>
            <a:graphicFrameLocks noGrp="1"/>
          </p:cNvGraphicFramePr>
          <p:nvPr>
            <p:ph type="tbl" idx="1"/>
          </p:nvPr>
        </p:nvGraphicFramePr>
        <p:xfrm>
          <a:off x="0" y="938213"/>
          <a:ext cx="9144000" cy="5626785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673100"/>
                <a:gridCol w="4546600"/>
                <a:gridCol w="3924300"/>
              </a:tblGrid>
              <a:tr h="2427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Статья</a:t>
                      </a: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Содержание статьи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5237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Возможные санкции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25237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</a:tr>
              <a:tr h="584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УК  137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Незаконное собирание или распространение сведений о частной жизни лица, составляющих его личную или семейную тайну, без его согласия</a:t>
                      </a: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Штраф 300.000 руб.,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арест до 6 месяцев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</a:tr>
              <a:tr h="558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УК  138</a:t>
                      </a: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Нарушение тайны переписки, телефонных переговоров, почтовых, телеграфных или иных сообщений</a:t>
                      </a: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Штраф 300.000 руб., </a:t>
                      </a:r>
                      <a:r>
                        <a:rPr kumimoji="0" lang="ru-RU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арест до 4 месяцев</a:t>
                      </a: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лишение права занимать определенные должности</a:t>
                      </a:r>
                    </a:p>
                  </a:txBody>
                  <a:tcPr marL="36000" marR="18000" marT="18000" marB="18000" horzOverflow="overflow"/>
                </a:tc>
              </a:tr>
              <a:tr h="2541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УК  155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Разглашение тайны усыновления (удочерения)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Штраф 80.000 руб.,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арест до 4 месяцев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</a:tr>
              <a:tr h="456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УК  171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Осуществление предпринимательской деятельности без специального разрешения (лицензии)… или с нарушением лицензионных требований и условий…</a:t>
                      </a: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Штраф 300.000 руб., </a:t>
                      </a:r>
                      <a:r>
                        <a:rPr kumimoji="0" lang="ru-RU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арест до 6 месяцев </a:t>
                      </a: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+ лишение права занимать должность на срок до 5 лет </a:t>
                      </a:r>
                    </a:p>
                  </a:txBody>
                  <a:tcPr marL="36000" marR="18000" marT="18000" marB="18000" horzOverflow="overflow"/>
                </a:tc>
              </a:tr>
              <a:tr h="58849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УК  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Незаконное получение и разглашение сведений, составляющих коммерческую, налоговую или банковскую тайну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200.000 руб. + дисквалификация должностного лица до 3 лет, 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лишение свободы до 10 лет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</a:tr>
              <a:tr h="386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УК  201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Злоупотребление полномочиями (при умышленном разглашении ПДн)</a:t>
                      </a: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Штраф до 1.000.000 руб., </a:t>
                      </a:r>
                      <a:r>
                        <a:rPr kumimoji="0" lang="ru-RU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лишение свободы до 10 лет </a:t>
                      </a:r>
                      <a:endParaRPr kumimoji="0" lang="ru-RU" sz="14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</a:tr>
              <a:tr h="40203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УК  272</a:t>
                      </a: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Неправомерный доступ к компьютерной информации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Штраф 300.000 руб., исправительные работы на срок до 2 лет,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лишение свободы до 5 лет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6000" marR="18000" marT="18000" marB="18000" horzOverflow="overflow"/>
                </a:tc>
              </a:tr>
              <a:tr h="6637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КоАП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РФ ст. 13.12</a:t>
                      </a:r>
                    </a:p>
                  </a:txBody>
                  <a:tcPr marL="36000" marR="18000" marT="18000" marB="18000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Нарушение правил защиты информации, а также использование </a:t>
                      </a:r>
                      <a:r>
                        <a:rPr kumimoji="0" lang="ru-RU" sz="140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несертифицированных</a:t>
                      </a: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средств защиты информации, если они подлежат обязательной сертификации, а также грубое нарушение условий, предусмотренных лицензией на осуществление деятельности в области защиты информации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Штраф 20.000 руб. </a:t>
                      </a:r>
                      <a:r>
                        <a:rPr kumimoji="0" lang="ru-RU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+ конфискация </a:t>
                      </a:r>
                      <a:r>
                        <a:rPr kumimoji="0" lang="ru-RU" sz="1400" b="1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несертифицированных</a:t>
                      </a:r>
                      <a:r>
                        <a:rPr kumimoji="0" lang="ru-RU" sz="14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средств защиты информации + приостановление деятельности на срок до 90 суток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6443663" y="6569075"/>
            <a:ext cx="2235200" cy="288925"/>
          </a:xfrm>
        </p:spPr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3309938" y="6581775"/>
            <a:ext cx="2519362" cy="338138"/>
          </a:xfrm>
        </p:spPr>
        <p:txBody>
          <a:bodyPr/>
          <a:lstStyle/>
          <a:p>
            <a:pPr>
              <a:defRPr/>
            </a:pPr>
            <a:fld id="{A101B757-DAE3-47D6-93B8-029F68AE6D8B}" type="slidenum">
              <a:rPr lang="ru-RU" smtClean="0"/>
              <a:pPr>
                <a:defRPr/>
              </a:pPr>
              <a:t>21</a:t>
            </a:fld>
            <a:endParaRPr lang="ru-RU" dirty="0" smtClean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6"/>
          <p:cNvSpPr>
            <a:spLocks noGrp="1" noChangeArrowheads="1"/>
          </p:cNvSpPr>
          <p:nvPr>
            <p:ph type="title"/>
          </p:nvPr>
        </p:nvSpPr>
        <p:spPr>
          <a:xfrm>
            <a:off x="2214563" y="0"/>
            <a:ext cx="6929437" cy="952500"/>
          </a:xfrm>
        </p:spPr>
        <p:txBody>
          <a:bodyPr/>
          <a:lstStyle/>
          <a:p>
            <a:pPr eaLnBrk="1" hangingPunct="1"/>
            <a:r>
              <a:rPr lang="ru-RU" smtClean="0"/>
              <a:t>Российский государственный подход к защите информации и важность разработки Модели угроз </a:t>
            </a:r>
          </a:p>
        </p:txBody>
      </p:sp>
      <p:sp>
        <p:nvSpPr>
          <p:cNvPr id="9220" name="Rectangle 7"/>
          <p:cNvSpPr>
            <a:spLocks noGrp="1" noChangeArrowheads="1"/>
          </p:cNvSpPr>
          <p:nvPr>
            <p:ph idx="1"/>
          </p:nvPr>
        </p:nvSpPr>
        <p:spPr>
          <a:xfrm>
            <a:off x="412750" y="925513"/>
            <a:ext cx="8713788" cy="5707062"/>
          </a:xfrm>
        </p:spPr>
        <p:txBody>
          <a:bodyPr>
            <a:noAutofit/>
          </a:bodyPr>
          <a:lstStyle/>
          <a:p>
            <a:pPr marL="265113" indent="-265113" eaLnBrk="1" hangingPunct="1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Три «классических»  этапа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противодействия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u="sng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(ПД)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техническим разведкам (ТР) и технической  защиты информации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(ТЗИ)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применяемых для обеспечения безопасности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ИСПДн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1257300" lvl="2" indent="-457200" eaLnBrk="1" hangingPunct="1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Выявить угрозы.</a:t>
            </a:r>
          </a:p>
          <a:p>
            <a:pPr marL="1257300" lvl="2" indent="-457200" eaLnBrk="1" hangingPunct="1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Создать систему защиты информации от этих угроз.</a:t>
            </a:r>
          </a:p>
          <a:p>
            <a:pPr marL="1257300" lvl="2" indent="-457200" eaLnBrk="1" hangingPunct="1">
              <a:buFont typeface="+mj-lt"/>
              <a:buAutoNum type="arabicPeriod"/>
              <a:defRPr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Организовать контроль защищенности информации.</a:t>
            </a:r>
          </a:p>
          <a:p>
            <a:pPr marL="457200" indent="-457200" algn="ctr" eaLnBrk="1" hangingPunct="1">
              <a:buFont typeface="Wingdings 2" pitchFamily="18" charset="2"/>
              <a:buNone/>
              <a:defRPr/>
            </a:pPr>
            <a:r>
              <a:rPr lang="en-US" sz="2000" spc="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000" spc="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УГРОЗЫ – ЗАЩИТА – КОНТРОЛЬ</a:t>
            </a:r>
            <a:r>
              <a:rPr lang="en-US" sz="2000" spc="3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2000" spc="3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65113" indent="-265113" eaLnBrk="1" hangingPunct="1">
              <a:defRPr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Угроза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– потенциально возможное событие, вызванное некоторым действием, процессом или явлением, которое может привести к нанесению ущерба чьим-либо интересам.</a:t>
            </a:r>
          </a:p>
          <a:p>
            <a:pPr marL="265113" indent="-265113" eaLnBrk="1" hangingPunct="1"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Нарушение безопасности (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атака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) – это реализация угрозы.</a:t>
            </a:r>
          </a:p>
          <a:p>
            <a:pPr marL="265113" indent="-265113" algn="ctr" eaLnBrk="1" hangingPunct="1">
              <a:defRPr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СИСТЕМА ЗАЩИТЫ ИНФОРМАЦИИ СОЗДАЕТСЯ ТОЛЬКО ОТ ВЫЯВЛЕННЫХ УГРОЗ, СОГЛАСНО РАЗРАБОТАННОЙ </a:t>
            </a:r>
            <a:b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МОДЕЛИ УГРОЗ.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Обязательно необходимо </a:t>
            </a:r>
            <a:r>
              <a:rPr lang="ru-RU" sz="2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предварительное обследование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и разработка </a:t>
            </a:r>
            <a:r>
              <a:rPr lang="ru-RU" sz="200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модели угроз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При появлении новых угроз системы защиты информации необходимо «модернизировать» (переделать). </a:t>
            </a:r>
          </a:p>
        </p:txBody>
      </p:sp>
      <p:sp>
        <p:nvSpPr>
          <p:cNvPr id="9218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3499D1-11BB-44CC-8B56-AB35AA9016EB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FAA0747-E6A4-4ABE-9E8B-178732B797F5}" type="slidenum">
              <a:rPr lang="ru-RU" smtClean="0">
                <a:latin typeface="Arial" charset="0"/>
              </a:rPr>
              <a:pPr/>
              <a:t>4</a:t>
            </a:fld>
            <a:endParaRPr lang="ru-RU" smtClean="0">
              <a:latin typeface="Arial" charset="0"/>
            </a:endParaRP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0" y="0"/>
            <a:ext cx="6921500" cy="939800"/>
          </a:xfrm>
        </p:spPr>
        <p:txBody>
          <a:bodyPr/>
          <a:lstStyle/>
          <a:p>
            <a:pPr eaLnBrk="1" hangingPunct="1"/>
            <a:r>
              <a:rPr lang="ru-RU" smtClean="0"/>
              <a:t>Порядок проведения классификации ИСПДн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7800" y="955675"/>
            <a:ext cx="8953500" cy="47879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800" b="0" smtClean="0">
                <a:latin typeface="Arial" charset="0"/>
                <a:cs typeface="Arial" charset="0"/>
              </a:rPr>
              <a:t>ПРИКАЗ </a:t>
            </a:r>
            <a:r>
              <a:rPr lang="en-US" sz="1800" b="0" smtClean="0">
                <a:latin typeface="Arial" charset="0"/>
                <a:cs typeface="Arial" charset="0"/>
              </a:rPr>
              <a:t>(</a:t>
            </a:r>
            <a:r>
              <a:rPr lang="ru-RU" sz="1800" b="0" smtClean="0">
                <a:latin typeface="Arial" charset="0"/>
                <a:cs typeface="Arial" charset="0"/>
              </a:rPr>
              <a:t>«ТРЕХ»): ФСТЭК России, ФСБ России и Министерства информационных технологий и связи РФ </a:t>
            </a:r>
            <a:r>
              <a:rPr lang="ru-RU" sz="1800" b="0" smtClean="0">
                <a:solidFill>
                  <a:srgbClr val="C00000"/>
                </a:solidFill>
                <a:latin typeface="Arial" charset="0"/>
                <a:cs typeface="Arial" charset="0"/>
              </a:rPr>
              <a:t> от 13 февраля 2008 года №55/86/20 «Об утверждении Порядка проведения классификации информационных систем персональных данных».</a:t>
            </a:r>
          </a:p>
          <a:p>
            <a:pPr marL="0" indent="0" eaLnBrk="1" hangingPunct="1">
              <a:spcBef>
                <a:spcPct val="0"/>
              </a:spcBef>
            </a:pPr>
            <a:endParaRPr lang="ru-RU" sz="1800" b="0" smtClean="0">
              <a:latin typeface="Arial" charset="0"/>
              <a:cs typeface="Arial" charset="0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ru-RU" sz="1800" b="0" smtClean="0">
                <a:latin typeface="Arial" charset="0"/>
                <a:cs typeface="Arial" charset="0"/>
              </a:rPr>
              <a:t>Характеристики безопасности информации: </a:t>
            </a:r>
          </a:p>
          <a:p>
            <a:pPr marL="1425575" lvl="2" indent="-342900" eaLnBrk="1" hangingPunct="1">
              <a:spcBef>
                <a:spcPct val="0"/>
              </a:spcBef>
              <a:buFont typeface="Wingdings" pitchFamily="2" charset="2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доступность,</a:t>
            </a:r>
          </a:p>
          <a:p>
            <a:pPr marL="1425575" lvl="2" indent="-342900" eaLnBrk="1" hangingPunct="1">
              <a:spcBef>
                <a:spcPct val="0"/>
              </a:spcBef>
              <a:buFont typeface="Wingdings" pitchFamily="2" charset="2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целостность, </a:t>
            </a:r>
          </a:p>
          <a:p>
            <a:pPr marL="1425575" lvl="2" indent="-342900" eaLnBrk="1" hangingPunct="1">
              <a:spcBef>
                <a:spcPct val="0"/>
              </a:spcBef>
              <a:buFont typeface="Wingdings" pitchFamily="2" charset="2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конфиденциальность, </a:t>
            </a:r>
          </a:p>
          <a:p>
            <a:pPr marL="1425575" lvl="2" indent="-342900" eaLnBrk="1" hangingPunct="1">
              <a:spcBef>
                <a:spcPct val="0"/>
              </a:spcBef>
              <a:buFont typeface="Wingdings" pitchFamily="2" charset="2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неотказуемость,</a:t>
            </a:r>
          </a:p>
          <a:p>
            <a:pPr marL="1425575" lvl="2" indent="-342900" eaLnBrk="1" hangingPunct="1">
              <a:spcBef>
                <a:spcPct val="0"/>
              </a:spcBef>
              <a:buFont typeface="Wingdings" pitchFamily="2" charset="2"/>
              <a:buAutoNum type="arabicParenR"/>
            </a:pPr>
            <a:r>
              <a:rPr lang="ru-RU" sz="1800" smtClean="0">
                <a:latin typeface="Arial" charset="0"/>
                <a:cs typeface="Arial" charset="0"/>
              </a:rPr>
              <a:t>защита авторских прав.</a:t>
            </a:r>
          </a:p>
          <a:p>
            <a:pPr marL="0" indent="0" eaLnBrk="1" hangingPunct="1">
              <a:spcBef>
                <a:spcPct val="0"/>
              </a:spcBef>
            </a:pPr>
            <a:endParaRPr lang="ru-RU" sz="1800" b="0" u="sng" smtClean="0">
              <a:solidFill>
                <a:schemeClr val="hlink"/>
              </a:solidFill>
              <a:latin typeface="Arial" charset="0"/>
              <a:cs typeface="Arial" charset="0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ru-RU" sz="1800" b="0" u="sng" smtClean="0">
                <a:solidFill>
                  <a:schemeClr val="hlink"/>
                </a:solidFill>
                <a:latin typeface="Arial" charset="0"/>
                <a:cs typeface="Arial" charset="0"/>
              </a:rPr>
              <a:t>Типовые  ИСПДн</a:t>
            </a:r>
            <a:r>
              <a:rPr lang="ru-RU" sz="1800" b="0" smtClean="0">
                <a:solidFill>
                  <a:schemeClr val="hlink"/>
                </a:solidFill>
                <a:latin typeface="Arial" charset="0"/>
                <a:cs typeface="Arial" charset="0"/>
              </a:rPr>
              <a:t> </a:t>
            </a:r>
            <a:r>
              <a:rPr lang="ru-RU" sz="1800" b="0" smtClean="0">
                <a:latin typeface="Arial" charset="0"/>
                <a:cs typeface="Arial" charset="0"/>
              </a:rPr>
              <a:t>должны обеспечить </a:t>
            </a:r>
            <a:r>
              <a:rPr lang="ru-RU" sz="1800" b="0" u="sng" smtClean="0">
                <a:solidFill>
                  <a:srgbClr val="252379"/>
                </a:solidFill>
                <a:latin typeface="Arial" charset="0"/>
                <a:cs typeface="Arial" charset="0"/>
              </a:rPr>
              <a:t>только конфиденциальность</a:t>
            </a:r>
            <a:r>
              <a:rPr lang="ru-RU" sz="1800" b="0" smtClean="0">
                <a:latin typeface="Arial" charset="0"/>
                <a:cs typeface="Arial" charset="0"/>
              </a:rPr>
              <a:t>.</a:t>
            </a:r>
          </a:p>
          <a:p>
            <a:pPr marL="0" indent="0" eaLnBrk="1" hangingPunct="1">
              <a:spcBef>
                <a:spcPct val="0"/>
              </a:spcBef>
            </a:pPr>
            <a:endParaRPr lang="ru-RU" sz="1800" b="0" smtClean="0">
              <a:latin typeface="Arial" charset="0"/>
              <a:cs typeface="Arial" charset="0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ru-RU" sz="1800" b="0" smtClean="0">
                <a:solidFill>
                  <a:schemeClr val="hlink"/>
                </a:solidFill>
                <a:latin typeface="Arial" charset="0"/>
                <a:cs typeface="Arial" charset="0"/>
              </a:rPr>
              <a:t>Специальные ИСПДн</a:t>
            </a:r>
            <a:r>
              <a:rPr lang="ru-RU" sz="1800" b="0" smtClean="0">
                <a:latin typeface="Arial" charset="0"/>
                <a:cs typeface="Arial" charset="0"/>
              </a:rPr>
              <a:t> должны дополнительно обеспечить хотя бы одну из характеристик безопасности:  защищенность от уничтожения, изменения, блокирования, а также иных несанкционированных действий.</a:t>
            </a:r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0" y="5870575"/>
            <a:ext cx="9144000" cy="708025"/>
          </a:xfrm>
          <a:prstGeom prst="rect">
            <a:avLst/>
          </a:prstGeom>
          <a:solidFill>
            <a:srgbClr val="33CC33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>
                <a:solidFill>
                  <a:srgbClr val="990000"/>
                </a:solidFill>
                <a:cs typeface="Arial" charset="0"/>
              </a:rPr>
              <a:t>Все реальные ИСПДн</a:t>
            </a:r>
            <a:r>
              <a:rPr lang="ru-RU" sz="2000" b="1">
                <a:cs typeface="Arial" charset="0"/>
              </a:rPr>
              <a:t> являются специальными. </a:t>
            </a:r>
            <a:br>
              <a:rPr lang="ru-RU" sz="2000" b="1">
                <a:cs typeface="Arial" charset="0"/>
              </a:rPr>
            </a:br>
            <a:r>
              <a:rPr lang="ru-RU" sz="2000" b="1">
                <a:cs typeface="Arial" charset="0"/>
              </a:rPr>
              <a:t>Важную роль играет разработка Частной модели угроз. 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9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91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91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1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1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915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 build="p"/>
      <p:bldP spid="13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9864F4-DA80-4C44-AEF6-80210C51DDF3}" type="slidenum">
              <a:rPr lang="ru-RU" smtClean="0"/>
              <a:pPr>
                <a:defRPr/>
              </a:pPr>
              <a:t>5</a:t>
            </a:fld>
            <a:endParaRPr lang="ru-RU" smtClean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>
          <a:xfrm>
            <a:off x="2235200" y="0"/>
            <a:ext cx="6894513" cy="952500"/>
          </a:xfrm>
        </p:spPr>
        <p:txBody>
          <a:bodyPr/>
          <a:lstStyle/>
          <a:p>
            <a:pPr eaLnBrk="1" hangingPunct="1"/>
            <a:r>
              <a:rPr lang="ru-RU" smtClean="0"/>
              <a:t>Класс типовой ИСПДн определяется </a:t>
            </a:r>
            <a:br>
              <a:rPr lang="ru-RU" smtClean="0"/>
            </a:br>
            <a:r>
              <a:rPr lang="ru-RU" smtClean="0"/>
              <a:t>в соответствии с таблицей</a:t>
            </a:r>
          </a:p>
        </p:txBody>
      </p:sp>
      <p:graphicFrame>
        <p:nvGraphicFramePr>
          <p:cNvPr id="111691" name="Group 75"/>
          <p:cNvGraphicFramePr>
            <a:graphicFrameLocks noGrp="1"/>
          </p:cNvGraphicFramePr>
          <p:nvPr>
            <p:ph idx="1"/>
          </p:nvPr>
        </p:nvGraphicFramePr>
        <p:xfrm>
          <a:off x="25400" y="2071688"/>
          <a:ext cx="9118599" cy="3247138"/>
        </p:xfrm>
        <a:graphic>
          <a:graphicData uri="http://schemas.openxmlformats.org/drawingml/2006/table">
            <a:tbl>
              <a:tblPr/>
              <a:tblGrid>
                <a:gridCol w="6997698"/>
                <a:gridCol w="774700"/>
                <a:gridCol w="698500"/>
                <a:gridCol w="647701"/>
              </a:tblGrid>
              <a:tr h="393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Хпд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                                                                              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Хнпд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>
                        <a:alpha val="25000"/>
                      </a:srgbClr>
                    </a:solidFill>
                  </a:tcPr>
                </a:tc>
              </a:tr>
              <a:tr h="3845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Категория 4: </a:t>
                      </a:r>
                      <a:r>
                        <a:rPr lang="ru-RU" sz="1800" kern="0" dirty="0" smtClean="0">
                          <a:latin typeface="Arial" pitchFamily="34" charset="0"/>
                          <a:cs typeface="Arial" pitchFamily="34" charset="0"/>
                        </a:rPr>
                        <a:t>обезличенные и (или) общедоступные </a:t>
                      </a:r>
                      <a:r>
                        <a:rPr lang="ru-RU" sz="1800" kern="0" dirty="0" err="1" smtClean="0">
                          <a:latin typeface="Arial" pitchFamily="34" charset="0"/>
                          <a:cs typeface="Arial" pitchFamily="34" charset="0"/>
                        </a:rPr>
                        <a:t>ПДн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52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Категория 3: </a:t>
                      </a: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ПДн</a:t>
                      </a:r>
                      <a:r>
                        <a:rPr lang="ru-RU" sz="1800" kern="0" dirty="0" smtClean="0">
                          <a:latin typeface="Arial" pitchFamily="34" charset="0"/>
                          <a:cs typeface="Arial" pitchFamily="34" charset="0"/>
                        </a:rPr>
                        <a:t>, позволяющие </a:t>
                      </a:r>
                      <a:r>
                        <a:rPr lang="ru-RU" sz="1800" kern="0" dirty="0" smtClean="0">
                          <a:solidFill>
                            <a:srgbClr val="00CC00"/>
                          </a:solidFill>
                          <a:latin typeface="Arial" pitchFamily="34" charset="0"/>
                          <a:cs typeface="Arial" pitchFamily="34" charset="0"/>
                        </a:rPr>
                        <a:t>идентифицировать субъекта </a:t>
                      </a:r>
                      <a:r>
                        <a:rPr lang="ru-RU" sz="1800" kern="0" dirty="0" err="1" smtClean="0">
                          <a:solidFill>
                            <a:srgbClr val="00CC00"/>
                          </a:solidFill>
                          <a:latin typeface="Arial" pitchFamily="34" charset="0"/>
                          <a:cs typeface="Arial" pitchFamily="34" charset="0"/>
                        </a:rPr>
                        <a:t>ПДн</a:t>
                      </a:r>
                      <a:r>
                        <a:rPr lang="ru-RU" sz="1800" kern="0" dirty="0" smtClean="0">
                          <a:solidFill>
                            <a:srgbClr val="00CC00"/>
                          </a:solidFill>
                          <a:latin typeface="Arial" pitchFamily="34" charset="0"/>
                          <a:cs typeface="Arial" pitchFamily="34" charset="0"/>
                        </a:rPr>
                        <a:t> (ФИО, место и дата рождения)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CC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5177A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Категория 2: </a:t>
                      </a:r>
                      <a:r>
                        <a:rPr lang="ru-RU" sz="1800" kern="0" dirty="0" err="1" smtClean="0">
                          <a:latin typeface="Arial" pitchFamily="34" charset="0"/>
                          <a:cs typeface="Arial" pitchFamily="34" charset="0"/>
                        </a:rPr>
                        <a:t>ПДн</a:t>
                      </a:r>
                      <a:r>
                        <a:rPr lang="ru-RU" sz="1800" kern="0" dirty="0" smtClean="0">
                          <a:latin typeface="Arial" pitchFamily="34" charset="0"/>
                          <a:cs typeface="Arial" pitchFamily="34" charset="0"/>
                        </a:rPr>
                        <a:t>, позволяющие </a:t>
                      </a:r>
                      <a:r>
                        <a:rPr lang="ru-RU" sz="1800" kern="0" dirty="0" smtClean="0">
                          <a:solidFill>
                            <a:srgbClr val="25177A"/>
                          </a:solidFill>
                          <a:latin typeface="Arial" pitchFamily="34" charset="0"/>
                          <a:cs typeface="Arial" pitchFamily="34" charset="0"/>
                        </a:rPr>
                        <a:t>идентифицировать субъекта </a:t>
                      </a:r>
                      <a:r>
                        <a:rPr lang="ru-RU" sz="1800" kern="0" dirty="0" err="1" smtClean="0">
                          <a:solidFill>
                            <a:srgbClr val="25177A"/>
                          </a:solidFill>
                          <a:latin typeface="Arial" pitchFamily="34" charset="0"/>
                          <a:cs typeface="Arial" pitchFamily="34" charset="0"/>
                        </a:rPr>
                        <a:t>ПДн</a:t>
                      </a:r>
                      <a:r>
                        <a:rPr lang="ru-RU" sz="1800" kern="0" dirty="0" smtClean="0">
                          <a:solidFill>
                            <a:srgbClr val="25177A"/>
                          </a:solidFill>
                          <a:latin typeface="Arial" pitchFamily="34" charset="0"/>
                          <a:cs typeface="Arial" pitchFamily="34" charset="0"/>
                        </a:rPr>
                        <a:t> и получить о нем дополнительную информацию, </a:t>
                      </a:r>
                      <a:r>
                        <a:rPr lang="ru-RU" sz="1800" kern="0" dirty="0" smtClean="0">
                          <a:latin typeface="Arial" pitchFamily="34" charset="0"/>
                          <a:cs typeface="Arial" pitchFamily="34" charset="0"/>
                        </a:rPr>
                        <a:t>за исключением </a:t>
                      </a:r>
                      <a:r>
                        <a:rPr lang="ru-RU" sz="1800" kern="0" dirty="0" err="1" smtClean="0">
                          <a:latin typeface="Arial" pitchFamily="34" charset="0"/>
                          <a:cs typeface="Arial" pitchFamily="34" charset="0"/>
                        </a:rPr>
                        <a:t>ПДн</a:t>
                      </a:r>
                      <a:r>
                        <a:rPr lang="ru-RU" sz="1800" kern="0" dirty="0" smtClean="0">
                          <a:latin typeface="Arial" pitchFamily="34" charset="0"/>
                          <a:cs typeface="Arial" pitchFamily="34" charset="0"/>
                        </a:rPr>
                        <a:t>, относящихся к категории 1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CC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5177A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Категория 1: </a:t>
                      </a:r>
                      <a:r>
                        <a:rPr lang="ru-RU" sz="1800" kern="0" dirty="0" err="1" smtClean="0">
                          <a:latin typeface="Arial" pitchFamily="34" charset="0"/>
                          <a:cs typeface="Arial" pitchFamily="34" charset="0"/>
                        </a:rPr>
                        <a:t>ПДн</a:t>
                      </a:r>
                      <a:r>
                        <a:rPr lang="ru-RU" sz="1800" kern="0" dirty="0" smtClean="0">
                          <a:latin typeface="Arial" pitchFamily="34" charset="0"/>
                          <a:cs typeface="Arial" pitchFamily="34" charset="0"/>
                        </a:rPr>
                        <a:t>, касающиеся </a:t>
                      </a:r>
                      <a:r>
                        <a:rPr lang="ru-RU" sz="1800" kern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расовой, национальной принадлежности, политических взглядов, религиозных  и философских убеждений, состояния здоровья, интимной жизни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C905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Выноска 3 8"/>
          <p:cNvSpPr>
            <a:spLocks/>
          </p:cNvSpPr>
          <p:nvPr/>
        </p:nvSpPr>
        <p:spPr bwMode="auto">
          <a:xfrm>
            <a:off x="0" y="1016000"/>
            <a:ext cx="8470900" cy="587375"/>
          </a:xfrm>
          <a:prstGeom prst="borderCallout3">
            <a:avLst>
              <a:gd name="adj1" fmla="val 47440"/>
              <a:gd name="adj2" fmla="val 100023"/>
              <a:gd name="adj3" fmla="val 86472"/>
              <a:gd name="adj4" fmla="val 102144"/>
              <a:gd name="adj5" fmla="val 227769"/>
              <a:gd name="adj6" fmla="val 103370"/>
              <a:gd name="adj7" fmla="val 378690"/>
              <a:gd name="adj8" fmla="val 103435"/>
            </a:avLst>
          </a:prstGeom>
          <a:solidFill>
            <a:srgbClr val="7030A0">
              <a:alpha val="25098"/>
            </a:srgbClr>
          </a:solidFill>
          <a:ln w="38100" algn="ctr">
            <a:solidFill>
              <a:srgbClr val="7030A0"/>
            </a:solidFill>
            <a:miter lim="800000"/>
            <a:headEnd/>
            <a:tailEnd type="triangle" w="lg" len="lg"/>
          </a:ln>
        </p:spPr>
        <p:txBody>
          <a:bodyPr lIns="90000" tIns="46800" rIns="90000" bIns="46800" anchor="ctr">
            <a:spAutoFit/>
          </a:bodyPr>
          <a:lstStyle/>
          <a:p>
            <a:pPr eaLnBrk="0" hangingPunct="0"/>
            <a:r>
              <a:rPr lang="ru-RU" sz="1600"/>
              <a:t>1) </a:t>
            </a:r>
            <a:r>
              <a:rPr lang="ru-RU" sz="1600">
                <a:cs typeface="Arial" charset="0"/>
              </a:rPr>
              <a:t>одновременно обрабатываются ПДн более чем </a:t>
            </a:r>
            <a:r>
              <a:rPr lang="ru-RU" sz="1600" b="1">
                <a:solidFill>
                  <a:srgbClr val="FF3300"/>
                </a:solidFill>
                <a:cs typeface="Arial" charset="0"/>
              </a:rPr>
              <a:t>100 000 субъектов</a:t>
            </a:r>
            <a:r>
              <a:rPr lang="ru-RU" sz="1600" b="1">
                <a:cs typeface="Arial" charset="0"/>
              </a:rPr>
              <a:t> </a:t>
            </a:r>
            <a:r>
              <a:rPr lang="ru-RU" sz="1600">
                <a:cs typeface="Arial" charset="0"/>
              </a:rPr>
              <a:t>ПДн или в пределах субъекта РФ или Российской Федерации в целом</a:t>
            </a:r>
            <a:r>
              <a:rPr lang="ru-RU" sz="1600"/>
              <a:t>  </a:t>
            </a:r>
          </a:p>
        </p:txBody>
      </p:sp>
      <p:sp>
        <p:nvSpPr>
          <p:cNvPr id="11" name="Выноска 3 10"/>
          <p:cNvSpPr/>
          <p:nvPr/>
        </p:nvSpPr>
        <p:spPr bwMode="auto">
          <a:xfrm>
            <a:off x="0" y="1727200"/>
            <a:ext cx="7734300" cy="833438"/>
          </a:xfrm>
          <a:prstGeom prst="borderCallout3">
            <a:avLst>
              <a:gd name="adj1" fmla="val 40190"/>
              <a:gd name="adj2" fmla="val 99740"/>
              <a:gd name="adj3" fmla="val 65817"/>
              <a:gd name="adj4" fmla="val 103628"/>
              <a:gd name="adj5" fmla="val 98101"/>
              <a:gd name="adj6" fmla="val 104529"/>
              <a:gd name="adj7" fmla="val 178589"/>
              <a:gd name="adj8" fmla="val 10470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 w="38100" cap="flat" cmpd="sng" algn="ctr">
            <a:solidFill>
              <a:schemeClr val="accent6"/>
            </a:solidFill>
            <a:prstDash val="solid"/>
            <a:miter lim="800000"/>
            <a:headEnd type="none" w="med" len="med"/>
            <a:tailEnd type="triangle" w="lg" len="lg"/>
          </a:ln>
          <a:effectLst/>
        </p:spPr>
        <p:txBody>
          <a:bodyPr lIns="90000" tIns="46800" rIns="90000" bIns="46800" anchor="ctr">
            <a:spAutoFit/>
          </a:bodyPr>
          <a:lstStyle/>
          <a:p>
            <a:pPr eaLnBrk="0" hangingPunct="0">
              <a:defRPr/>
            </a:pPr>
            <a:r>
              <a:rPr lang="ru-RU" sz="1600" dirty="0"/>
              <a:t>2)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одновременно обрабатываются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ПДн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от 1000 до 100 000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субъектов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ПДн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 или субъектов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ПДн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, работающих в отрасли экономики РФ, в органе </a:t>
            </a:r>
            <a:r>
              <a:rPr lang="ru-RU" sz="1600" dirty="0" err="1">
                <a:latin typeface="Arial" pitchFamily="34" charset="0"/>
                <a:cs typeface="Arial" pitchFamily="34" charset="0"/>
              </a:rPr>
              <a:t>гос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. Власти или проживающих в пределах муниципального образования</a:t>
            </a:r>
            <a:endParaRPr lang="ru-RU" sz="1600" dirty="0"/>
          </a:p>
        </p:txBody>
      </p:sp>
      <p:sp>
        <p:nvSpPr>
          <p:cNvPr id="12" name="Выноска 3 11"/>
          <p:cNvSpPr>
            <a:spLocks/>
          </p:cNvSpPr>
          <p:nvPr/>
        </p:nvSpPr>
        <p:spPr bwMode="auto">
          <a:xfrm>
            <a:off x="12700" y="2654300"/>
            <a:ext cx="7023100" cy="492125"/>
          </a:xfrm>
          <a:prstGeom prst="borderCallout3">
            <a:avLst>
              <a:gd name="adj1" fmla="val 40190"/>
              <a:gd name="adj2" fmla="val 99741"/>
              <a:gd name="adj3" fmla="val 42694"/>
              <a:gd name="adj4" fmla="val 103310"/>
              <a:gd name="adj5" fmla="val 64667"/>
              <a:gd name="adj6" fmla="val 104528"/>
              <a:gd name="adj7" fmla="val 123208"/>
              <a:gd name="adj8" fmla="val 105125"/>
            </a:avLst>
          </a:prstGeom>
          <a:solidFill>
            <a:srgbClr val="FFFF00"/>
          </a:solidFill>
          <a:ln w="38100" algn="ctr">
            <a:solidFill>
              <a:srgbClr val="FFFF00"/>
            </a:solidFill>
            <a:miter lim="800000"/>
            <a:headEnd/>
            <a:tailEnd type="triangle" w="lg" len="lg"/>
          </a:ln>
        </p:spPr>
        <p:txBody>
          <a:bodyPr lIns="36000" tIns="0" rIns="36000" bIns="0" anchor="ctr">
            <a:spAutoFit/>
          </a:bodyPr>
          <a:lstStyle/>
          <a:p>
            <a:pPr eaLnBrk="0" hangingPunct="0"/>
            <a:r>
              <a:rPr lang="ru-RU" sz="1600"/>
              <a:t>3) </a:t>
            </a:r>
            <a:r>
              <a:rPr lang="ru-RU" sz="1600">
                <a:cs typeface="Arial" charset="0"/>
              </a:rPr>
              <a:t>одновременно обрабатываются данные </a:t>
            </a:r>
            <a:r>
              <a:rPr lang="ru-RU" sz="1600">
                <a:solidFill>
                  <a:srgbClr val="FF0000"/>
                </a:solidFill>
                <a:cs typeface="Arial" charset="0"/>
              </a:rPr>
              <a:t>менее чем 1000 </a:t>
            </a:r>
            <a:r>
              <a:rPr lang="ru-RU" sz="1600">
                <a:cs typeface="Arial" charset="0"/>
              </a:rPr>
              <a:t>субъектов ПДн или в пределах конкретной организации</a:t>
            </a:r>
            <a:endParaRPr lang="ru-RU" sz="1600"/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 bwMode="auto">
          <a:xfrm>
            <a:off x="3309938" y="6581775"/>
            <a:ext cx="2519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algn="ctr">
              <a:defRPr/>
            </a:pPr>
            <a:fld id="{0F2B1789-5BB6-4719-88A4-45B507730D75}" type="slidenum">
              <a:rPr lang="ru-RU" sz="1200" b="1">
                <a:solidFill>
                  <a:schemeClr val="bg1"/>
                </a:solidFill>
                <a:latin typeface="+mn-lt"/>
              </a:rPr>
              <a:pPr algn="ctr">
                <a:defRPr/>
              </a:pPr>
              <a:t>5</a:t>
            </a:fld>
            <a:endParaRPr lang="ru-RU" sz="1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6443663" y="6569075"/>
            <a:ext cx="2235200" cy="288925"/>
          </a:xfrm>
        </p:spPr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59259E-6 L -0.0033 0.171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16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22500" y="0"/>
            <a:ext cx="6921500" cy="952500"/>
          </a:xfrm>
        </p:spPr>
        <p:txBody>
          <a:bodyPr/>
          <a:lstStyle/>
          <a:p>
            <a:pPr eaLnBrk="1" hangingPunct="1"/>
            <a:r>
              <a:rPr lang="ru-RU" smtClean="0"/>
              <a:t>Документы ФСТЭК России по защите </a:t>
            </a:r>
            <a:br>
              <a:rPr lang="ru-RU" smtClean="0"/>
            </a:br>
            <a:r>
              <a:rPr lang="ru-RU" smtClean="0"/>
              <a:t>персональных данных</a:t>
            </a:r>
          </a:p>
        </p:txBody>
      </p:sp>
      <p:sp>
        <p:nvSpPr>
          <p:cNvPr id="13314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C72164-8D1C-4A89-A9CB-E9E07D4D1F9B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355519" y="1241425"/>
            <a:ext cx="7415501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>
              <a:spcBef>
                <a:spcPts val="1800"/>
              </a:spcBef>
              <a:spcAft>
                <a:spcPts val="1200"/>
              </a:spcAft>
              <a:buClr>
                <a:schemeClr val="folHlink"/>
              </a:buClr>
              <a:buSzPct val="100000"/>
              <a:buFont typeface="+mj-lt"/>
              <a:buAutoNum type="arabicPeriod"/>
              <a:defRPr/>
            </a:pPr>
            <a:r>
              <a:rPr lang="ru-RU" sz="2000" b="1" kern="0" dirty="0">
                <a:latin typeface="Arial" pitchFamily="34" charset="0"/>
                <a:cs typeface="Arial" pitchFamily="34" charset="0"/>
              </a:rPr>
              <a:t>Базовая модель угроз безопасности </a:t>
            </a:r>
            <a:r>
              <a:rPr lang="ru-RU" sz="2000" b="1" kern="0" dirty="0" err="1">
                <a:latin typeface="Arial" pitchFamily="34" charset="0"/>
                <a:cs typeface="Arial" pitchFamily="34" charset="0"/>
              </a:rPr>
              <a:t>ПДн</a:t>
            </a:r>
            <a:r>
              <a:rPr lang="en-US" sz="2000" b="1" kern="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kern="0" dirty="0">
                <a:latin typeface="Arial" pitchFamily="34" charset="0"/>
                <a:cs typeface="Arial" pitchFamily="34" charset="0"/>
              </a:rPr>
              <a:t/>
            </a:r>
            <a:br>
              <a:rPr lang="ru-RU" sz="2000" b="1" kern="0" dirty="0">
                <a:latin typeface="Arial" pitchFamily="34" charset="0"/>
                <a:cs typeface="Arial" pitchFamily="34" charset="0"/>
              </a:rPr>
            </a:br>
            <a:r>
              <a:rPr lang="ru-RU" sz="2000" b="1" kern="0" dirty="0">
                <a:latin typeface="Arial" pitchFamily="34" charset="0"/>
                <a:cs typeface="Arial" pitchFamily="34" charset="0"/>
              </a:rPr>
              <a:t>при их обработке в </a:t>
            </a:r>
            <a:r>
              <a:rPr lang="ru-RU" sz="2000" b="1" kern="0" dirty="0" err="1" smtClean="0">
                <a:latin typeface="Arial" pitchFamily="34" charset="0"/>
                <a:cs typeface="Arial" pitchFamily="34" charset="0"/>
              </a:rPr>
              <a:t>ИСПДн</a:t>
            </a:r>
            <a:r>
              <a:rPr lang="ru-RU" sz="2000" b="1" kern="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b="1" kern="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1200"/>
              </a:spcAft>
              <a:buClr>
                <a:schemeClr val="folHlink"/>
              </a:buClr>
              <a:buSzPct val="100000"/>
              <a:buFont typeface="+mj-lt"/>
              <a:buAutoNum type="arabicPeriod"/>
              <a:defRPr/>
            </a:pPr>
            <a:r>
              <a:rPr lang="ru-RU" sz="2000" b="1" kern="0" dirty="0">
                <a:latin typeface="Arial" pitchFamily="34" charset="0"/>
                <a:cs typeface="Arial" pitchFamily="34" charset="0"/>
              </a:rPr>
              <a:t>Методика определения актуальных угроз безопасности ПДн при их обработке в </a:t>
            </a:r>
            <a:r>
              <a:rPr lang="ru-RU" sz="2000" b="1" kern="0" dirty="0" err="1" smtClean="0">
                <a:latin typeface="Arial" pitchFamily="34" charset="0"/>
                <a:cs typeface="Arial" pitchFamily="34" charset="0"/>
              </a:rPr>
              <a:t>ИСПДн</a:t>
            </a:r>
            <a:endParaRPr lang="ru-RU" sz="2000" b="1" kern="0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1200"/>
              </a:spcAft>
              <a:buClr>
                <a:schemeClr val="folHlink"/>
              </a:buClr>
              <a:buSzPct val="100000"/>
              <a:buFont typeface="+mj-lt"/>
              <a:buAutoNum type="arabicPeriod"/>
              <a:defRPr/>
            </a:pPr>
            <a:r>
              <a:rPr lang="ru-RU" sz="2000" b="1" kern="0" dirty="0" smtClean="0">
                <a:latin typeface="Arial" pitchFamily="34" charset="0"/>
                <a:cs typeface="Arial" pitchFamily="34" charset="0"/>
              </a:rPr>
              <a:t>Положение о методах и способах защиты информации в </a:t>
            </a:r>
            <a:r>
              <a:rPr lang="ru-RU" sz="2000" b="1" kern="0" dirty="0" err="1" smtClean="0">
                <a:latin typeface="Arial" pitchFamily="34" charset="0"/>
                <a:cs typeface="Arial" pitchFamily="34" charset="0"/>
              </a:rPr>
              <a:t>ИСПДн</a:t>
            </a:r>
            <a:endParaRPr lang="ru-RU" sz="2000" b="1" kern="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1200"/>
              </a:spcAft>
              <a:buClr>
                <a:schemeClr val="folHlink"/>
              </a:buClr>
              <a:buSzPct val="100000"/>
              <a:buFont typeface="+mj-lt"/>
              <a:buAutoNum type="arabicPeriod"/>
              <a:defRPr/>
            </a:pPr>
            <a:r>
              <a:rPr lang="ru-RU" sz="2000" b="1" strike="sngStrike" kern="0" dirty="0">
                <a:solidFill>
                  <a:schemeClr val="accent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Рекомендации по обеспечению безопасности ПДн при их обработке в </a:t>
            </a:r>
            <a:r>
              <a:rPr lang="ru-RU" sz="2000" b="1" strike="sngStrike" kern="0" dirty="0" err="1" smtClean="0">
                <a:solidFill>
                  <a:schemeClr val="accent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ИСПДн</a:t>
            </a:r>
            <a:endParaRPr lang="ru-RU" sz="2000" b="1" strike="sngStrike" kern="0" dirty="0">
              <a:solidFill>
                <a:schemeClr val="accent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ts val="1800"/>
              </a:spcBef>
              <a:spcAft>
                <a:spcPts val="1200"/>
              </a:spcAft>
              <a:buClr>
                <a:schemeClr val="folHlink"/>
              </a:buClr>
              <a:buSzPct val="100000"/>
              <a:buFont typeface="+mj-lt"/>
              <a:buAutoNum type="arabicPeriod"/>
              <a:defRPr/>
            </a:pPr>
            <a:r>
              <a:rPr lang="ru-RU" sz="2000" b="1" strike="sngStrike" kern="0" dirty="0">
                <a:solidFill>
                  <a:schemeClr val="accent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Основные мероприятия по организации </a:t>
            </a:r>
            <a:br>
              <a:rPr lang="ru-RU" sz="2000" b="1" strike="sngStrike" kern="0" dirty="0">
                <a:solidFill>
                  <a:schemeClr val="accent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strike="sngStrike" kern="0" dirty="0">
                <a:solidFill>
                  <a:schemeClr val="accent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и техническому обеспечению безопасности ПДн, обрабатываемых в </a:t>
            </a:r>
            <a:r>
              <a:rPr lang="ru-RU" sz="2000" b="1" strike="sngStrike" kern="0" dirty="0" err="1" smtClean="0">
                <a:solidFill>
                  <a:schemeClr val="accent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ИСПДн</a:t>
            </a:r>
            <a:endParaRPr lang="ru-RU" sz="2000" b="1" strike="sngStrike" kern="0" dirty="0">
              <a:solidFill>
                <a:schemeClr val="accent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2209800" y="0"/>
            <a:ext cx="6934200" cy="952500"/>
          </a:xfrm>
        </p:spPr>
        <p:txBody>
          <a:bodyPr/>
          <a:lstStyle/>
          <a:p>
            <a:pPr eaLnBrk="1" hangingPunct="1"/>
            <a:r>
              <a:rPr lang="ru-RU" smtClean="0"/>
              <a:t>Виды мероприятий  по защите ПДн</a:t>
            </a:r>
          </a:p>
        </p:txBody>
      </p:sp>
      <p:sp>
        <p:nvSpPr>
          <p:cNvPr id="21513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16CCD9C-DB0E-4522-93C6-12BB73E26FB9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>
          <a:xfrm>
            <a:off x="355600" y="952500"/>
            <a:ext cx="8788400" cy="5600700"/>
          </a:xfrm>
        </p:spPr>
        <p:txBody>
          <a:bodyPr/>
          <a:lstStyle/>
          <a:p>
            <a:pPr marL="381000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9900"/>
              </a:buClr>
              <a:buFont typeface="Wingdings" pitchFamily="2" charset="2"/>
              <a:buChar char="n"/>
              <a:defRPr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Мероприятия :</a:t>
            </a:r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pPr marL="457200" indent="-457200" eaLnBrk="1" hangingPunct="1">
              <a:buClr>
                <a:srgbClr val="C00000"/>
              </a:buClr>
              <a:buFont typeface="+mj-lt"/>
              <a:buAutoNum type="arabicParenR"/>
              <a:defRPr/>
            </a:pPr>
            <a:r>
              <a:rPr lang="ru-RU" sz="19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организационные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(по организации обеспечения безопасности);</a:t>
            </a:r>
          </a:p>
          <a:p>
            <a:pPr marL="457200" indent="-457200" eaLnBrk="1" hangingPunct="1">
              <a:buClr>
                <a:srgbClr val="C00000"/>
              </a:buClr>
              <a:buFont typeface="+mj-lt"/>
              <a:buAutoNum type="arabicParenR"/>
              <a:defRPr/>
            </a:pPr>
            <a:r>
              <a:rPr lang="ru-RU" sz="19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технические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(по техническому обеспечению безопасности).</a:t>
            </a:r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pPr marL="381000" indent="-381000" eaLnBrk="1" hangingPunct="1"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2.1)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по защите </a:t>
            </a:r>
            <a:r>
              <a:rPr lang="ru-RU" sz="19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НСД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к </a:t>
            </a:r>
            <a:r>
              <a:rPr lang="ru-RU" sz="1900" dirty="0" err="1" smtClean="0">
                <a:latin typeface="Arial" pitchFamily="34" charset="0"/>
                <a:cs typeface="Arial" pitchFamily="34" charset="0"/>
              </a:rPr>
              <a:t>ПДн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при их обработке в </a:t>
            </a:r>
            <a:r>
              <a:rPr lang="ru-RU" sz="1900" dirty="0" err="1" smtClean="0">
                <a:latin typeface="Arial" pitchFamily="34" charset="0"/>
                <a:cs typeface="Arial" pitchFamily="34" charset="0"/>
              </a:rPr>
              <a:t>ИСПДн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381000" indent="-381000" eaLnBrk="1" hangingPunct="1">
              <a:buFont typeface="Wingdings 2" pitchFamily="18" charset="2"/>
              <a:buNone/>
              <a:defRPr/>
            </a:pPr>
            <a:r>
              <a:rPr lang="ru-RU" sz="1900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2.2)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по защите информации от распространения</a:t>
            </a:r>
            <a:r>
              <a:rPr lang="ru-RU" sz="19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по техническим каналам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(ПЭМИН, акустика, оптика и т.д.).</a:t>
            </a:r>
          </a:p>
          <a:p>
            <a:pPr marL="381000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9900"/>
              </a:buClr>
              <a:buFont typeface="Wingdings" pitchFamily="2" charset="2"/>
              <a:buChar char="n"/>
              <a:defRPr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Описаны в РД ФСТЭК России для каждого класса защиты </a:t>
            </a:r>
            <a:r>
              <a:rPr lang="ru-RU" sz="1900" dirty="0" err="1" smtClean="0">
                <a:latin typeface="Arial" pitchFamily="34" charset="0"/>
                <a:cs typeface="Arial" pitchFamily="34" charset="0"/>
              </a:rPr>
              <a:t>ИСПДн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. Для К1 необходимы </a:t>
            </a:r>
            <a:r>
              <a:rPr lang="ru-RU" sz="1900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администраторы (службы) информационной безопасности</a:t>
            </a:r>
            <a:r>
              <a:rPr lang="ru-RU" sz="19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(требуется до 3 лицензий на «ПО администраторов»). </a:t>
            </a:r>
          </a:p>
          <a:p>
            <a:pPr marL="381000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9900"/>
              </a:buClr>
              <a:buFont typeface="Wingdings" pitchFamily="2" charset="2"/>
              <a:buChar char="n"/>
              <a:defRPr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При создании </a:t>
            </a:r>
            <a:r>
              <a:rPr lang="ru-RU" sz="1900" dirty="0" err="1" smtClean="0">
                <a:latin typeface="Arial" pitchFamily="34" charset="0"/>
                <a:cs typeface="Arial" pitchFamily="34" charset="0"/>
              </a:rPr>
              <a:t>ИСПДн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сразу же необходимо продумывать и создавать все требуемые подсистемы защиты </a:t>
            </a:r>
            <a:r>
              <a:rPr lang="ru-RU" sz="1900" dirty="0" err="1" smtClean="0">
                <a:latin typeface="Arial" pitchFamily="34" charset="0"/>
                <a:cs typeface="Arial" pitchFamily="34" charset="0"/>
              </a:rPr>
              <a:t>ПДн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, использовать сертифицированное оборудование и программное обеспечение. </a:t>
            </a:r>
          </a:p>
          <a:p>
            <a:pPr marL="381000" indent="-381000" eaLnBrk="1" hangingPunct="1">
              <a:spcBef>
                <a:spcPts val="600"/>
              </a:spcBef>
              <a:spcAft>
                <a:spcPts val="600"/>
              </a:spcAft>
              <a:buClr>
                <a:srgbClr val="FF9900"/>
              </a:buClr>
              <a:buFont typeface="Wingdings" pitchFamily="2" charset="2"/>
              <a:buChar char="n"/>
              <a:defRPr/>
            </a:pPr>
            <a:r>
              <a:rPr lang="ru-RU" sz="19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1900" dirty="0" err="1" smtClean="0">
                <a:latin typeface="Arial" pitchFamily="34" charset="0"/>
                <a:cs typeface="Arial" pitchFamily="34" charset="0"/>
              </a:rPr>
              <a:t>ИСПДн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К1: </a:t>
            </a:r>
            <a:r>
              <a:rPr lang="ru-RU" sz="19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рекомендуется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9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аттестация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 и использование только </a:t>
            </a:r>
            <a:r>
              <a:rPr lang="ru-RU" sz="19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сертифицированного программного обеспечения</a:t>
            </a:r>
            <a:r>
              <a:rPr lang="ru-RU" sz="1900" dirty="0" smtClean="0">
                <a:latin typeface="Arial" pitchFamily="34" charset="0"/>
                <a:cs typeface="Arial" pitchFamily="34" charset="0"/>
              </a:rPr>
              <a:t>, которое должно быть внесено в государственный реестр сертифицированных СЗИ  (на сайте ФСТЭК России). </a:t>
            </a: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235200" y="4763"/>
            <a:ext cx="6902450" cy="947737"/>
          </a:xfrm>
        </p:spPr>
        <p:txBody>
          <a:bodyPr/>
          <a:lstStyle/>
          <a:p>
            <a:pPr eaLnBrk="1" hangingPunct="1"/>
            <a:r>
              <a:rPr lang="ru-RU" smtClean="0"/>
              <a:t>Этапы работ компании по защите</a:t>
            </a:r>
            <a:br>
              <a:rPr lang="ru-RU" smtClean="0"/>
            </a:br>
            <a:r>
              <a:rPr lang="ru-RU" smtClean="0"/>
              <a:t> персональных данных</a:t>
            </a:r>
          </a:p>
        </p:txBody>
      </p:sp>
      <p:sp>
        <p:nvSpPr>
          <p:cNvPr id="30724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D6C1E5-AABE-4CAE-9AEB-3082B064E05A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904875" y="954088"/>
            <a:ext cx="8215313" cy="554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>
                <a:solidFill>
                  <a:srgbClr val="003399"/>
                </a:solidFill>
              </a:rPr>
              <a:t>Обследование </a:t>
            </a:r>
            <a:r>
              <a:rPr lang="ru-RU" dirty="0"/>
              <a:t>(аудит) информационной инфраструктуры компании и выявление необходимости и степени обработки персональных данных на конкретных серверах и рабочих местах сотрудников;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>
                <a:solidFill>
                  <a:srgbClr val="003399"/>
                </a:solidFill>
              </a:rPr>
              <a:t>Классификация </a:t>
            </a:r>
            <a:r>
              <a:rPr lang="ru-RU" dirty="0"/>
              <a:t>информационной системы персональных данных;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/>
              <a:t>Разработка </a:t>
            </a:r>
            <a:r>
              <a:rPr lang="ru-RU" dirty="0">
                <a:solidFill>
                  <a:srgbClr val="003399"/>
                </a:solidFill>
              </a:rPr>
              <a:t>частной модели угроз </a:t>
            </a:r>
            <a:r>
              <a:rPr lang="ru-RU" dirty="0"/>
              <a:t>безопасности персональных данных;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/>
              <a:t>Разработка </a:t>
            </a:r>
            <a:r>
              <a:rPr lang="ru-RU" dirty="0">
                <a:solidFill>
                  <a:srgbClr val="003399"/>
                </a:solidFill>
              </a:rPr>
              <a:t>технического задания </a:t>
            </a:r>
            <a:r>
              <a:rPr lang="ru-RU" dirty="0"/>
              <a:t>на проведение работ по созданию системы защиты персональных данных;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>
                <a:solidFill>
                  <a:srgbClr val="003399"/>
                </a:solidFill>
              </a:rPr>
              <a:t>Проектирование </a:t>
            </a:r>
            <a:r>
              <a:rPr lang="ru-RU" dirty="0"/>
              <a:t>системы защиты персональных данных;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/>
              <a:t>Разработка проектов </a:t>
            </a:r>
            <a:r>
              <a:rPr lang="ru-RU" dirty="0">
                <a:solidFill>
                  <a:srgbClr val="003399"/>
                </a:solidFill>
              </a:rPr>
              <a:t>организационно-распорядительных документов </a:t>
            </a:r>
            <a:r>
              <a:rPr lang="ru-RU" dirty="0"/>
              <a:t>Заказчика по регламентации обработки </a:t>
            </a:r>
            <a:r>
              <a:rPr lang="ru-RU" dirty="0" err="1"/>
              <a:t>ПДн</a:t>
            </a:r>
            <a:r>
              <a:rPr lang="ru-RU" dirty="0"/>
              <a:t>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>
                <a:solidFill>
                  <a:srgbClr val="003399"/>
                </a:solidFill>
              </a:rPr>
              <a:t>Сертификация </a:t>
            </a:r>
            <a:r>
              <a:rPr lang="ru-RU" dirty="0"/>
              <a:t>средств защиты информации (при необходимости);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>
                <a:solidFill>
                  <a:srgbClr val="003399"/>
                </a:solidFill>
              </a:rPr>
              <a:t>Реализация </a:t>
            </a:r>
            <a:r>
              <a:rPr lang="ru-RU" dirty="0"/>
              <a:t>системы защиты персональных данных;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>
                <a:solidFill>
                  <a:srgbClr val="C00000"/>
                </a:solidFill>
              </a:rPr>
              <a:t>Аттестация </a:t>
            </a:r>
            <a:r>
              <a:rPr lang="ru-RU" dirty="0" err="1">
                <a:solidFill>
                  <a:srgbClr val="C00000"/>
                </a:solidFill>
              </a:rPr>
              <a:t>ИСПДн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Заказчика по требованиям безопасности </a:t>
            </a:r>
            <a:r>
              <a:rPr lang="ru-RU" dirty="0" smtClean="0"/>
              <a:t>информации (декларация соответствия требованиям);</a:t>
            </a:r>
            <a:endParaRPr lang="ru-RU" dirty="0"/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>
                <a:solidFill>
                  <a:srgbClr val="003399"/>
                </a:solidFill>
              </a:rPr>
              <a:t>Обучение </a:t>
            </a:r>
            <a:r>
              <a:rPr lang="ru-RU" dirty="0"/>
              <a:t>сотрудников Заказчика особенностям обработки персональных данных и повышение их осведомленности об ответственности за нарушения;</a:t>
            </a:r>
          </a:p>
          <a:p>
            <a:pPr marL="342900" indent="-342900" eaLnBrk="0" hangingPunct="0">
              <a:buClr>
                <a:srgbClr val="C00000"/>
              </a:buClr>
              <a:buFont typeface="Arial Narrow" pitchFamily="34" charset="0"/>
              <a:buAutoNum type="arabicParenR"/>
            </a:pPr>
            <a:r>
              <a:rPr lang="ru-RU" dirty="0">
                <a:solidFill>
                  <a:srgbClr val="003399"/>
                </a:solidFill>
              </a:rPr>
              <a:t>Сопровождение </a:t>
            </a:r>
            <a:r>
              <a:rPr lang="ru-RU" dirty="0"/>
              <a:t>и эволюционное развитие </a:t>
            </a:r>
            <a:r>
              <a:rPr lang="ru-RU" dirty="0" err="1"/>
              <a:t>ИСПДн</a:t>
            </a:r>
            <a:r>
              <a:rPr lang="ru-RU" dirty="0"/>
              <a:t> Заказчика в соответствии с требованиями безопасности информации.</a:t>
            </a:r>
            <a:endParaRPr lang="ru-RU" dirty="0">
              <a:latin typeface="Tahoma" pitchFamily="34" charset="0"/>
            </a:endParaRPr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5000"/>
            <a:lumOff val="75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>
          <a:xfrm>
            <a:off x="2201863" y="1588"/>
            <a:ext cx="6926262" cy="950912"/>
          </a:xfrm>
        </p:spPr>
        <p:txBody>
          <a:bodyPr/>
          <a:lstStyle/>
          <a:p>
            <a:pPr eaLnBrk="1" hangingPunct="1"/>
            <a:r>
              <a:rPr lang="ru-RU" dirty="0" smtClean="0"/>
              <a:t>Выводы</a:t>
            </a:r>
          </a:p>
        </p:txBody>
      </p:sp>
      <p:sp>
        <p:nvSpPr>
          <p:cNvPr id="30724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C9633C-B8A2-476B-82E4-28A9C3C3B3FD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57348" name="TextBox 3"/>
          <p:cNvSpPr txBox="1">
            <a:spLocks noChangeArrowheads="1"/>
          </p:cNvSpPr>
          <p:nvPr/>
        </p:nvSpPr>
        <p:spPr bwMode="auto">
          <a:xfrm>
            <a:off x="714375" y="1500188"/>
            <a:ext cx="82153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endParaRPr lang="ru-RU" sz="2000">
              <a:latin typeface="Tahoma" pitchFamily="34" charset="0"/>
            </a:endParaRPr>
          </a:p>
          <a:p>
            <a:pPr eaLnBrk="0" hangingPunct="0"/>
            <a:endParaRPr lang="ru-RU" sz="2000">
              <a:latin typeface="Tahoma" pitchFamily="34" charset="0"/>
            </a:endParaRPr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INLINE Technologies</a:t>
            </a:r>
            <a:endParaRPr lang="ru-RU" dirty="0"/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203200" y="993775"/>
            <a:ext cx="8940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 eaLnBrk="0" hangingPunct="0">
              <a:buClr>
                <a:schemeClr val="tx1"/>
              </a:buClr>
              <a:buFontTx/>
              <a:buAutoNum type="arabicPeriod"/>
            </a:pPr>
            <a:r>
              <a:rPr lang="ru-RU" dirty="0"/>
              <a:t>С развитием науки и техники расширяются возможности технических </a:t>
            </a:r>
            <a:r>
              <a:rPr lang="ru-RU" dirty="0" smtClean="0"/>
              <a:t>разведок  =</a:t>
            </a:r>
            <a:r>
              <a:rPr lang="en-US" dirty="0" smtClean="0"/>
              <a:t>&gt;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D22D20"/>
                </a:solidFill>
              </a:rPr>
              <a:t>необходимо </a:t>
            </a:r>
            <a:r>
              <a:rPr lang="ru-RU" dirty="0">
                <a:solidFill>
                  <a:srgbClr val="D22D20"/>
                </a:solidFill>
              </a:rPr>
              <a:t>защищать </a:t>
            </a:r>
            <a:r>
              <a:rPr lang="ru-RU" dirty="0" smtClean="0">
                <a:solidFill>
                  <a:srgbClr val="D22D20"/>
                </a:solidFill>
              </a:rPr>
              <a:t>персональные данные, особенно в медицинских информационных системах,  </a:t>
            </a:r>
            <a:r>
              <a:rPr lang="ru-RU" dirty="0"/>
              <a:t>постоянно учитывая новые угрозы и своевременно внедряя </a:t>
            </a:r>
            <a:r>
              <a:rPr lang="ru-RU" dirty="0" smtClean="0"/>
              <a:t>адекватные средства </a:t>
            </a:r>
            <a:r>
              <a:rPr lang="ru-RU" dirty="0"/>
              <a:t>защиты информации. </a:t>
            </a:r>
          </a:p>
          <a:p>
            <a:pPr marL="381000" indent="-381000" eaLnBrk="0" hangingPunct="0">
              <a:buClr>
                <a:schemeClr val="tx1"/>
              </a:buClr>
              <a:buFontTx/>
              <a:buAutoNum type="arabicPeriod"/>
            </a:pPr>
            <a:r>
              <a:rPr lang="ru-RU" dirty="0"/>
              <a:t>Гарантировать полную  безопасность информации  невозможно. </a:t>
            </a:r>
            <a:r>
              <a:rPr lang="ru-RU" dirty="0">
                <a:solidFill>
                  <a:srgbClr val="D22D20"/>
                </a:solidFill>
              </a:rPr>
              <a:t>Соблюдение требований Руководящих документов  ФСТЭК России и проведение </a:t>
            </a:r>
            <a:r>
              <a:rPr lang="ru-RU" dirty="0" smtClean="0">
                <a:solidFill>
                  <a:srgbClr val="D22D20"/>
                </a:solidFill>
              </a:rPr>
              <a:t>декларации соответствия = аттестации </a:t>
            </a:r>
            <a:r>
              <a:rPr lang="ru-RU" dirty="0"/>
              <a:t>обеспечивает </a:t>
            </a:r>
            <a:r>
              <a:rPr lang="ru-RU" dirty="0">
                <a:solidFill>
                  <a:srgbClr val="D22D20"/>
                </a:solidFill>
              </a:rPr>
              <a:t>юридическую защиту Организации </a:t>
            </a:r>
            <a:r>
              <a:rPr lang="ru-RU" dirty="0"/>
              <a:t>даже в случаях нарушения безопасности информации, если были соблюдены все предписания и мероприятия, указанные в аттестате.</a:t>
            </a:r>
          </a:p>
          <a:p>
            <a:pPr marL="381000" indent="-381000" eaLnBrk="0" hangingPunct="0">
              <a:buClr>
                <a:schemeClr val="tx1"/>
              </a:buClr>
              <a:buFontTx/>
              <a:buAutoNum type="arabicPeriod"/>
            </a:pPr>
            <a:r>
              <a:rPr lang="ru-RU" dirty="0">
                <a:latin typeface="Tahoma" pitchFamily="34" charset="0"/>
              </a:rPr>
              <a:t>Анализ проблем обеспечения безопасности персональных данных и защищенности информации, показал, что </a:t>
            </a:r>
            <a:r>
              <a:rPr lang="ru-RU" dirty="0">
                <a:solidFill>
                  <a:srgbClr val="C00000"/>
                </a:solidFill>
                <a:latin typeface="Tahoma" pitchFamily="34" charset="0"/>
              </a:rPr>
              <a:t>возможно создание ИСПДн и их аттестация </a:t>
            </a:r>
            <a:r>
              <a:rPr lang="ru-RU" dirty="0">
                <a:latin typeface="Tahoma" pitchFamily="34" charset="0"/>
              </a:rPr>
              <a:t>по требованиям ФСТЭК России </a:t>
            </a:r>
            <a:r>
              <a:rPr lang="ru-RU" b="1" u="sng" dirty="0">
                <a:solidFill>
                  <a:srgbClr val="990000"/>
                </a:solidFill>
                <a:latin typeface="Tahoma" pitchFamily="34" charset="0"/>
              </a:rPr>
              <a:t>до класса К1</a:t>
            </a:r>
            <a:r>
              <a:rPr lang="ru-RU" dirty="0">
                <a:latin typeface="Tahoma" pitchFamily="34" charset="0"/>
              </a:rPr>
              <a:t>. </a:t>
            </a:r>
          </a:p>
        </p:txBody>
      </p:sp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98425" y="4889499"/>
            <a:ext cx="9045575" cy="1323439"/>
            <a:chOff x="98425" y="5384801"/>
            <a:chExt cx="9045575" cy="1322844"/>
          </a:xfrm>
        </p:grpSpPr>
        <p:sp>
          <p:nvSpPr>
            <p:cNvPr id="57352" name="Rectangle 3"/>
            <p:cNvSpPr>
              <a:spLocks noChangeArrowheads="1"/>
            </p:cNvSpPr>
            <p:nvPr/>
          </p:nvSpPr>
          <p:spPr bwMode="auto">
            <a:xfrm>
              <a:off x="98425" y="5386389"/>
              <a:ext cx="6096000" cy="1077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b">
              <a:spAutoFit/>
            </a:bodyPr>
            <a:lstStyle/>
            <a:p>
              <a:pPr eaLnBrk="0" hangingPunct="0"/>
              <a:r>
                <a:rPr lang="ru-RU" sz="3200" b="1">
                  <a:solidFill>
                    <a:schemeClr val="accent2"/>
                  </a:solidFill>
                  <a:latin typeface="Tahoma" pitchFamily="34" charset="0"/>
                </a:rPr>
                <a:t>Спасибо за внимание</a:t>
              </a:r>
              <a:r>
                <a:rPr lang="en-US" sz="3200" b="1">
                  <a:solidFill>
                    <a:schemeClr val="accent2"/>
                  </a:solidFill>
                  <a:latin typeface="Tahoma" pitchFamily="34" charset="0"/>
                </a:rPr>
                <a:t>!</a:t>
              </a:r>
              <a:endParaRPr lang="ru-RU" sz="3200" b="1">
                <a:solidFill>
                  <a:schemeClr val="accent2"/>
                </a:solidFill>
                <a:latin typeface="Tahoma" pitchFamily="34" charset="0"/>
              </a:endParaRPr>
            </a:p>
            <a:p>
              <a:pPr eaLnBrk="0" hangingPunct="0"/>
              <a:r>
                <a:rPr lang="ru-RU" sz="3200" b="1">
                  <a:solidFill>
                    <a:schemeClr val="accent2"/>
                  </a:solidFill>
                  <a:latin typeface="Tahoma" pitchFamily="34" charset="0"/>
                </a:rPr>
                <a:t>Ваши вопросы?</a:t>
              </a:r>
              <a:endParaRPr lang="de-DE" sz="3200" b="1">
                <a:solidFill>
                  <a:schemeClr val="accent2"/>
                </a:solidFill>
                <a:latin typeface="Tahoma" pitchFamily="34" charset="0"/>
              </a:endParaRPr>
            </a:p>
          </p:txBody>
        </p:sp>
        <p:sp>
          <p:nvSpPr>
            <p:cNvPr id="57353" name="Прямоугольник 5"/>
            <p:cNvSpPr>
              <a:spLocks noChangeArrowheads="1"/>
            </p:cNvSpPr>
            <p:nvPr/>
          </p:nvSpPr>
          <p:spPr bwMode="auto">
            <a:xfrm>
              <a:off x="5156200" y="5384801"/>
              <a:ext cx="3987800" cy="1322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ru-RU" sz="2000" b="1" dirty="0" err="1">
                  <a:solidFill>
                    <a:srgbClr val="0070C0"/>
                  </a:solidFill>
                </a:rPr>
                <a:t>дтн</a:t>
              </a:r>
              <a:r>
                <a:rPr lang="ru-RU" sz="2000" b="1" dirty="0">
                  <a:solidFill>
                    <a:srgbClr val="0070C0"/>
                  </a:solidFill>
                </a:rPr>
                <a:t> Варламов Олег Олегович</a:t>
              </a:r>
            </a:p>
            <a:p>
              <a:pPr eaLnBrk="0" hangingPunct="0"/>
              <a:r>
                <a:rPr lang="en-US" sz="2000" b="1" dirty="0">
                  <a:solidFill>
                    <a:srgbClr val="002060"/>
                  </a:solidFill>
                  <a:hlinkClick r:id="rId3"/>
                </a:rPr>
                <a:t>O_Varlamov@in-line.ru</a:t>
              </a:r>
              <a:endParaRPr lang="ru-RU" sz="2000" b="1" dirty="0">
                <a:solidFill>
                  <a:srgbClr val="002060"/>
                </a:solidFill>
              </a:endParaRPr>
            </a:p>
            <a:p>
              <a:pPr eaLnBrk="0" hangingPunct="0"/>
              <a:r>
                <a:rPr lang="en-US" sz="2000" b="1" dirty="0">
                  <a:solidFill>
                    <a:srgbClr val="002060"/>
                  </a:solidFill>
                  <a:hlinkClick r:id="rId4"/>
                </a:rPr>
                <a:t>ovar@narod.ru</a:t>
              </a:r>
              <a:r>
                <a:rPr lang="en-US" sz="2000" b="1" dirty="0">
                  <a:solidFill>
                    <a:srgbClr val="002060"/>
                  </a:solidFill>
                </a:rPr>
                <a:t> 	</a:t>
              </a:r>
              <a:endParaRPr lang="ru-RU" sz="2000" b="1" dirty="0">
                <a:solidFill>
                  <a:srgbClr val="002060"/>
                </a:solidFill>
              </a:endParaRPr>
            </a:p>
            <a:p>
              <a:pPr eaLnBrk="0" hangingPunct="0"/>
              <a:r>
                <a:rPr lang="ru-RU" sz="2000" b="1" dirty="0">
                  <a:solidFill>
                    <a:srgbClr val="002060"/>
                  </a:solidFill>
                </a:rPr>
                <a:t>Тлф. +7(926)276-76-45</a:t>
              </a:r>
              <a:r>
                <a:rPr lang="en-US" sz="2000" b="1" dirty="0">
                  <a:solidFill>
                    <a:srgbClr val="002060"/>
                  </a:solidFill>
                </a:rPr>
                <a:t>	</a:t>
              </a:r>
              <a:endParaRPr lang="de-LI" sz="2000" b="1" dirty="0">
                <a:solidFill>
                  <a:schemeClr val="accent2"/>
                </a:solidFill>
              </a:endParaRPr>
            </a:p>
          </p:txBody>
        </p:sp>
      </p:grp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INLINE_Technologies_1">
  <a:themeElements>
    <a:clrScheme name="INLINE_Technologies_1 1">
      <a:dk1>
        <a:srgbClr val="000000"/>
      </a:dk1>
      <a:lt1>
        <a:srgbClr val="FFFFFF"/>
      </a:lt1>
      <a:dk2>
        <a:srgbClr val="25177A"/>
      </a:dk2>
      <a:lt2>
        <a:srgbClr val="8E9295"/>
      </a:lt2>
      <a:accent1>
        <a:srgbClr val="004D56"/>
      </a:accent1>
      <a:accent2>
        <a:srgbClr val="F79239"/>
      </a:accent2>
      <a:accent3>
        <a:srgbClr val="FFFFFF"/>
      </a:accent3>
      <a:accent4>
        <a:srgbClr val="000000"/>
      </a:accent4>
      <a:accent5>
        <a:srgbClr val="AAB2B4"/>
      </a:accent5>
      <a:accent6>
        <a:srgbClr val="E08433"/>
      </a:accent6>
      <a:hlink>
        <a:srgbClr val="25177A"/>
      </a:hlink>
      <a:folHlink>
        <a:srgbClr val="C10435"/>
      </a:folHlink>
    </a:clrScheme>
    <a:fontScheme name="INLINE_Technologies_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LINE_Technologies_1 1">
        <a:dk1>
          <a:srgbClr val="000000"/>
        </a:dk1>
        <a:lt1>
          <a:srgbClr val="FFFFFF"/>
        </a:lt1>
        <a:dk2>
          <a:srgbClr val="25177A"/>
        </a:dk2>
        <a:lt2>
          <a:srgbClr val="8E9295"/>
        </a:lt2>
        <a:accent1>
          <a:srgbClr val="004D56"/>
        </a:accent1>
        <a:accent2>
          <a:srgbClr val="F79239"/>
        </a:accent2>
        <a:accent3>
          <a:srgbClr val="FFFFFF"/>
        </a:accent3>
        <a:accent4>
          <a:srgbClr val="000000"/>
        </a:accent4>
        <a:accent5>
          <a:srgbClr val="AAB2B4"/>
        </a:accent5>
        <a:accent6>
          <a:srgbClr val="E08433"/>
        </a:accent6>
        <a:hlink>
          <a:srgbClr val="25177A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1">
  <a:themeElements>
    <a:clrScheme name="INLINE_Technologies_1 1">
      <a:dk1>
        <a:srgbClr val="000000"/>
      </a:dk1>
      <a:lt1>
        <a:srgbClr val="FFFFFF"/>
      </a:lt1>
      <a:dk2>
        <a:srgbClr val="25177A"/>
      </a:dk2>
      <a:lt2>
        <a:srgbClr val="8E9295"/>
      </a:lt2>
      <a:accent1>
        <a:srgbClr val="004D56"/>
      </a:accent1>
      <a:accent2>
        <a:srgbClr val="F79239"/>
      </a:accent2>
      <a:accent3>
        <a:srgbClr val="FFFFFF"/>
      </a:accent3>
      <a:accent4>
        <a:srgbClr val="000000"/>
      </a:accent4>
      <a:accent5>
        <a:srgbClr val="AAB2B4"/>
      </a:accent5>
      <a:accent6>
        <a:srgbClr val="E08433"/>
      </a:accent6>
      <a:hlink>
        <a:srgbClr val="25177A"/>
      </a:hlink>
      <a:folHlink>
        <a:srgbClr val="C10435"/>
      </a:folHlink>
    </a:clrScheme>
    <a:fontScheme name="INLINE_Technologies_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LINE_Technologies_1 1">
        <a:dk1>
          <a:srgbClr val="000000"/>
        </a:dk1>
        <a:lt1>
          <a:srgbClr val="FFFFFF"/>
        </a:lt1>
        <a:dk2>
          <a:srgbClr val="25177A"/>
        </a:dk2>
        <a:lt2>
          <a:srgbClr val="8E9295"/>
        </a:lt2>
        <a:accent1>
          <a:srgbClr val="004D56"/>
        </a:accent1>
        <a:accent2>
          <a:srgbClr val="F79239"/>
        </a:accent2>
        <a:accent3>
          <a:srgbClr val="FFFFFF"/>
        </a:accent3>
        <a:accent4>
          <a:srgbClr val="000000"/>
        </a:accent4>
        <a:accent5>
          <a:srgbClr val="AAB2B4"/>
        </a:accent5>
        <a:accent6>
          <a:srgbClr val="E08433"/>
        </a:accent6>
        <a:hlink>
          <a:srgbClr val="25177A"/>
        </a:hlink>
        <a:folHlink>
          <a:srgbClr val="C104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INLINE_Technologies_1</Template>
  <TotalTime>1963</TotalTime>
  <Words>1940</Words>
  <Application>Microsoft Office PowerPoint</Application>
  <PresentationFormat>Экран (4:3)</PresentationFormat>
  <Paragraphs>274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INLINE_Technologies_1</vt:lpstr>
      <vt:lpstr>Тема1</vt:lpstr>
      <vt:lpstr>Адекватная защита персональных данных по требованиям ФСТЭК России в медицинских информационных системах</vt:lpstr>
      <vt:lpstr>Регуляторы в области персональных данных</vt:lpstr>
      <vt:lpstr>Российский государственный подход к защите информации и важность разработки Модели угроз </vt:lpstr>
      <vt:lpstr>Порядок проведения классификации ИСПДн</vt:lpstr>
      <vt:lpstr>Класс типовой ИСПДн определяется  в соответствии с таблицей</vt:lpstr>
      <vt:lpstr>Документы ФСТЭК России по защите  персональных данных</vt:lpstr>
      <vt:lpstr>Виды мероприятий  по защите ПДн</vt:lpstr>
      <vt:lpstr>Этапы работ компании по защите  персональных данных</vt:lpstr>
      <vt:lpstr>Выводы</vt:lpstr>
      <vt:lpstr>Подсистемы обеспечения безопасности ПДн</vt:lpstr>
      <vt:lpstr>Основные понятия в области обеспечения безопасности персональных данных</vt:lpstr>
      <vt:lpstr>Российский государственный подход к организации работ по технической защите информации</vt:lpstr>
      <vt:lpstr>Виды мер и основные принципы обеспечения ТЗИ</vt:lpstr>
      <vt:lpstr>Документы ФСБ России по защите  персональных данных</vt:lpstr>
      <vt:lpstr>Классификация ИСПДн</vt:lpstr>
      <vt:lpstr>Канал технической разведки</vt:lpstr>
      <vt:lpstr>Лицензирование, сертификация и аттестация</vt:lpstr>
      <vt:lpstr>Модель технической компьютерной разведки</vt:lpstr>
      <vt:lpstr> Виды ТКР</vt:lpstr>
      <vt:lpstr>Нормативная база  по защите персональных данных</vt:lpstr>
      <vt:lpstr>Примеры возможной ответственности за нарушения в области обработки персональных данных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 или доклада</dc:title>
  <cp:lastModifiedBy>Пользователь Windows</cp:lastModifiedBy>
  <cp:revision>8</cp:revision>
  <dcterms:created xsi:type="dcterms:W3CDTF">2009-12-06T19:51:40Z</dcterms:created>
  <dcterms:modified xsi:type="dcterms:W3CDTF">2010-04-15T20:03:52Z</dcterms:modified>
</cp:coreProperties>
</file>