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59" r:id="rId4"/>
    <p:sldId id="266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F430E0-3C50-48C9-B040-4827C793F832}" type="datetimeFigureOut">
              <a:rPr lang="ru-RU" smtClean="0"/>
              <a:pPr/>
              <a:t>16.04.2010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A53272-DF4D-42F9-A948-FF76813A388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872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8724" name="Номер слайда 3"/>
          <p:cNvSpPr txBox="1">
            <a:spLocks noGrp="1"/>
          </p:cNvSpPr>
          <p:nvPr/>
        </p:nvSpPr>
        <p:spPr bwMode="auto">
          <a:xfrm>
            <a:off x="3883485" y="8684099"/>
            <a:ext cx="2972918" cy="458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614" tIns="45807" rIns="91614" bIns="45807" anchor="b"/>
          <a:lstStyle/>
          <a:p>
            <a:pPr algn="r" defTabSz="915988">
              <a:spcBef>
                <a:spcPct val="0"/>
              </a:spcBef>
            </a:pPr>
            <a:fld id="{927A82C2-E430-43DC-BE05-FEA7C595CA42}" type="slidenum">
              <a:rPr lang="ru-RU" sz="1200" b="0">
                <a:latin typeface="Arial" charset="0"/>
              </a:rPr>
              <a:pPr algn="r" defTabSz="915988">
                <a:spcBef>
                  <a:spcPct val="0"/>
                </a:spcBef>
              </a:pPr>
              <a:t>10</a:t>
            </a:fld>
            <a:endParaRPr lang="ru-RU" sz="1200" b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872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8724" name="Номер слайда 3"/>
          <p:cNvSpPr txBox="1">
            <a:spLocks noGrp="1"/>
          </p:cNvSpPr>
          <p:nvPr/>
        </p:nvSpPr>
        <p:spPr bwMode="auto">
          <a:xfrm>
            <a:off x="3883485" y="8684099"/>
            <a:ext cx="2972918" cy="458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614" tIns="45807" rIns="91614" bIns="45807" anchor="b"/>
          <a:lstStyle/>
          <a:p>
            <a:pPr algn="r" defTabSz="915988">
              <a:spcBef>
                <a:spcPct val="0"/>
              </a:spcBef>
            </a:pPr>
            <a:fld id="{927A82C2-E430-43DC-BE05-FEA7C595CA42}" type="slidenum">
              <a:rPr lang="ru-RU" sz="1200" b="0">
                <a:latin typeface="Arial" charset="0"/>
              </a:rPr>
              <a:pPr algn="r" defTabSz="915988">
                <a:spcBef>
                  <a:spcPct val="0"/>
                </a:spcBef>
              </a:pPr>
              <a:t>11</a:t>
            </a:fld>
            <a:endParaRPr lang="ru-RU" sz="1200" b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595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12595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2317D3-0C34-4E71-A2E0-6370AE44F53C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697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12698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2869A8-527E-4FE5-9157-7168F55ED594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697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12698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2869A8-527E-4FE5-9157-7168F55ED594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517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13517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53C37C-C072-4145-8C57-86F1A8AE6904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029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0292" name="Номер слайда 3"/>
          <p:cNvSpPr txBox="1">
            <a:spLocks noGrp="1"/>
          </p:cNvSpPr>
          <p:nvPr/>
        </p:nvSpPr>
        <p:spPr bwMode="auto">
          <a:xfrm>
            <a:off x="3883485" y="8684099"/>
            <a:ext cx="2972918" cy="458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614" tIns="45807" rIns="91614" bIns="45807" anchor="b"/>
          <a:lstStyle/>
          <a:p>
            <a:pPr algn="r" defTabSz="915988">
              <a:spcBef>
                <a:spcPct val="0"/>
              </a:spcBef>
            </a:pPr>
            <a:fld id="{6BDC601C-5479-45D8-A901-B8B4FF9E51B8}" type="slidenum">
              <a:rPr lang="ru-RU" sz="1200" b="0">
                <a:latin typeface="Arial" charset="0"/>
              </a:rPr>
              <a:pPr algn="r" defTabSz="915988">
                <a:spcBef>
                  <a:spcPct val="0"/>
                </a:spcBef>
              </a:pPr>
              <a:t>6</a:t>
            </a:fld>
            <a:endParaRPr lang="ru-RU" sz="1200" b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667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6676" name="Номер слайда 3"/>
          <p:cNvSpPr txBox="1">
            <a:spLocks noGrp="1"/>
          </p:cNvSpPr>
          <p:nvPr/>
        </p:nvSpPr>
        <p:spPr bwMode="auto">
          <a:xfrm>
            <a:off x="3883485" y="8684099"/>
            <a:ext cx="2972918" cy="458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614" tIns="45807" rIns="91614" bIns="45807" anchor="b"/>
          <a:lstStyle/>
          <a:p>
            <a:pPr algn="r" defTabSz="915988">
              <a:spcBef>
                <a:spcPct val="0"/>
              </a:spcBef>
            </a:pPr>
            <a:fld id="{D6684DDD-A79C-4733-A67A-1932EEBC8B40}" type="slidenum">
              <a:rPr lang="ru-RU" sz="1200" b="0">
                <a:latin typeface="Arial" charset="0"/>
              </a:rPr>
              <a:pPr algn="r" defTabSz="915988">
                <a:spcBef>
                  <a:spcPct val="0"/>
                </a:spcBef>
              </a:pPr>
              <a:t>7</a:t>
            </a:fld>
            <a:endParaRPr lang="ru-RU" sz="1200" b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872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8724" name="Номер слайда 3"/>
          <p:cNvSpPr txBox="1">
            <a:spLocks noGrp="1"/>
          </p:cNvSpPr>
          <p:nvPr/>
        </p:nvSpPr>
        <p:spPr bwMode="auto">
          <a:xfrm>
            <a:off x="3883485" y="8684099"/>
            <a:ext cx="2972918" cy="458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614" tIns="45807" rIns="91614" bIns="45807" anchor="b"/>
          <a:lstStyle/>
          <a:p>
            <a:pPr algn="r" defTabSz="915988">
              <a:spcBef>
                <a:spcPct val="0"/>
              </a:spcBef>
            </a:pPr>
            <a:fld id="{927A82C2-E430-43DC-BE05-FEA7C595CA42}" type="slidenum">
              <a:rPr lang="ru-RU" sz="1200" b="0">
                <a:latin typeface="Arial" charset="0"/>
              </a:rPr>
              <a:pPr algn="r" defTabSz="915988">
                <a:spcBef>
                  <a:spcPct val="0"/>
                </a:spcBef>
              </a:pPr>
              <a:t>8</a:t>
            </a:fld>
            <a:endParaRPr lang="ru-RU" sz="1200" b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872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8724" name="Номер слайда 3"/>
          <p:cNvSpPr txBox="1">
            <a:spLocks noGrp="1"/>
          </p:cNvSpPr>
          <p:nvPr/>
        </p:nvSpPr>
        <p:spPr bwMode="auto">
          <a:xfrm>
            <a:off x="3883485" y="8684099"/>
            <a:ext cx="2972918" cy="458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614" tIns="45807" rIns="91614" bIns="45807" anchor="b"/>
          <a:lstStyle/>
          <a:p>
            <a:pPr algn="r" defTabSz="915988">
              <a:spcBef>
                <a:spcPct val="0"/>
              </a:spcBef>
            </a:pPr>
            <a:fld id="{927A82C2-E430-43DC-BE05-FEA7C595CA42}" type="slidenum">
              <a:rPr lang="ru-RU" sz="1200" b="0">
                <a:latin typeface="Arial" charset="0"/>
              </a:rPr>
              <a:pPr algn="r" defTabSz="915988">
                <a:spcBef>
                  <a:spcPct val="0"/>
                </a:spcBef>
              </a:pPr>
              <a:t>9</a:t>
            </a:fld>
            <a:endParaRPr lang="ru-RU" sz="1200" b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B795C-D926-405D-8350-88AF3A3297C8}" type="datetimeFigureOut">
              <a:rPr lang="ru-RU" smtClean="0"/>
              <a:pPr/>
              <a:t>16.04.2010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5EAF3-9256-42C1-91C2-C87AE4FD50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B795C-D926-405D-8350-88AF3A3297C8}" type="datetimeFigureOut">
              <a:rPr lang="ru-RU" smtClean="0"/>
              <a:pPr/>
              <a:t>16.04.2010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5EAF3-9256-42C1-91C2-C87AE4FD50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B795C-D926-405D-8350-88AF3A3297C8}" type="datetimeFigureOut">
              <a:rPr lang="ru-RU" smtClean="0"/>
              <a:pPr/>
              <a:t>16.04.2010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5EAF3-9256-42C1-91C2-C87AE4FD50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B795C-D926-405D-8350-88AF3A3297C8}" type="datetimeFigureOut">
              <a:rPr lang="ru-RU" smtClean="0"/>
              <a:pPr/>
              <a:t>16.04.2010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5EAF3-9256-42C1-91C2-C87AE4FD50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B795C-D926-405D-8350-88AF3A3297C8}" type="datetimeFigureOut">
              <a:rPr lang="ru-RU" smtClean="0"/>
              <a:pPr/>
              <a:t>16.04.2010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5EAF3-9256-42C1-91C2-C87AE4FD50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B795C-D926-405D-8350-88AF3A3297C8}" type="datetimeFigureOut">
              <a:rPr lang="ru-RU" smtClean="0"/>
              <a:pPr/>
              <a:t>16.04.2010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5EAF3-9256-42C1-91C2-C87AE4FD50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B795C-D926-405D-8350-88AF3A3297C8}" type="datetimeFigureOut">
              <a:rPr lang="ru-RU" smtClean="0"/>
              <a:pPr/>
              <a:t>16.04.2010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5EAF3-9256-42C1-91C2-C87AE4FD50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B795C-D926-405D-8350-88AF3A3297C8}" type="datetimeFigureOut">
              <a:rPr lang="ru-RU" smtClean="0"/>
              <a:pPr/>
              <a:t>16.04.2010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5EAF3-9256-42C1-91C2-C87AE4FD50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B795C-D926-405D-8350-88AF3A3297C8}" type="datetimeFigureOut">
              <a:rPr lang="ru-RU" smtClean="0"/>
              <a:pPr/>
              <a:t>16.04.2010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5EAF3-9256-42C1-91C2-C87AE4FD50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B795C-D926-405D-8350-88AF3A3297C8}" type="datetimeFigureOut">
              <a:rPr lang="ru-RU" smtClean="0"/>
              <a:pPr/>
              <a:t>16.04.2010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5EAF3-9256-42C1-91C2-C87AE4FD50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B795C-D926-405D-8350-88AF3A3297C8}" type="datetimeFigureOut">
              <a:rPr lang="ru-RU" smtClean="0"/>
              <a:pPr/>
              <a:t>16.04.2010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5EAF3-9256-42C1-91C2-C87AE4FD50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B795C-D926-405D-8350-88AF3A3297C8}" type="datetimeFigureOut">
              <a:rPr lang="ru-RU" smtClean="0"/>
              <a:pPr/>
              <a:t>16.04.2010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5EAF3-9256-42C1-91C2-C87AE4FD50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5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1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3" Type="http://schemas.openxmlformats.org/officeDocument/2006/relationships/image" Target="../media/image14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3" descr="D:\documents\Волгоград\От Светы\Скринш.Мониторинг\bar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13" y="0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8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2143116"/>
            <a:ext cx="1690726" cy="1811350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76200" dir="13500000" sy="23000" kx="1200000" algn="br" rotWithShape="0">
              <a:schemeClr val="tx1">
                <a:lumMod val="50000"/>
                <a:lumOff val="50000"/>
                <a:alpha val="9000"/>
              </a:schemeClr>
            </a:outerShdw>
            <a:reflection blurRad="6350" stA="52000" endA="300" endPos="35000" dir="5400000" sy="-100000" algn="bl" rotWithShape="0"/>
          </a:effectLst>
          <a:scene3d>
            <a:camera prst="isometricOffAxis2Right">
              <a:rot lat="1080000" lon="20400000" rev="0"/>
            </a:camera>
            <a:lightRig rig="threePt" dir="t"/>
          </a:scene3d>
        </p:spPr>
      </p:pic>
      <p:pic>
        <p:nvPicPr>
          <p:cNvPr id="7173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3500438"/>
            <a:ext cx="2426154" cy="2259019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76200" dir="13500000" sy="23000" kx="1200000" algn="br" rotWithShape="0">
              <a:schemeClr val="tx1">
                <a:lumMod val="50000"/>
                <a:lumOff val="50000"/>
                <a:alpha val="9000"/>
              </a:schemeClr>
            </a:outerShdw>
            <a:reflection blurRad="6350" stA="52000" endA="300" endPos="35000" dir="5400000" sy="-100000" algn="bl" rotWithShape="0"/>
          </a:effectLst>
          <a:scene3d>
            <a:camera prst="isometricOffAxis2Right">
              <a:rot lat="1080000" lon="20400000" rev="0"/>
            </a:camera>
            <a:lightRig rig="threePt" dir="t"/>
          </a:scene3d>
        </p:spPr>
      </p:pic>
      <p:pic>
        <p:nvPicPr>
          <p:cNvPr id="24586" name="Picture 12" descr="\\bg\Documents\Отдел дизайна и рекламы\ДИЗАЙН\ПРОЕКТЫ\МИС\Лого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63" y="490538"/>
            <a:ext cx="640080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3000364" y="2071678"/>
            <a:ext cx="600079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Архитектура медицинской информационной системы. </a:t>
            </a:r>
            <a:endParaRPr lang="ru-RU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Безопасно </a:t>
            </a: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не значит дорого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endParaRPr lang="ru-RU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Практический </a:t>
            </a: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пример построения в соответствии с требованиями закона о персональных данных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endParaRPr lang="en-US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en-US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sz="2400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Дубняк Сергей – «БАРС </a:t>
            </a:r>
            <a:r>
              <a:rPr lang="ru-RU" sz="2400" u="sng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Груп</a:t>
            </a:r>
            <a:r>
              <a:rPr lang="ru-RU" sz="2400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»</a:t>
            </a:r>
            <a:endParaRPr lang="ru-RU" sz="2400" u="sng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AutoShape 10"/>
          <p:cNvSpPr>
            <a:spLocks noChangeArrowheads="1"/>
          </p:cNvSpPr>
          <p:nvPr/>
        </p:nvSpPr>
        <p:spPr bwMode="auto">
          <a:xfrm>
            <a:off x="1714480" y="357166"/>
            <a:ext cx="5894401" cy="476268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>
              <a:spcBef>
                <a:spcPct val="0"/>
              </a:spcBef>
            </a:pPr>
            <a:r>
              <a:rPr lang="ru-RU" sz="2400" dirty="0" smtClean="0">
                <a:solidFill>
                  <a:srgbClr val="404040"/>
                </a:solidFill>
                <a:latin typeface="Tahoma" pitchFamily="34" charset="0"/>
                <a:cs typeface="Tahoma" pitchFamily="34" charset="0"/>
              </a:rPr>
              <a:t>Правовое обоснование</a:t>
            </a:r>
            <a:endParaRPr lang="ru-RU" sz="2000" dirty="0">
              <a:solidFill>
                <a:srgbClr val="404040"/>
              </a:solidFill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2" name="Group 44"/>
          <p:cNvGrpSpPr>
            <a:grpSpLocks/>
          </p:cNvGrpSpPr>
          <p:nvPr/>
        </p:nvGrpSpPr>
        <p:grpSpPr bwMode="auto">
          <a:xfrm>
            <a:off x="285720" y="714356"/>
            <a:ext cx="8572528" cy="6143644"/>
            <a:chOff x="204" y="3521"/>
            <a:chExt cx="5171" cy="726"/>
          </a:xfrm>
        </p:grpSpPr>
        <p:pic>
          <p:nvPicPr>
            <p:cNvPr id="52230" name="Скругленный прямоугольник 13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04" y="3521"/>
              <a:ext cx="5171" cy="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2231" name="Rectangle 12"/>
            <p:cNvSpPr>
              <a:spLocks noChangeArrowheads="1"/>
            </p:cNvSpPr>
            <p:nvPr/>
          </p:nvSpPr>
          <p:spPr bwMode="auto">
            <a:xfrm>
              <a:off x="431" y="3604"/>
              <a:ext cx="4846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 algn="l">
                <a:spcBef>
                  <a:spcPct val="20000"/>
                </a:spcBef>
              </a:pPr>
              <a:r>
                <a:rPr lang="ru-RU" sz="1500" dirty="0" smtClean="0">
                  <a:solidFill>
                    <a:schemeClr val="bg1"/>
                  </a:solidFill>
                  <a:latin typeface="Tahoma" pitchFamily="34" charset="0"/>
                </a:rPr>
                <a:t>ПП 687</a:t>
              </a:r>
            </a:p>
            <a:p>
              <a:pPr>
                <a:lnSpc>
                  <a:spcPct val="150000"/>
                </a:lnSpc>
              </a:pPr>
              <a:r>
                <a:rPr lang="ru-RU" sz="1500" b="1" dirty="0">
                  <a:solidFill>
                    <a:srgbClr val="FFFF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1.</a:t>
              </a:r>
              <a:r>
                <a:rPr lang="ru-RU" sz="1500" dirty="0">
                  <a:solidFill>
                    <a:srgbClr val="FFFF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</a:t>
              </a:r>
              <a:r>
                <a:rPr lang="ru-RU" sz="1500" b="1" dirty="0">
                  <a:solidFill>
                    <a:srgbClr val="FFFF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Обработка персональных данных</a:t>
              </a:r>
              <a:r>
                <a:rPr lang="ru-RU" sz="1500" dirty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, содержащихся в информационной системе персональных данных либо извлеченных из такой системы (далее - персональные данные), </a:t>
              </a:r>
              <a:r>
                <a:rPr lang="ru-RU" sz="1500" b="1" dirty="0">
                  <a:solidFill>
                    <a:srgbClr val="FFFF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считается осуществленной без использования средств автоматизации (неавтоматизированной), если такие действия с персональными данными</a:t>
              </a:r>
              <a:r>
                <a:rPr lang="ru-RU" sz="1500" dirty="0">
                  <a:solidFill>
                    <a:srgbClr val="FFFF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,</a:t>
              </a:r>
              <a:r>
                <a:rPr lang="ru-RU" sz="1500" dirty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как использование, уточнение, распространение, уничтожение персональных данных в отношении каждого из субъектов персональных данных, </a:t>
              </a:r>
              <a:r>
                <a:rPr lang="ru-RU" sz="1500" b="1" dirty="0">
                  <a:solidFill>
                    <a:srgbClr val="FFFF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осуществляются при непосредственном участии человека</a:t>
              </a:r>
              <a:r>
                <a:rPr lang="ru-RU" sz="1500" dirty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.</a:t>
              </a:r>
            </a:p>
            <a:p>
              <a:pPr>
                <a:lnSpc>
                  <a:spcPct val="150000"/>
                </a:lnSpc>
              </a:pPr>
              <a:r>
                <a:rPr lang="ru-RU" sz="1500" b="1" dirty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2.</a:t>
              </a:r>
              <a:r>
                <a:rPr lang="ru-RU" sz="1500" dirty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</a:t>
              </a:r>
              <a:r>
                <a:rPr lang="ru-RU" sz="1500" b="1" dirty="0">
                  <a:solidFill>
                    <a:srgbClr val="FFFF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Обработка персональных данных не может быть признана осуществляемой с использованием средств автоматизации только на том основании, что персональные данные содержатся в информационной системе персональных </a:t>
              </a:r>
              <a:r>
                <a:rPr lang="ru-RU" sz="1500" dirty="0">
                  <a:solidFill>
                    <a:schemeClr val="bg1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данных либо были извлечены из нее.</a:t>
              </a:r>
            </a:p>
            <a:p>
              <a:pPr marL="342900" indent="-342900" algn="l">
                <a:spcBef>
                  <a:spcPct val="20000"/>
                </a:spcBef>
              </a:pPr>
              <a:endParaRPr lang="ru-RU" dirty="0">
                <a:solidFill>
                  <a:schemeClr val="bg1"/>
                </a:solidFill>
                <a:latin typeface="Tahoma" pitchFamily="34" charset="0"/>
              </a:endParaRPr>
            </a:p>
          </p:txBody>
        </p:sp>
      </p:grpSp>
      <p:pic>
        <p:nvPicPr>
          <p:cNvPr id="52229" name="Picture 3" descr="D:\documents\Волгоград\От Светы\Скринш.Мониторинг\bar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43875" y="0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AutoShape 10"/>
          <p:cNvSpPr>
            <a:spLocks noChangeArrowheads="1"/>
          </p:cNvSpPr>
          <p:nvPr/>
        </p:nvSpPr>
        <p:spPr bwMode="auto">
          <a:xfrm>
            <a:off x="1643042" y="714356"/>
            <a:ext cx="5894401" cy="476268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>
              <a:spcBef>
                <a:spcPct val="0"/>
              </a:spcBef>
            </a:pPr>
            <a:r>
              <a:rPr lang="ru-RU" sz="4400" dirty="0" smtClean="0">
                <a:solidFill>
                  <a:srgbClr val="404040"/>
                </a:solidFill>
                <a:latin typeface="Tahoma" pitchFamily="34" charset="0"/>
                <a:cs typeface="Tahoma" pitchFamily="34" charset="0"/>
              </a:rPr>
              <a:t>Итог</a:t>
            </a:r>
            <a:endParaRPr lang="ru-RU" sz="4400" dirty="0">
              <a:solidFill>
                <a:srgbClr val="404040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52229" name="Picture 3" descr="D:\documents\Волгоград\От Светы\Скринш.Мониторинг\bar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43875" y="0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214282" y="2071678"/>
            <a:ext cx="8715436" cy="2928958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Удобство + безопасность = дорого</a:t>
            </a:r>
            <a:endParaRPr lang="ru-RU" sz="38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6429388" y="3500438"/>
            <a:ext cx="428628" cy="142876"/>
          </a:xfrm>
          <a:prstGeom prst="line">
            <a:avLst/>
          </a:prstGeom>
          <a:ln w="412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42910" y="5357826"/>
            <a:ext cx="792236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Затратная часть: обеспечение целостности БД1, полная защита обработки ПДн на БД2, СП2</a:t>
            </a:r>
          </a:p>
          <a:p>
            <a:pPr algn="ctr"/>
            <a:r>
              <a:rPr lang="ru-RU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 регистратуры</a:t>
            </a:r>
          </a:p>
          <a:p>
            <a:pPr algn="ctr"/>
            <a:r>
              <a:rPr lang="ru-RU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против полномасштабной работы и тотальной защиты всех </a:t>
            </a:r>
            <a:r>
              <a:rPr lang="ru-RU" sz="14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АРМов</a:t>
            </a:r>
            <a:r>
              <a:rPr lang="ru-RU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и серверов.</a:t>
            </a:r>
            <a:endParaRPr lang="ru-RU" sz="1400" dirty="0">
              <a:solidFill>
                <a:schemeClr val="tx1">
                  <a:lumMod val="50000"/>
                  <a:lumOff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14438" y="4786313"/>
            <a:ext cx="6715125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+mj-ea"/>
                <a:cs typeface="Tahoma" pitchFamily="34" charset="0"/>
              </a:rPr>
              <a:t>Спасибо за внимание!</a:t>
            </a:r>
          </a:p>
        </p:txBody>
      </p:sp>
      <p:pic>
        <p:nvPicPr>
          <p:cNvPr id="20483" name="Picture 3" descr="D:\БАРС\сайт\Баннеры\popitka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25" y="857250"/>
            <a:ext cx="2786063" cy="354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57188" y="285750"/>
            <a:ext cx="8229600" cy="114300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pPr>
              <a:defRPr/>
            </a:pPr>
            <a:r>
              <a:rPr lang="ru-RU" sz="2800" b="1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rPr>
              <a:t>Существующие проблемы в ЛПУ</a:t>
            </a:r>
          </a:p>
        </p:txBody>
      </p:sp>
      <p:grpSp>
        <p:nvGrpSpPr>
          <p:cNvPr id="3" name="Группа 12"/>
          <p:cNvGrpSpPr>
            <a:grpSpLocks/>
          </p:cNvGrpSpPr>
          <p:nvPr/>
        </p:nvGrpSpPr>
        <p:grpSpPr bwMode="auto">
          <a:xfrm>
            <a:off x="142875" y="1857375"/>
            <a:ext cx="2786063" cy="1643063"/>
            <a:chOff x="142844" y="1357298"/>
            <a:chExt cx="4286248" cy="2500330"/>
          </a:xfrm>
          <a:solidFill>
            <a:srgbClr val="ED6FB7">
              <a:alpha val="68235"/>
            </a:srgbClr>
          </a:solidFill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142844" y="1357298"/>
              <a:ext cx="4286248" cy="2500330"/>
            </a:xfrm>
            <a:prstGeom prst="roundRect">
              <a:avLst/>
            </a:prstGeom>
            <a:grpFill/>
            <a:ln w="22225"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  <a:softEdge rad="12700"/>
            </a:effectLst>
            <a:sp3d prstMaterial="matte">
              <a:bevelT w="127000" h="63500"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cs typeface="Tahoma" pitchFamily="34" charset="0"/>
                </a:rPr>
                <a:t>Бумажный</a:t>
              </a:r>
            </a:p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cs typeface="Tahoma" pitchFamily="34" charset="0"/>
                </a:rPr>
                <a:t>документооборот</a:t>
              </a:r>
            </a:p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cs typeface="Tahoma" pitchFamily="34" charset="0"/>
                </a:rPr>
                <a:t>отнимает много</a:t>
              </a:r>
            </a:p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cs typeface="Tahoma" pitchFamily="34" charset="0"/>
                </a:rPr>
                <a:t>времени у</a:t>
              </a:r>
            </a:p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cs typeface="Tahoma" pitchFamily="34" charset="0"/>
                </a:rPr>
                <a:t>медперсонала</a:t>
              </a:r>
            </a:p>
          </p:txBody>
        </p:sp>
        <p:pic>
          <p:nvPicPr>
            <p:cNvPr id="8217" name="Picture 31" descr="очередь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50792" y="2371842"/>
              <a:ext cx="1843888" cy="1217118"/>
            </a:xfrm>
            <a:prstGeom prst="rect">
              <a:avLst/>
            </a:prstGeom>
            <a:grpFill/>
            <a:ln w="222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</p:pic>
      </p:grpSp>
      <p:grpSp>
        <p:nvGrpSpPr>
          <p:cNvPr id="4" name="Группа 15"/>
          <p:cNvGrpSpPr>
            <a:grpSpLocks/>
          </p:cNvGrpSpPr>
          <p:nvPr/>
        </p:nvGrpSpPr>
        <p:grpSpPr bwMode="auto">
          <a:xfrm>
            <a:off x="3071812" y="1857375"/>
            <a:ext cx="2928948" cy="1643063"/>
            <a:chOff x="142844" y="4071942"/>
            <a:chExt cx="4286248" cy="2500330"/>
          </a:xfrm>
          <a:solidFill>
            <a:srgbClr val="ED6FB7">
              <a:alpha val="68235"/>
            </a:srgbClr>
          </a:solidFill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142844" y="4071942"/>
              <a:ext cx="4286248" cy="2500330"/>
            </a:xfrm>
            <a:prstGeom prst="roundRect">
              <a:avLst/>
            </a:prstGeom>
            <a:grpFill/>
            <a:ln w="22225"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  <a:softEdge rad="12700"/>
            </a:effectLst>
            <a:sp3d prstMaterial="matte">
              <a:bevelT w="127000" h="63500"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cs typeface="Tahoma" pitchFamily="34" charset="0"/>
                </a:rPr>
                <a:t>Дублирование прохождения</a:t>
              </a:r>
            </a:p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cs typeface="Tahoma" pitchFamily="34" charset="0"/>
                </a:rPr>
                <a:t>дорогостоящих</a:t>
              </a:r>
            </a:p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cs typeface="Tahoma" pitchFamily="34" charset="0"/>
                </a:rPr>
                <a:t>исследований</a:t>
              </a:r>
            </a:p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cs typeface="Tahoma" pitchFamily="34" charset="0"/>
                </a:rPr>
                <a:t>пациентов и</a:t>
              </a:r>
            </a:p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cs typeface="Tahoma" pitchFamily="34" charset="0"/>
                </a:rPr>
                <a:t>необоснованное</a:t>
              </a:r>
            </a:p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cs typeface="Tahoma" pitchFamily="34" charset="0"/>
                </a:rPr>
                <a:t>их назначение</a:t>
              </a:r>
            </a:p>
          </p:txBody>
        </p:sp>
        <p:pic>
          <p:nvPicPr>
            <p:cNvPr id="8213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50824" y="4724190"/>
              <a:ext cx="1820863" cy="1214438"/>
            </a:xfrm>
            <a:prstGeom prst="rect">
              <a:avLst/>
            </a:prstGeom>
            <a:grpFill/>
            <a:ln w="222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</p:pic>
      </p:grpSp>
      <p:pic>
        <p:nvPicPr>
          <p:cNvPr id="25605" name="Picture 3" descr="D:\documents\Волгоград\От Светы\Скринш.Мониторинг\bar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8125" y="0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grpSp>
        <p:nvGrpSpPr>
          <p:cNvPr id="5" name="Группа 27"/>
          <p:cNvGrpSpPr>
            <a:grpSpLocks/>
          </p:cNvGrpSpPr>
          <p:nvPr/>
        </p:nvGrpSpPr>
        <p:grpSpPr bwMode="auto">
          <a:xfrm>
            <a:off x="4643438" y="3786188"/>
            <a:ext cx="3143250" cy="1785937"/>
            <a:chOff x="4643438" y="4071942"/>
            <a:chExt cx="3143272" cy="1785950"/>
          </a:xfrm>
          <a:solidFill>
            <a:srgbClr val="ED6FB7">
              <a:alpha val="68235"/>
            </a:srgb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4643438" y="4071942"/>
              <a:ext cx="3143272" cy="1785950"/>
            </a:xfrm>
            <a:prstGeom prst="roundRect">
              <a:avLst/>
            </a:prstGeom>
            <a:grpFill/>
            <a:ln w="22225"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  <a:softEdge rad="12700"/>
            </a:effectLst>
            <a:sp3d prstMaterial="matte">
              <a:bevelT w="127000" h="63500"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b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cs typeface="Tahoma" pitchFamily="34" charset="0"/>
                </a:rPr>
                <a:t>Сложность принятия управленческих решений</a:t>
              </a:r>
            </a:p>
          </p:txBody>
        </p:sp>
        <p:pic>
          <p:nvPicPr>
            <p:cNvPr id="8209" name="Picture 15" descr="P6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572132" y="4786322"/>
              <a:ext cx="1285884" cy="963050"/>
            </a:xfrm>
            <a:prstGeom prst="rect">
              <a:avLst/>
            </a:prstGeom>
            <a:grpFill/>
            <a:ln w="222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</p:pic>
      </p:grpSp>
      <p:grpSp>
        <p:nvGrpSpPr>
          <p:cNvPr id="6" name="Группа 25"/>
          <p:cNvGrpSpPr>
            <a:grpSpLocks/>
          </p:cNvGrpSpPr>
          <p:nvPr/>
        </p:nvGrpSpPr>
        <p:grpSpPr bwMode="auto">
          <a:xfrm>
            <a:off x="6143625" y="1857375"/>
            <a:ext cx="2786063" cy="1643063"/>
            <a:chOff x="6643702" y="3000372"/>
            <a:chExt cx="3143272" cy="1785950"/>
          </a:xfrm>
          <a:solidFill>
            <a:srgbClr val="ED6FB7">
              <a:alpha val="68235"/>
            </a:srgbClr>
          </a:solidFill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24" name="Скругленный прямоугольник 23"/>
            <p:cNvSpPr/>
            <p:nvPr/>
          </p:nvSpPr>
          <p:spPr>
            <a:xfrm>
              <a:off x="6643702" y="3000372"/>
              <a:ext cx="3143272" cy="1785950"/>
            </a:xfrm>
            <a:prstGeom prst="roundRect">
              <a:avLst/>
            </a:prstGeom>
            <a:grpFill/>
            <a:ln w="22225"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  <a:softEdge rad="12700"/>
            </a:effectLst>
            <a:sp3d prstMaterial="matte">
              <a:bevelT w="127000" h="63500"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cs typeface="Tahoma" pitchFamily="34" charset="0"/>
                </a:rPr>
                <a:t>Дублирующий ввод</a:t>
              </a:r>
            </a:p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cs typeface="Tahoma" pitchFamily="34" charset="0"/>
                </a:rPr>
                <a:t>информации</a:t>
              </a:r>
            </a:p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cs typeface="Tahoma" pitchFamily="34" charset="0"/>
                </a:rPr>
                <a:t>в различные</a:t>
              </a:r>
            </a:p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cs typeface="Tahoma" pitchFamily="34" charset="0"/>
                </a:rPr>
                <a:t>системы</a:t>
              </a:r>
            </a:p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cs typeface="Tahoma" pitchFamily="34" charset="0"/>
                </a:rPr>
                <a:t>установленные</a:t>
              </a:r>
            </a:p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cs typeface="Tahoma" pitchFamily="34" charset="0"/>
                </a:rPr>
                <a:t>в ЛПУ</a:t>
              </a:r>
            </a:p>
          </p:txBody>
        </p:sp>
        <p:pic>
          <p:nvPicPr>
            <p:cNvPr id="8205" name="Picture 8" descr="news121527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8358214" y="3500438"/>
              <a:ext cx="1357322" cy="944492"/>
            </a:xfrm>
            <a:prstGeom prst="rect">
              <a:avLst/>
            </a:prstGeom>
            <a:grpFill/>
            <a:ln w="222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</p:pic>
      </p:grpSp>
      <p:grpSp>
        <p:nvGrpSpPr>
          <p:cNvPr id="7" name="Группа 13"/>
          <p:cNvGrpSpPr>
            <a:grpSpLocks/>
          </p:cNvGrpSpPr>
          <p:nvPr/>
        </p:nvGrpSpPr>
        <p:grpSpPr bwMode="auto">
          <a:xfrm>
            <a:off x="1214438" y="3786188"/>
            <a:ext cx="3143250" cy="1785937"/>
            <a:chOff x="4643438" y="1357298"/>
            <a:chExt cx="4286248" cy="2500330"/>
          </a:xfrm>
          <a:solidFill>
            <a:srgbClr val="ED6FB7">
              <a:alpha val="68235"/>
            </a:srgb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22" name="Скругленный прямоугольник 21"/>
            <p:cNvSpPr/>
            <p:nvPr/>
          </p:nvSpPr>
          <p:spPr>
            <a:xfrm>
              <a:off x="4643438" y="1357298"/>
              <a:ext cx="4286248" cy="2500330"/>
            </a:xfrm>
            <a:prstGeom prst="roundRect">
              <a:avLst/>
            </a:prstGeom>
            <a:grpFill/>
            <a:ln w="22225"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  <a:softEdge rad="12700"/>
            </a:effectLst>
            <a:sp3d prstMaterial="matte">
              <a:bevelT w="127000" h="63500"/>
            </a:sp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endParaRPr>
            </a:p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b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cs typeface="Tahoma" pitchFamily="34" charset="0"/>
                </a:rPr>
                <a:t>Отсутствие</a:t>
              </a:r>
            </a:p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b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cs typeface="Tahoma" pitchFamily="34" charset="0"/>
                </a:rPr>
                <a:t>контроля</a:t>
              </a:r>
            </a:p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b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cs typeface="Tahoma" pitchFamily="34" charset="0"/>
                </a:rPr>
                <a:t>за качеством</a:t>
              </a:r>
            </a:p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b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cs typeface="Tahoma" pitchFamily="34" charset="0"/>
                </a:rPr>
                <a:t>медицинской</a:t>
              </a:r>
            </a:p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b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ahoma" pitchFamily="34" charset="0"/>
                  <a:cs typeface="Tahoma" pitchFamily="34" charset="0"/>
                </a:rPr>
                <a:t>помощи</a:t>
              </a:r>
            </a:p>
          </p:txBody>
        </p:sp>
        <p:pic>
          <p:nvPicPr>
            <p:cNvPr id="8221" name="Picture 32" descr="doctors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689129" y="1857370"/>
              <a:ext cx="2087563" cy="1482726"/>
            </a:xfrm>
            <a:prstGeom prst="rect">
              <a:avLst/>
            </a:prstGeom>
            <a:grpFill/>
            <a:ln w="222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14313"/>
            <a:ext cx="8229600" cy="9398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rPr>
              <a:t>Преимущества использования Системы медицинским учреждением</a:t>
            </a:r>
          </a:p>
        </p:txBody>
      </p:sp>
      <p:pic>
        <p:nvPicPr>
          <p:cNvPr id="26627" name="Picture 3" descr="D:\documents\Волгоград\От Светы\Скринш.Мониторинг\bar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72438" y="0"/>
            <a:ext cx="1071562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500034" y="1142984"/>
            <a:ext cx="3643338" cy="3071834"/>
          </a:xfrm>
          <a:prstGeom prst="rect">
            <a:avLst/>
          </a:prstGeom>
          <a:solidFill>
            <a:schemeClr val="accent5">
              <a:lumMod val="75000"/>
            </a:schemeClr>
          </a:solidFill>
          <a:ln w="222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447675" indent="-266700" fontAlgn="auto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Для руководства:</a:t>
            </a:r>
          </a:p>
          <a:p>
            <a:pPr marL="182563" indent="-182563" algn="l" fontAlgn="auto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Tx/>
              <a:buChar char="-"/>
              <a:defRPr/>
            </a:pPr>
            <a:r>
              <a:rPr lang="ru-RU" sz="10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Контроль движения пациентов</a:t>
            </a:r>
          </a:p>
          <a:p>
            <a:pPr marL="182563" indent="-182563" algn="l" fontAlgn="auto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Tx/>
              <a:buChar char="-"/>
              <a:defRPr/>
            </a:pPr>
            <a:r>
              <a:rPr lang="ru-RU" sz="10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Полноценный охват всех участков ЛДП (лечебно-диагностический процесс) стационара, начиная от госпитализации, заканчивая выпиской пациента</a:t>
            </a:r>
          </a:p>
          <a:p>
            <a:pPr marL="182563" indent="-182563" algn="l" fontAlgn="auto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Tx/>
              <a:buChar char="-"/>
              <a:defRPr/>
            </a:pPr>
            <a:r>
              <a:rPr lang="ru-RU" sz="10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Контроль коечного фонда</a:t>
            </a:r>
          </a:p>
          <a:p>
            <a:pPr marL="182563" indent="-182563" algn="l" fontAlgn="auto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Tx/>
              <a:buChar char="-"/>
              <a:defRPr/>
            </a:pPr>
            <a:r>
              <a:rPr lang="ru-RU" sz="10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Исключение дублирования врачебных назначений  </a:t>
            </a:r>
          </a:p>
          <a:p>
            <a:pPr marL="182563" indent="-182563" algn="l" fontAlgn="auto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Tx/>
              <a:buChar char="-"/>
              <a:defRPr/>
            </a:pPr>
            <a:r>
              <a:rPr lang="ru-RU" sz="10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Интеграция со статистическими системами МИАЦ и СМО (формирование отчетности, выгрузок, счетов-реестров)</a:t>
            </a:r>
          </a:p>
          <a:p>
            <a:pPr marL="182563" indent="-182563" algn="l" fontAlgn="auto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Tx/>
              <a:buChar char="-"/>
              <a:defRPr/>
            </a:pPr>
            <a:r>
              <a:rPr lang="ru-RU" sz="10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Возможность расчета стоимости лечение каждого больного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072066" y="1142984"/>
            <a:ext cx="3929090" cy="3071834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22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447675" indent="-266700" algn="l" fontAlgn="auto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Для персонала:</a:t>
            </a:r>
          </a:p>
          <a:p>
            <a:pPr marL="182563" indent="-182563" algn="l" fontAlgn="auto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Tx/>
              <a:buChar char="-"/>
              <a:defRPr/>
            </a:pPr>
            <a:r>
              <a:rPr lang="ru-RU" sz="10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Полноценное ведение истории болезни,  оперативное получение информации о результатах проведенных диагностических и лабораторных исследованиях, восстановительном лечении</a:t>
            </a:r>
          </a:p>
          <a:p>
            <a:pPr marL="182563" indent="-182563" algn="l" fontAlgn="auto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Tx/>
              <a:buChar char="-"/>
              <a:defRPr/>
            </a:pPr>
            <a:r>
              <a:rPr lang="ru-RU" sz="10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Интерактивная работа с расписанием всего ЛПУ - операционные, диагностика, процедуры, поликлиника</a:t>
            </a:r>
          </a:p>
          <a:p>
            <a:pPr marL="182563" indent="-182563" algn="l" fontAlgn="auto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Tx/>
              <a:buChar char="-"/>
              <a:defRPr/>
            </a:pPr>
            <a:r>
              <a:rPr lang="ru-RU" sz="10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Полноценное формирование эпикризов</a:t>
            </a:r>
          </a:p>
          <a:p>
            <a:pPr marL="182563" indent="-182563" algn="l" fontAlgn="auto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Tx/>
              <a:buChar char="-"/>
              <a:defRPr/>
            </a:pPr>
            <a:r>
              <a:rPr lang="ru-RU" sz="10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Полная информационная интеграция с поликлиникой (если присутствует) - возможность просмотра всех медицинских записей данного пациента внесенных на любых участках и отделениях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500298" y="4286256"/>
            <a:ext cx="4714908" cy="2357454"/>
          </a:xfrm>
          <a:prstGeom prst="rect">
            <a:avLst/>
          </a:prstGeom>
          <a:solidFill>
            <a:srgbClr val="1E03C1"/>
          </a:solidFill>
          <a:ln w="222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447675" indent="-266700" algn="l" fontAlgn="auto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Для пациентов:</a:t>
            </a:r>
          </a:p>
          <a:p>
            <a:pPr marL="447675" indent="-266700" algn="l" fontAlgn="auto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2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Улучшение качества обслуживания за счет информационного взаимодействия между врачами и специалистами участвующими в лечении</a:t>
            </a:r>
          </a:p>
          <a:p>
            <a:pPr marL="447675" indent="-266700" algn="l" fontAlgn="auto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2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Экономия финансовых средств за счет исключения дублирования дорогостоящих исследований или необоснованного их назначения</a:t>
            </a:r>
          </a:p>
        </p:txBody>
      </p:sp>
      <p:pic>
        <p:nvPicPr>
          <p:cNvPr id="26631" name="Picture 13" descr="D:\documents\Волгоград\От Светы\ICONSSS\ICONSSS\3D Artistic Awicons\png\128\up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1496221">
            <a:off x="4502150" y="3259138"/>
            <a:ext cx="6556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Picture 13" descr="D:\documents\Волгоград\От Светы\ICONSSS\ICONSSS\3D Artistic Awicons\png\128\up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8796085">
            <a:off x="3983038" y="3267075"/>
            <a:ext cx="72231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Picture 13" descr="D:\documents\Волгоград\От Светы\ICONSSS\ICONSSS\3D Artistic Awicons\png\128\up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028292">
            <a:off x="4278313" y="3635375"/>
            <a:ext cx="6540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500034" y="1142984"/>
            <a:ext cx="3643338" cy="307183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22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447675" indent="-266700" fontAlgn="auto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Для руководства:</a:t>
            </a:r>
          </a:p>
          <a:p>
            <a:pPr marL="182563" indent="-182563" algn="l" fontAlgn="auto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Tx/>
              <a:buChar char="-"/>
              <a:defRPr/>
            </a:pPr>
            <a:r>
              <a:rPr lang="ru-RU" sz="10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Контроль движения пациентов</a:t>
            </a:r>
          </a:p>
          <a:p>
            <a:pPr marL="182563" indent="-182563" algn="l" fontAlgn="auto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Tx/>
              <a:buChar char="-"/>
              <a:defRPr/>
            </a:pPr>
            <a:r>
              <a:rPr lang="ru-RU" sz="10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Полноценный охват всех участков ЛДП (лечебно-диагностический процесс) стационара, начиная от госпитализации, заканчивая выпиской пациента</a:t>
            </a:r>
          </a:p>
          <a:p>
            <a:pPr marL="182563" indent="-182563" algn="l" fontAlgn="auto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Tx/>
              <a:buChar char="-"/>
              <a:defRPr/>
            </a:pPr>
            <a:r>
              <a:rPr lang="ru-RU" sz="10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Контроль коечного фонда</a:t>
            </a:r>
          </a:p>
          <a:p>
            <a:pPr marL="182563" indent="-182563" algn="l" fontAlgn="auto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Tx/>
              <a:buChar char="-"/>
              <a:defRPr/>
            </a:pPr>
            <a:r>
              <a:rPr lang="ru-RU" sz="10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Исключение дублирования врачебных назначений  </a:t>
            </a:r>
          </a:p>
          <a:p>
            <a:pPr marL="182563" indent="-182563" algn="l" fontAlgn="auto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Tx/>
              <a:buChar char="-"/>
              <a:defRPr/>
            </a:pPr>
            <a:r>
              <a:rPr lang="ru-RU" sz="10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Интеграция со статистическими системами МИАЦ и СМО (формирование отчетности, выгрузок, счетов-реестров)</a:t>
            </a:r>
          </a:p>
          <a:p>
            <a:pPr marL="182563" indent="-182563" algn="l" fontAlgn="auto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Tx/>
              <a:buChar char="-"/>
              <a:defRPr/>
            </a:pPr>
            <a:r>
              <a:rPr lang="ru-RU" sz="10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Возможность расчета стоимости лечение каждого больного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072066" y="1142984"/>
            <a:ext cx="3929090" cy="30718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22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447675" indent="-266700" algn="l" fontAlgn="auto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Для персонала:</a:t>
            </a:r>
          </a:p>
          <a:p>
            <a:pPr marL="182563" indent="-182563" algn="l" fontAlgn="auto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Tx/>
              <a:buChar char="-"/>
              <a:defRPr/>
            </a:pPr>
            <a:r>
              <a:rPr lang="ru-RU" sz="10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Полноценное ведение истории болезни,  оперативное получение информации о результатах проведенных диагностических и лабораторных исследованиях, восстановительном лечении</a:t>
            </a:r>
          </a:p>
          <a:p>
            <a:pPr marL="182563" indent="-182563" algn="l" fontAlgn="auto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Tx/>
              <a:buChar char="-"/>
              <a:defRPr/>
            </a:pPr>
            <a:r>
              <a:rPr lang="ru-RU" sz="10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Интерактивная работа с расписанием всего ЛПУ - операционные, диагностика, процедуры, поликлиника</a:t>
            </a:r>
          </a:p>
          <a:p>
            <a:pPr marL="182563" indent="-182563" algn="l" fontAlgn="auto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Tx/>
              <a:buChar char="-"/>
              <a:defRPr/>
            </a:pPr>
            <a:r>
              <a:rPr lang="ru-RU" sz="10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Полноценное формирование эпикризов</a:t>
            </a:r>
          </a:p>
          <a:p>
            <a:pPr marL="182563" indent="-182563" algn="l" fontAlgn="auto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Tx/>
              <a:buChar char="-"/>
              <a:defRPr/>
            </a:pPr>
            <a:r>
              <a:rPr lang="ru-RU" sz="10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Полная информационная интеграция с поликлиникой (если присутствует) - возможность просмотра всех медицинских записей данного пациента внесенных на любых участках и отделениях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500298" y="4286256"/>
            <a:ext cx="4714908" cy="2357454"/>
          </a:xfrm>
          <a:prstGeom prst="rect">
            <a:avLst/>
          </a:prstGeom>
          <a:solidFill>
            <a:schemeClr val="bg2">
              <a:lumMod val="90000"/>
            </a:schemeClr>
          </a:solidFill>
          <a:ln w="222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447675" indent="-266700" algn="l" fontAlgn="auto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Для пациентов:</a:t>
            </a:r>
          </a:p>
          <a:p>
            <a:pPr marL="447675" indent="-266700" algn="l" fontAlgn="auto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2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Улучшение качества обслуживания за счет информационного взаимодействия между врачами и специалистами участвующими в лечении</a:t>
            </a:r>
          </a:p>
          <a:p>
            <a:pPr marL="447675" indent="-266700" algn="l" fontAlgn="auto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12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Экономия финансовых средств за счет исключения дублирования дорогостоящих исследований или необоснованного их назначения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14313"/>
            <a:ext cx="8229600" cy="9398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kern="1200" dirty="0" smtClean="0">
                <a:solidFill>
                  <a:schemeClr val="bg1">
                    <a:lumMod val="85000"/>
                  </a:schemeClr>
                </a:solidFill>
                <a:latin typeface="Tahoma" pitchFamily="34" charset="0"/>
                <a:cs typeface="Tahoma" pitchFamily="34" charset="0"/>
              </a:rPr>
              <a:t>Преимущества использования Системы медицинским учреждением</a:t>
            </a:r>
          </a:p>
        </p:txBody>
      </p:sp>
      <p:pic>
        <p:nvPicPr>
          <p:cNvPr id="26627" name="Picture 3" descr="D:\documents\Волгоград\От Светы\Скринш.Мониторинг\bar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72438" y="0"/>
            <a:ext cx="1071562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13" descr="D:\documents\Волгоград\От Светы\ICONSSS\ICONSSS\3D Artistic Awicons\png\128\up.png"/>
          <p:cNvPicPr>
            <a:picLocks noChangeAspect="1" noChangeArrowheads="1"/>
          </p:cNvPicPr>
          <p:nvPr/>
        </p:nvPicPr>
        <p:blipFill>
          <a:blip r:embed="rId4">
            <a:lum bright="70000" contrast="-70000"/>
          </a:blip>
          <a:srcRect/>
          <a:stretch>
            <a:fillRect/>
          </a:stretch>
        </p:blipFill>
        <p:spPr bwMode="auto">
          <a:xfrm rot="-1496221">
            <a:off x="4502150" y="3259138"/>
            <a:ext cx="6556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Picture 13" descr="D:\documents\Волгоград\От Светы\ICONSSS\ICONSSS\3D Artistic Awicons\png\128\up.png"/>
          <p:cNvPicPr>
            <a:picLocks noChangeAspect="1" noChangeArrowheads="1"/>
          </p:cNvPicPr>
          <p:nvPr/>
        </p:nvPicPr>
        <p:blipFill>
          <a:blip r:embed="rId4">
            <a:lum bright="70000" contrast="-70000"/>
          </a:blip>
          <a:srcRect/>
          <a:stretch>
            <a:fillRect/>
          </a:stretch>
        </p:blipFill>
        <p:spPr bwMode="auto">
          <a:xfrm rot="-8796085">
            <a:off x="3983038" y="3267075"/>
            <a:ext cx="72231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Picture 13" descr="D:\documents\Волгоград\От Светы\ICONSSS\ICONSSS\3D Artistic Awicons\png\128\up.png"/>
          <p:cNvPicPr>
            <a:picLocks noChangeAspect="1" noChangeArrowheads="1"/>
          </p:cNvPicPr>
          <p:nvPr/>
        </p:nvPicPr>
        <p:blipFill>
          <a:blip r:embed="rId4">
            <a:lum bright="70000" contrast="-70000"/>
          </a:blip>
          <a:srcRect/>
          <a:stretch>
            <a:fillRect/>
          </a:stretch>
        </p:blipFill>
        <p:spPr bwMode="auto">
          <a:xfrm rot="5028292">
            <a:off x="4278313" y="3635375"/>
            <a:ext cx="6540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785786" y="1071546"/>
            <a:ext cx="80010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Вопросы операторов</a:t>
            </a:r>
            <a:r>
              <a:rPr lang="en-US" sz="3200" b="1" dirty="0" smtClean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(</a:t>
            </a:r>
            <a:r>
              <a:rPr lang="ru-RU" sz="3200" b="1" dirty="0" smtClean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покупателей</a:t>
            </a:r>
            <a:r>
              <a:rPr lang="en-US" sz="3200" b="1" dirty="0" smtClean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r>
              <a:rPr lang="ru-RU" sz="3200" b="1" dirty="0" smtClean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  <a:endParaRPr lang="en-US" sz="3200" b="1" dirty="0" smtClean="0">
              <a:solidFill>
                <a:srgbClr val="CC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sz="3200" b="1" dirty="0" smtClean="0">
              <a:solidFill>
                <a:srgbClr val="CC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Tx/>
              <a:buChar char="-"/>
            </a:pPr>
            <a:r>
              <a:rPr lang="ru-RU" sz="3200" b="1" dirty="0" smtClean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3200" b="1" i="1" dirty="0" smtClean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аттестована или сертифицирована  данная МИС?</a:t>
            </a:r>
            <a:endParaRPr lang="en-US" sz="3200" b="1" i="1" dirty="0" smtClean="0">
              <a:solidFill>
                <a:srgbClr val="CC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Tx/>
              <a:buChar char="-"/>
            </a:pPr>
            <a:endParaRPr lang="ru-RU" sz="3200" b="1" i="1" dirty="0" smtClean="0">
              <a:solidFill>
                <a:srgbClr val="CC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Tx/>
              <a:buChar char="-"/>
            </a:pPr>
            <a:r>
              <a:rPr lang="ru-RU" sz="3200" b="1" i="1" dirty="0" smtClean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есть ли у Вас лицензия?</a:t>
            </a:r>
            <a:endParaRPr lang="en-US" sz="3200" b="1" i="1" dirty="0" smtClean="0">
              <a:solidFill>
                <a:srgbClr val="CC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sz="3200" b="1" i="1" dirty="0" smtClean="0">
              <a:solidFill>
                <a:srgbClr val="CC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FontTx/>
              <a:buChar char="-"/>
            </a:pPr>
            <a:r>
              <a:rPr lang="ru-RU" sz="3200" b="1" i="1" dirty="0" smtClean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как мы будем обрабатывать персональные данные теперь?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572500" cy="128587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b="1" kern="12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+mn-ea"/>
                <a:cs typeface="Tahoma" pitchFamily="34" charset="0"/>
              </a:rPr>
              <a:t>     </a:t>
            </a:r>
            <a:r>
              <a:rPr lang="ru-RU" sz="2800" b="1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+mn-ea"/>
                <a:cs typeface="Tahoma" pitchFamily="34" charset="0"/>
              </a:rPr>
              <a:t>МИС </a:t>
            </a:r>
            <a:r>
              <a:rPr lang="ru-RU" sz="2800" b="1" kern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ea typeface="+mn-ea"/>
                <a:cs typeface="Tahoma" pitchFamily="34" charset="0"/>
              </a:rPr>
              <a:t>БАРС.Поликлиника</a:t>
            </a:r>
            <a:endParaRPr lang="ru-RU" sz="2800" b="1" kern="1200" dirty="0">
              <a:solidFill>
                <a:schemeClr val="tx1">
                  <a:lumMod val="75000"/>
                  <a:lumOff val="25000"/>
                </a:schemeClr>
              </a:solidFill>
              <a:latin typeface="Tahoma" pitchFamily="34" charset="0"/>
              <a:ea typeface="+mn-ea"/>
              <a:cs typeface="Tahoma" pitchFamily="34" charset="0"/>
            </a:endParaRPr>
          </a:p>
        </p:txBody>
      </p:sp>
      <p:pic>
        <p:nvPicPr>
          <p:cNvPr id="3076" name="Picture 3" descr="D:\documents\Волгоград\От Светы\Скринш.Мониторинг\bar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8125" y="0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074" name="Object 13"/>
          <p:cNvGraphicFramePr>
            <a:graphicFrameLocks noChangeAspect="1"/>
          </p:cNvGraphicFramePr>
          <p:nvPr/>
        </p:nvGraphicFramePr>
        <p:xfrm>
          <a:off x="31750" y="1000125"/>
          <a:ext cx="9112250" cy="6194425"/>
        </p:xfrm>
        <a:graphic>
          <a:graphicData uri="http://schemas.openxmlformats.org/presentationml/2006/ole">
            <p:oleObj spid="_x0000_s1026" name="Visio" r:id="rId5" imgW="11483391" imgH="7661768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6"/>
          <p:cNvSpPr>
            <a:spLocks noChangeArrowheads="1"/>
          </p:cNvSpPr>
          <p:nvPr/>
        </p:nvSpPr>
        <p:spPr bwMode="auto">
          <a:xfrm>
            <a:off x="971550" y="260350"/>
            <a:ext cx="705643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ru-RU" sz="2400">
                <a:solidFill>
                  <a:srgbClr val="404040"/>
                </a:solidFill>
                <a:latin typeface="Tahoma" pitchFamily="34" charset="0"/>
                <a:cs typeface="Tahoma" pitchFamily="34" charset="0"/>
              </a:rPr>
              <a:t>Создание электронной карты пациента</a:t>
            </a:r>
            <a:r>
              <a:rPr lang="ru-RU" sz="3200" u="sng">
                <a:solidFill>
                  <a:srgbClr val="009999"/>
                </a:solidFill>
              </a:rPr>
              <a:t> </a:t>
            </a:r>
          </a:p>
        </p:txBody>
      </p:sp>
      <p:pic>
        <p:nvPicPr>
          <p:cNvPr id="36867" name="Picture 3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052513"/>
            <a:ext cx="6481763" cy="308133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6868" name="Picture 3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3213" y="2852738"/>
            <a:ext cx="6029325" cy="376396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6869" name="Picture 3" descr="D:\documents\Волгоград\От Светы\Скринш.Мониторинг\bar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143875" y="0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6963731" y="1381240"/>
            <a:ext cx="2057101" cy="1140683"/>
          </a:xfrm>
          <a:prstGeom prst="roundRect">
            <a:avLst/>
          </a:prstGeom>
          <a:solidFill>
            <a:srgbClr val="00B0F0"/>
          </a:solidFill>
          <a:ln w="222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l">
              <a:spcBef>
                <a:spcPct val="0"/>
              </a:spcBef>
              <a:buFont typeface="Wingdings" pitchFamily="2" charset="2"/>
              <a:buChar char="ь"/>
              <a:defRPr/>
            </a:pPr>
            <a:r>
              <a:rPr lang="ru-RU" sz="14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 Быстрый поиск</a:t>
            </a:r>
          </a:p>
          <a:p>
            <a:pPr algn="l">
              <a:spcBef>
                <a:spcPct val="0"/>
              </a:spcBef>
              <a:buFont typeface="Wingdings" pitchFamily="2" charset="2"/>
              <a:buChar char="ь"/>
              <a:defRPr/>
            </a:pPr>
            <a:r>
              <a:rPr lang="ru-RU" sz="14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 Фильтрация</a:t>
            </a:r>
          </a:p>
          <a:p>
            <a:pPr algn="l">
              <a:spcBef>
                <a:spcPct val="0"/>
              </a:spcBef>
              <a:buFont typeface="Wingdings" pitchFamily="2" charset="2"/>
              <a:buChar char="ь"/>
              <a:defRPr/>
            </a:pPr>
            <a:r>
              <a:rPr lang="ru-RU" sz="1400" dirty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 Заведение нового пациента</a:t>
            </a:r>
          </a:p>
        </p:txBody>
      </p:sp>
      <p:sp>
        <p:nvSpPr>
          <p:cNvPr id="36873" name="Line 60"/>
          <p:cNvSpPr>
            <a:spLocks noChangeShapeType="1"/>
          </p:cNvSpPr>
          <p:nvPr/>
        </p:nvSpPr>
        <p:spPr bwMode="auto">
          <a:xfrm flipH="1">
            <a:off x="6443663" y="1700213"/>
            <a:ext cx="504825" cy="0"/>
          </a:xfrm>
          <a:prstGeom prst="line">
            <a:avLst/>
          </a:prstGeom>
          <a:noFill/>
          <a:ln w="28575">
            <a:solidFill>
              <a:srgbClr val="404040"/>
            </a:solidFill>
            <a:round/>
            <a:headEnd/>
            <a:tailEnd type="arrow" w="med" len="med"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98445" y="4577775"/>
            <a:ext cx="2428891" cy="1677736"/>
          </a:xfrm>
          <a:prstGeom prst="roundRect">
            <a:avLst/>
          </a:prstGeom>
          <a:solidFill>
            <a:srgbClr val="FFC000"/>
          </a:solidFill>
          <a:ln w="2222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l">
              <a:buFont typeface="Wingdings" pitchFamily="2" charset="2"/>
              <a:buChar char="ь"/>
              <a:defRPr/>
            </a:pPr>
            <a:r>
              <a:rPr lang="ru-RU" sz="1400" dirty="0">
                <a:solidFill>
                  <a:srgbClr val="404040"/>
                </a:solidFill>
                <a:latin typeface="Tahoma" pitchFamily="34" charset="0"/>
              </a:rPr>
              <a:t> Простой механизм заполнения электронной карты</a:t>
            </a:r>
          </a:p>
          <a:p>
            <a:pPr algn="l">
              <a:buFont typeface="Wingdings" pitchFamily="2" charset="2"/>
              <a:buChar char="ь"/>
              <a:defRPr/>
            </a:pPr>
            <a:r>
              <a:rPr lang="ru-RU" sz="1400" dirty="0">
                <a:solidFill>
                  <a:srgbClr val="404040"/>
                </a:solidFill>
                <a:latin typeface="Tahoma" pitchFamily="34" charset="0"/>
              </a:rPr>
              <a:t> Максимально необходимые данные о пациенте</a:t>
            </a:r>
            <a:endParaRPr lang="ru-RU" sz="1400" dirty="0">
              <a:solidFill>
                <a:srgbClr val="404040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Скругленный прямоугольник 1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4581525"/>
            <a:ext cx="8208963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50179" name="AutoShape 10"/>
          <p:cNvSpPr>
            <a:spLocks noChangeArrowheads="1"/>
          </p:cNvSpPr>
          <p:nvPr/>
        </p:nvSpPr>
        <p:spPr bwMode="auto">
          <a:xfrm>
            <a:off x="755650" y="476250"/>
            <a:ext cx="7924800" cy="784225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anchor="b"/>
          <a:lstStyle/>
          <a:p>
            <a:pPr>
              <a:spcBef>
                <a:spcPct val="0"/>
              </a:spcBef>
            </a:pPr>
            <a:r>
              <a:rPr lang="ru-RU" sz="2400">
                <a:solidFill>
                  <a:srgbClr val="404040"/>
                </a:solidFill>
                <a:latin typeface="Tahoma" pitchFamily="34" charset="0"/>
                <a:cs typeface="Tahoma" pitchFamily="34" charset="0"/>
              </a:rPr>
              <a:t>Дневник врача</a:t>
            </a:r>
            <a:br>
              <a:rPr lang="ru-RU" sz="2400">
                <a:solidFill>
                  <a:srgbClr val="404040"/>
                </a:solidFill>
                <a:latin typeface="Tahoma" pitchFamily="34" charset="0"/>
                <a:cs typeface="Tahoma" pitchFamily="34" charset="0"/>
              </a:rPr>
            </a:br>
            <a:r>
              <a:rPr lang="ru-RU" sz="2000">
                <a:solidFill>
                  <a:srgbClr val="404040"/>
                </a:solidFill>
                <a:latin typeface="Tahoma" pitchFamily="34" charset="0"/>
                <a:cs typeface="Tahoma" pitchFamily="34" charset="0"/>
              </a:rPr>
              <a:t>Прием пациента. Основное</a:t>
            </a:r>
          </a:p>
        </p:txBody>
      </p:sp>
      <p:sp>
        <p:nvSpPr>
          <p:cNvPr id="50180" name="Rectangle 12"/>
          <p:cNvSpPr>
            <a:spLocks noChangeArrowheads="1"/>
          </p:cNvSpPr>
          <p:nvPr/>
        </p:nvSpPr>
        <p:spPr bwMode="auto">
          <a:xfrm>
            <a:off x="539750" y="4797425"/>
            <a:ext cx="7991475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Wingdings" pitchFamily="2" charset="2"/>
              <a:buNone/>
            </a:pPr>
            <a:r>
              <a:rPr lang="ru-RU" dirty="0">
                <a:solidFill>
                  <a:schemeClr val="bg1"/>
                </a:solidFill>
                <a:latin typeface="Tahoma" pitchFamily="34" charset="0"/>
              </a:rPr>
              <a:t>Врач может ознакомиться :</a:t>
            </a:r>
          </a:p>
          <a:p>
            <a:pPr marL="742950" lvl="1" indent="-285750" algn="l">
              <a:spcBef>
                <a:spcPct val="20000"/>
              </a:spcBef>
              <a:buFont typeface="Wingdings" pitchFamily="2" charset="2"/>
              <a:buChar char="Ø"/>
            </a:pPr>
            <a:r>
              <a:rPr lang="ru-RU" dirty="0">
                <a:solidFill>
                  <a:schemeClr val="bg1"/>
                </a:solidFill>
                <a:latin typeface="Tahoma" pitchFamily="34" charset="0"/>
              </a:rPr>
              <a:t>с результатами исследования пациента в </a:t>
            </a:r>
            <a:r>
              <a:rPr lang="ru-RU" dirty="0" err="1">
                <a:solidFill>
                  <a:schemeClr val="bg1"/>
                </a:solidFill>
                <a:latin typeface="Tahoma" pitchFamily="34" charset="0"/>
              </a:rPr>
              <a:t>общедиагностическом</a:t>
            </a:r>
            <a:r>
              <a:rPr lang="ru-RU" dirty="0">
                <a:solidFill>
                  <a:schemeClr val="bg1"/>
                </a:solidFill>
                <a:latin typeface="Tahoma" pitchFamily="34" charset="0"/>
              </a:rPr>
              <a:t> кабинете</a:t>
            </a:r>
          </a:p>
          <a:p>
            <a:pPr marL="742950" lvl="1" indent="-285750" algn="l">
              <a:spcBef>
                <a:spcPct val="20000"/>
              </a:spcBef>
              <a:buFont typeface="Wingdings" pitchFamily="2" charset="2"/>
              <a:buChar char="Ø"/>
            </a:pPr>
            <a:r>
              <a:rPr lang="ru-RU" dirty="0">
                <a:solidFill>
                  <a:schemeClr val="bg1"/>
                </a:solidFill>
                <a:latin typeface="Tahoma" pitchFamily="34" charset="0"/>
              </a:rPr>
              <a:t>с историей заболеваний пациента</a:t>
            </a:r>
          </a:p>
          <a:p>
            <a:pPr marL="742950" lvl="1" indent="-285750" algn="l">
              <a:spcBef>
                <a:spcPct val="20000"/>
              </a:spcBef>
              <a:buFont typeface="Wingdings" pitchFamily="2" charset="2"/>
              <a:buChar char="Ø"/>
            </a:pPr>
            <a:r>
              <a:rPr lang="ru-RU" dirty="0">
                <a:solidFill>
                  <a:schemeClr val="bg1"/>
                </a:solidFill>
                <a:latin typeface="Tahoma" pitchFamily="34" charset="0"/>
              </a:rPr>
              <a:t>с историей проведенных диагностических исследований</a:t>
            </a:r>
          </a:p>
          <a:p>
            <a:pPr marL="342900" indent="-342900" algn="l">
              <a:spcBef>
                <a:spcPct val="20000"/>
              </a:spcBef>
            </a:pPr>
            <a:endParaRPr lang="ru-RU" dirty="0">
              <a:solidFill>
                <a:schemeClr val="bg1"/>
              </a:solidFill>
              <a:latin typeface="Tahoma" pitchFamily="34" charset="0"/>
            </a:endParaRPr>
          </a:p>
        </p:txBody>
      </p:sp>
      <p:pic>
        <p:nvPicPr>
          <p:cNvPr id="50181" name="Picture 2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1412875"/>
            <a:ext cx="8450262" cy="304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2" name="Picture 3" descr="D:\documents\Волгоград\От Светы\Скринш.Мониторинг\bar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143875" y="0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AutoShape 10"/>
          <p:cNvSpPr>
            <a:spLocks noChangeArrowheads="1"/>
          </p:cNvSpPr>
          <p:nvPr/>
        </p:nvSpPr>
        <p:spPr bwMode="auto">
          <a:xfrm>
            <a:off x="684213" y="549275"/>
            <a:ext cx="7924800" cy="784225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anchor="b"/>
          <a:lstStyle/>
          <a:p>
            <a:pPr>
              <a:spcBef>
                <a:spcPct val="0"/>
              </a:spcBef>
            </a:pPr>
            <a:r>
              <a:rPr lang="ru-RU" sz="2400">
                <a:solidFill>
                  <a:srgbClr val="404040"/>
                </a:solidFill>
                <a:latin typeface="Tahoma" pitchFamily="34" charset="0"/>
                <a:cs typeface="Tahoma" pitchFamily="34" charset="0"/>
              </a:rPr>
              <a:t>Дневник врача</a:t>
            </a:r>
            <a:br>
              <a:rPr lang="ru-RU" sz="2400">
                <a:solidFill>
                  <a:srgbClr val="404040"/>
                </a:solidFill>
                <a:latin typeface="Tahoma" pitchFamily="34" charset="0"/>
                <a:cs typeface="Tahoma" pitchFamily="34" charset="0"/>
              </a:rPr>
            </a:br>
            <a:r>
              <a:rPr lang="ru-RU" sz="2000">
                <a:solidFill>
                  <a:srgbClr val="404040"/>
                </a:solidFill>
                <a:latin typeface="Tahoma" pitchFamily="34" charset="0"/>
                <a:cs typeface="Tahoma" pitchFamily="34" charset="0"/>
              </a:rPr>
              <a:t>Прием пациента. Объективный статус</a:t>
            </a:r>
          </a:p>
        </p:txBody>
      </p:sp>
      <p:grpSp>
        <p:nvGrpSpPr>
          <p:cNvPr id="2" name="Group 44"/>
          <p:cNvGrpSpPr>
            <a:grpSpLocks/>
          </p:cNvGrpSpPr>
          <p:nvPr/>
        </p:nvGrpSpPr>
        <p:grpSpPr bwMode="auto">
          <a:xfrm>
            <a:off x="323850" y="5589588"/>
            <a:ext cx="8208963" cy="1152525"/>
            <a:chOff x="204" y="3521"/>
            <a:chExt cx="5171" cy="726"/>
          </a:xfrm>
        </p:grpSpPr>
        <p:pic>
          <p:nvPicPr>
            <p:cNvPr id="52230" name="Скругленный прямоугольник 13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04" y="3521"/>
              <a:ext cx="5171" cy="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2231" name="Rectangle 12"/>
            <p:cNvSpPr>
              <a:spLocks noChangeArrowheads="1"/>
            </p:cNvSpPr>
            <p:nvPr/>
          </p:nvSpPr>
          <p:spPr bwMode="auto">
            <a:xfrm>
              <a:off x="431" y="3604"/>
              <a:ext cx="4846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 algn="l">
                <a:spcBef>
                  <a:spcPct val="20000"/>
                </a:spcBef>
                <a:buFont typeface="Wingdings" pitchFamily="2" charset="2"/>
                <a:buChar char="ь"/>
              </a:pPr>
              <a:r>
                <a:rPr lang="ru-RU">
                  <a:solidFill>
                    <a:schemeClr val="bg1"/>
                  </a:solidFill>
                  <a:latin typeface="Tahoma" pitchFamily="34" charset="0"/>
                </a:rPr>
                <a:t>Используя иерархический справочник врач быстро заполняет данные поля простыми нажатиями на кнопку мыши.</a:t>
              </a:r>
            </a:p>
          </p:txBody>
        </p:sp>
      </p:grpSp>
      <p:pic>
        <p:nvPicPr>
          <p:cNvPr id="52228" name="Picture 2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87450" y="1484313"/>
            <a:ext cx="6948488" cy="390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9" name="Picture 3" descr="D:\documents\Волгоград\От Светы\Скринш.Мониторинг\bar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143875" y="0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AutoShape 10"/>
          <p:cNvSpPr>
            <a:spLocks noChangeArrowheads="1"/>
          </p:cNvSpPr>
          <p:nvPr/>
        </p:nvSpPr>
        <p:spPr bwMode="auto">
          <a:xfrm>
            <a:off x="2500298" y="142852"/>
            <a:ext cx="3929090" cy="40483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anchor="b"/>
          <a:lstStyle/>
          <a:p>
            <a:pPr algn="ctr">
              <a:spcBef>
                <a:spcPct val="0"/>
              </a:spcBef>
            </a:pPr>
            <a:r>
              <a:rPr lang="ru-RU" b="1" dirty="0" smtClean="0">
                <a:solidFill>
                  <a:srgbClr val="404040"/>
                </a:solidFill>
                <a:latin typeface="Tahoma" pitchFamily="34" charset="0"/>
                <a:cs typeface="Tahoma" pitchFamily="34" charset="0"/>
              </a:rPr>
              <a:t>Структурная схема системы</a:t>
            </a:r>
            <a:endParaRPr lang="ru-RU" b="1" dirty="0">
              <a:solidFill>
                <a:srgbClr val="404040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52229" name="Picture 3" descr="D:\documents\Волгоград\От Светы\Скринш.Мониторинг\bar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43875" y="0"/>
            <a:ext cx="10001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SERV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3042" y="2643182"/>
            <a:ext cx="642942" cy="642942"/>
          </a:xfrm>
          <a:prstGeom prst="rect">
            <a:avLst/>
          </a:prstGeom>
        </p:spPr>
      </p:pic>
      <p:pic>
        <p:nvPicPr>
          <p:cNvPr id="12" name="Рисунок 11" descr="databas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71604" y="1571612"/>
            <a:ext cx="785818" cy="785818"/>
          </a:xfrm>
          <a:prstGeom prst="rect">
            <a:avLst/>
          </a:prstGeom>
        </p:spPr>
      </p:pic>
      <p:cxnSp>
        <p:nvCxnSpPr>
          <p:cNvPr id="16" name="Прямая соединительная линия 15"/>
          <p:cNvCxnSpPr>
            <a:stCxn id="12" idx="2"/>
            <a:endCxn id="10" idx="0"/>
          </p:cNvCxnSpPr>
          <p:nvPr/>
        </p:nvCxnSpPr>
        <p:spPr>
          <a:xfrm rot="5400000">
            <a:off x="1821637" y="2500306"/>
            <a:ext cx="285752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071538" y="714356"/>
            <a:ext cx="175240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БД1 </a:t>
            </a:r>
          </a:p>
          <a:p>
            <a:pPr algn="ctr"/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Истории болезней </a:t>
            </a:r>
          </a:p>
          <a:p>
            <a:pPr algn="ctr"/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(без ПДн) </a:t>
            </a:r>
          </a:p>
          <a:p>
            <a:pPr algn="ctr"/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+ КОД</a:t>
            </a:r>
            <a:endParaRPr lang="ru-RU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8" name="Рисунок 17" descr="SERV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0694" y="2643182"/>
            <a:ext cx="642942" cy="642942"/>
          </a:xfrm>
          <a:prstGeom prst="rect">
            <a:avLst/>
          </a:prstGeom>
        </p:spPr>
      </p:pic>
      <p:pic>
        <p:nvPicPr>
          <p:cNvPr id="19" name="Рисунок 18" descr="databas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29256" y="1571612"/>
            <a:ext cx="785818" cy="785818"/>
          </a:xfrm>
          <a:prstGeom prst="rect">
            <a:avLst/>
          </a:prstGeom>
        </p:spPr>
      </p:pic>
      <p:cxnSp>
        <p:nvCxnSpPr>
          <p:cNvPr id="20" name="Прямая соединительная линия 19"/>
          <p:cNvCxnSpPr>
            <a:stCxn id="19" idx="2"/>
            <a:endCxn id="18" idx="0"/>
          </p:cNvCxnSpPr>
          <p:nvPr/>
        </p:nvCxnSpPr>
        <p:spPr>
          <a:xfrm rot="5400000">
            <a:off x="5679289" y="2500306"/>
            <a:ext cx="285752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000628" y="714356"/>
            <a:ext cx="264046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БД2 </a:t>
            </a:r>
          </a:p>
          <a:p>
            <a:pPr algn="ctr"/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ФИО,</a:t>
            </a:r>
          </a:p>
          <a:p>
            <a:pPr algn="ctr"/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дополнительная информация</a:t>
            </a:r>
          </a:p>
          <a:p>
            <a:pPr algn="ctr"/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+ КОД</a:t>
            </a:r>
            <a:endParaRPr lang="ru-RU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23" name="Прямая соединительная линия 22"/>
          <p:cNvCxnSpPr>
            <a:stCxn id="10" idx="3"/>
            <a:endCxn id="18" idx="1"/>
          </p:cNvCxnSpPr>
          <p:nvPr/>
        </p:nvCxnSpPr>
        <p:spPr>
          <a:xfrm>
            <a:off x="2285984" y="2964653"/>
            <a:ext cx="3214710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85720" y="2214554"/>
            <a:ext cx="13660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Сервер</a:t>
            </a:r>
          </a:p>
          <a:p>
            <a:pPr algn="ctr"/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приложений 1</a:t>
            </a:r>
            <a:endParaRPr lang="ru-RU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000496" y="2214554"/>
            <a:ext cx="13660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Сервер</a:t>
            </a:r>
          </a:p>
          <a:p>
            <a:pPr algn="ctr"/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приложений 2</a:t>
            </a:r>
            <a:endParaRPr lang="ru-RU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27" name="Прямая со стрелкой 26"/>
          <p:cNvCxnSpPr>
            <a:stCxn id="25" idx="3"/>
          </p:cNvCxnSpPr>
          <p:nvPr/>
        </p:nvCxnSpPr>
        <p:spPr>
          <a:xfrm>
            <a:off x="5366576" y="2476164"/>
            <a:ext cx="205556" cy="23845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1571604" y="2428868"/>
            <a:ext cx="205556" cy="23845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18" idx="2"/>
          </p:cNvCxnSpPr>
          <p:nvPr/>
        </p:nvCxnSpPr>
        <p:spPr>
          <a:xfrm rot="5400000">
            <a:off x="3018224" y="1482315"/>
            <a:ext cx="1000132" cy="4607751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18" idx="2"/>
          </p:cNvCxnSpPr>
          <p:nvPr/>
        </p:nvCxnSpPr>
        <p:spPr>
          <a:xfrm rot="5400000">
            <a:off x="2875348" y="2482447"/>
            <a:ext cx="2143140" cy="375049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18" idx="2"/>
          </p:cNvCxnSpPr>
          <p:nvPr/>
        </p:nvCxnSpPr>
        <p:spPr>
          <a:xfrm rot="5400000">
            <a:off x="3768322" y="3375423"/>
            <a:ext cx="2143142" cy="196454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Рисунок 38" descr="AQUA ICONS COMPUTER POWERBOOKG3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7158" y="3929066"/>
            <a:ext cx="862010" cy="862010"/>
          </a:xfrm>
          <a:prstGeom prst="rect">
            <a:avLst/>
          </a:prstGeom>
        </p:spPr>
      </p:pic>
      <p:pic>
        <p:nvPicPr>
          <p:cNvPr id="40" name="Рисунок 39" descr="AQUA ICONS COMPUTER POWERBOOKG3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57290" y="5072074"/>
            <a:ext cx="862010" cy="862010"/>
          </a:xfrm>
          <a:prstGeom prst="rect">
            <a:avLst/>
          </a:prstGeom>
        </p:spPr>
      </p:pic>
      <p:pic>
        <p:nvPicPr>
          <p:cNvPr id="41" name="Рисунок 40" descr="AQUA ICONS COMPUTER POWERBOOKG3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14678" y="5214950"/>
            <a:ext cx="862010" cy="862010"/>
          </a:xfrm>
          <a:prstGeom prst="rect">
            <a:avLst/>
          </a:prstGeom>
        </p:spPr>
      </p:pic>
      <p:cxnSp>
        <p:nvCxnSpPr>
          <p:cNvPr id="42" name="Прямая со стрелкой 41"/>
          <p:cNvCxnSpPr>
            <a:stCxn id="18" idx="3"/>
          </p:cNvCxnSpPr>
          <p:nvPr/>
        </p:nvCxnSpPr>
        <p:spPr>
          <a:xfrm>
            <a:off x="6143636" y="2964653"/>
            <a:ext cx="928694" cy="125016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Рисунок 44" descr="AQUA ICONS COMPUTER TI BOOK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72330" y="3500438"/>
            <a:ext cx="1004886" cy="1004886"/>
          </a:xfrm>
          <a:prstGeom prst="rect">
            <a:avLst/>
          </a:prstGeom>
        </p:spPr>
      </p:pic>
      <p:pic>
        <p:nvPicPr>
          <p:cNvPr id="46" name="Рисунок 45" descr="form_blue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57950" y="1643050"/>
            <a:ext cx="642942" cy="642942"/>
          </a:xfrm>
          <a:prstGeom prst="rect">
            <a:avLst/>
          </a:prstGeom>
        </p:spPr>
      </p:pic>
      <p:sp>
        <p:nvSpPr>
          <p:cNvPr id="47" name="Стрелка вправо 46"/>
          <p:cNvSpPr/>
          <p:nvPr/>
        </p:nvSpPr>
        <p:spPr>
          <a:xfrm>
            <a:off x="3214678" y="2357430"/>
            <a:ext cx="642942" cy="142876"/>
          </a:xfrm>
          <a:prstGeom prst="rightArrow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8" name="Рисунок 47" descr="text_rich_colored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86578" y="2571744"/>
            <a:ext cx="545705" cy="545705"/>
          </a:xfrm>
          <a:prstGeom prst="rect">
            <a:avLst/>
          </a:prstGeom>
        </p:spPr>
      </p:pic>
      <p:sp>
        <p:nvSpPr>
          <p:cNvPr id="50" name="Стрелка вправо 49"/>
          <p:cNvSpPr/>
          <p:nvPr/>
        </p:nvSpPr>
        <p:spPr>
          <a:xfrm rot="7700042" flipV="1">
            <a:off x="4565957" y="4425638"/>
            <a:ext cx="1439173" cy="250021"/>
          </a:xfrm>
          <a:prstGeom prst="rightArrow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 descr="form_yellow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57752" y="3286124"/>
            <a:ext cx="545705" cy="545705"/>
          </a:xfrm>
          <a:prstGeom prst="rect">
            <a:avLst/>
          </a:prstGeom>
        </p:spPr>
      </p:pic>
      <p:sp>
        <p:nvSpPr>
          <p:cNvPr id="52" name="Стрелка вправо 51"/>
          <p:cNvSpPr/>
          <p:nvPr/>
        </p:nvSpPr>
        <p:spPr>
          <a:xfrm rot="20025026">
            <a:off x="2291838" y="4360776"/>
            <a:ext cx="1980309" cy="120588"/>
          </a:xfrm>
          <a:prstGeom prst="rightArrow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трелка вправо 52"/>
          <p:cNvSpPr/>
          <p:nvPr/>
        </p:nvSpPr>
        <p:spPr>
          <a:xfrm rot="18888191">
            <a:off x="3465405" y="4522063"/>
            <a:ext cx="1594792" cy="145104"/>
          </a:xfrm>
          <a:prstGeom prst="rightArrow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трелка вправо 53"/>
          <p:cNvSpPr/>
          <p:nvPr/>
        </p:nvSpPr>
        <p:spPr>
          <a:xfrm rot="20842887">
            <a:off x="1781915" y="3646395"/>
            <a:ext cx="1980309" cy="120588"/>
          </a:xfrm>
          <a:prstGeom prst="rightArrow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5" name="Рисунок 54" descr="19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0" y="5072074"/>
            <a:ext cx="1500174" cy="1500174"/>
          </a:xfrm>
          <a:prstGeom prst="rect">
            <a:avLst/>
          </a:prstGeom>
        </p:spPr>
      </p:pic>
      <p:pic>
        <p:nvPicPr>
          <p:cNvPr id="56" name="Рисунок 55" descr="20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428596" y="5786454"/>
            <a:ext cx="1071546" cy="1071546"/>
          </a:xfrm>
          <a:prstGeom prst="rect">
            <a:avLst/>
          </a:prstGeom>
        </p:spPr>
      </p:pic>
      <p:pic>
        <p:nvPicPr>
          <p:cNvPr id="57" name="Рисунок 56" descr="24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715272" y="3143248"/>
            <a:ext cx="1000108" cy="1000108"/>
          </a:xfrm>
          <a:prstGeom prst="rect">
            <a:avLst/>
          </a:prstGeom>
        </p:spPr>
      </p:pic>
      <p:pic>
        <p:nvPicPr>
          <p:cNvPr id="60" name="Рисунок 59" descr="form_yellow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500958" y="1714488"/>
            <a:ext cx="545705" cy="545705"/>
          </a:xfrm>
          <a:prstGeom prst="rect">
            <a:avLst/>
          </a:prstGeom>
        </p:spPr>
      </p:pic>
      <p:pic>
        <p:nvPicPr>
          <p:cNvPr id="61" name="Рисунок 60" descr="form_blue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57422" y="2143116"/>
            <a:ext cx="642942" cy="642942"/>
          </a:xfrm>
          <a:prstGeom prst="rect">
            <a:avLst/>
          </a:prstGeom>
        </p:spPr>
      </p:pic>
      <p:sp>
        <p:nvSpPr>
          <p:cNvPr id="62" name="Плюс 61"/>
          <p:cNvSpPr/>
          <p:nvPr/>
        </p:nvSpPr>
        <p:spPr>
          <a:xfrm>
            <a:off x="7072330" y="1785926"/>
            <a:ext cx="428628" cy="428628"/>
          </a:xfrm>
          <a:prstGeom prst="mathPlus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TextBox 63"/>
          <p:cNvSpPr txBox="1"/>
          <p:nvPr/>
        </p:nvSpPr>
        <p:spPr>
          <a:xfrm>
            <a:off x="6786578" y="4572008"/>
            <a:ext cx="186301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«Регистратура»-</a:t>
            </a:r>
          </a:p>
          <a:p>
            <a:pPr algn="ctr"/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ввод ПДн в базу</a:t>
            </a:r>
          </a:p>
          <a:p>
            <a:pPr algn="ctr"/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(ведение карточек)</a:t>
            </a:r>
            <a:endParaRPr lang="ru-RU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428728" y="6119336"/>
            <a:ext cx="24416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«</a:t>
            </a:r>
            <a:r>
              <a:rPr lang="ru-RU" sz="1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АРМы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Врача»-</a:t>
            </a:r>
          </a:p>
          <a:p>
            <a:pPr algn="ctr"/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работа с историей болезни</a:t>
            </a:r>
          </a:p>
        </p:txBody>
      </p:sp>
      <p:pic>
        <p:nvPicPr>
          <p:cNvPr id="67" name="Рисунок 66" descr="text_rich_colored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43570" y="3357562"/>
            <a:ext cx="545705" cy="545705"/>
          </a:xfrm>
          <a:prstGeom prst="rect">
            <a:avLst/>
          </a:prstGeom>
        </p:spPr>
      </p:pic>
      <p:sp>
        <p:nvSpPr>
          <p:cNvPr id="68" name="Стрелка вправо 67"/>
          <p:cNvSpPr/>
          <p:nvPr/>
        </p:nvSpPr>
        <p:spPr>
          <a:xfrm rot="10800000">
            <a:off x="3143240" y="3071810"/>
            <a:ext cx="1594792" cy="145104"/>
          </a:xfrm>
          <a:prstGeom prst="rightArrow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Стрелка вправо 68"/>
          <p:cNvSpPr/>
          <p:nvPr/>
        </p:nvSpPr>
        <p:spPr>
          <a:xfrm rot="3239435">
            <a:off x="6362782" y="3264774"/>
            <a:ext cx="769526" cy="227337"/>
          </a:xfrm>
          <a:prstGeom prst="rightArrow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Стрелка вправо 69"/>
          <p:cNvSpPr/>
          <p:nvPr/>
        </p:nvSpPr>
        <p:spPr>
          <a:xfrm rot="13879492">
            <a:off x="6143946" y="3764514"/>
            <a:ext cx="765724" cy="185685"/>
          </a:xfrm>
          <a:prstGeom prst="rightArrow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Скругленный прямоугольник 70"/>
          <p:cNvSpPr/>
          <p:nvPr/>
        </p:nvSpPr>
        <p:spPr>
          <a:xfrm>
            <a:off x="4929190" y="714356"/>
            <a:ext cx="3643338" cy="3643338"/>
          </a:xfrm>
          <a:prstGeom prst="roundRect">
            <a:avLst/>
          </a:prstGeom>
          <a:noFill/>
          <a:ln w="38100" cmpd="sng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TextBox 73"/>
          <p:cNvSpPr txBox="1"/>
          <p:nvPr/>
        </p:nvSpPr>
        <p:spPr>
          <a:xfrm>
            <a:off x="8572528" y="1571612"/>
            <a:ext cx="571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К1</a:t>
            </a:r>
            <a:endParaRPr lang="ru-RU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286116" y="785794"/>
            <a:ext cx="12586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Базы данных</a:t>
            </a:r>
            <a:endParaRPr lang="ru-RU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58" name="Прямая со стрелкой 57"/>
          <p:cNvCxnSpPr>
            <a:stCxn id="49" idx="2"/>
          </p:cNvCxnSpPr>
          <p:nvPr/>
        </p:nvCxnSpPr>
        <p:spPr>
          <a:xfrm rot="5400000">
            <a:off x="2754543" y="553575"/>
            <a:ext cx="620917" cy="1700909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>
            <a:stCxn id="49" idx="2"/>
          </p:cNvCxnSpPr>
          <p:nvPr/>
        </p:nvCxnSpPr>
        <p:spPr>
          <a:xfrm rot="16200000" flipH="1">
            <a:off x="4433335" y="575690"/>
            <a:ext cx="549479" cy="1585239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Скругленный прямоугольник 76"/>
          <p:cNvSpPr/>
          <p:nvPr/>
        </p:nvSpPr>
        <p:spPr>
          <a:xfrm>
            <a:off x="285720" y="714356"/>
            <a:ext cx="2928958" cy="2857520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TextBox 58"/>
          <p:cNvSpPr txBox="1"/>
          <p:nvPr/>
        </p:nvSpPr>
        <p:spPr>
          <a:xfrm>
            <a:off x="5286380" y="5715016"/>
            <a:ext cx="36503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Font typeface="Arial" charset="0"/>
              <a:buChar char="•"/>
            </a:pP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БД2, СП2 отделены в отдельную ИСПДн </a:t>
            </a:r>
          </a:p>
          <a:p>
            <a:pPr algn="ctr"/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межсетевым экраном</a:t>
            </a:r>
            <a:endParaRPr lang="ru-RU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1096</TotalTime>
  <Words>665</Words>
  <Application>Microsoft Office PowerPoint</Application>
  <PresentationFormat>Экран (4:3)</PresentationFormat>
  <Paragraphs>127</Paragraphs>
  <Slides>12</Slides>
  <Notes>11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Visio</vt:lpstr>
      <vt:lpstr>Слайд 1</vt:lpstr>
      <vt:lpstr>Существующие проблемы в ЛПУ</vt:lpstr>
      <vt:lpstr>Преимущества использования Системы медицинским учреждением</vt:lpstr>
      <vt:lpstr>Преимущества использования Системы медицинским учреждением</vt:lpstr>
      <vt:lpstr>     МИС БАРС.Поликлиника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dubnyak</dc:creator>
  <cp:lastModifiedBy>dubnyak</cp:lastModifiedBy>
  <cp:revision>98</cp:revision>
  <dcterms:created xsi:type="dcterms:W3CDTF">2010-04-13T04:39:38Z</dcterms:created>
  <dcterms:modified xsi:type="dcterms:W3CDTF">2010-04-16T08:17:05Z</dcterms:modified>
</cp:coreProperties>
</file>