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1"/>
  </p:notesMasterIdLst>
  <p:sldIdLst>
    <p:sldId id="256" r:id="rId2"/>
    <p:sldId id="291" r:id="rId3"/>
    <p:sldId id="331" r:id="rId4"/>
    <p:sldId id="309" r:id="rId5"/>
    <p:sldId id="332" r:id="rId6"/>
    <p:sldId id="266" r:id="rId7"/>
    <p:sldId id="315" r:id="rId8"/>
    <p:sldId id="316" r:id="rId9"/>
    <p:sldId id="330" r:id="rId10"/>
    <p:sldId id="325" r:id="rId11"/>
    <p:sldId id="327" r:id="rId12"/>
    <p:sldId id="326" r:id="rId13"/>
    <p:sldId id="329" r:id="rId14"/>
    <p:sldId id="317" r:id="rId15"/>
    <p:sldId id="323" r:id="rId16"/>
    <p:sldId id="324" r:id="rId17"/>
    <p:sldId id="321" r:id="rId18"/>
    <p:sldId id="322" r:id="rId19"/>
    <p:sldId id="304" r:id="rId20"/>
  </p:sldIdLst>
  <p:sldSz cx="9144000" cy="6858000" type="screen4x3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Verdana" pitchFamily="34" charset="0"/>
      <p:regular r:id="rId26"/>
      <p:bold r:id="rId27"/>
      <p:italic r:id="rId28"/>
      <p:boldItalic r:id="rId29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xmlns:mc="http://schemas.openxmlformats.org/markup-compatibility/2006" xmlns:a14="http://schemas.microsoft.com/office/drawing/2010/main" val="0086EA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80817" autoAdjust="0"/>
  </p:normalViewPr>
  <p:slideViewPr>
    <p:cSldViewPr>
      <p:cViewPr>
        <p:scale>
          <a:sx n="60" d="100"/>
          <a:sy n="60" d="100"/>
        </p:scale>
        <p:origin x="-157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19CF79-355C-4D02-B618-930F05AFFD4D}" type="datetimeFigureOut">
              <a:rPr lang="ru-RU"/>
              <a:pPr>
                <a:defRPr/>
              </a:pPr>
              <a:t>14.04.2010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9CF2D02-DF9C-45AE-B54F-4378CCB4A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874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lnSpc>
                <a:spcPct val="80000"/>
              </a:lnSpc>
            </a:pPr>
            <a:endParaRPr lang="ru-RU" sz="1000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Смертность – один из наиболее достоверных показателей состояния здоровья населения, активно используемый для стратегического планирования здравоохранения, а также для мониторинга медико-демографических процессов на федеральном и региональном уровнях</a:t>
            </a:r>
            <a:endParaRPr 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Демографический кризис как угроза региональному развитию России в последние годы является предметом серьезного обсуждения и, прежде всего, это касается смертности, как одной из важнейших составляющих Национальной программы демографического развития России.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Неблагоприятные тенденции в смертности и продолжительности жизни в последние десятилетия уже давно требуют применения детальных медико-демографических и эпидемиологических методов для описания и анализа, а также современных средств автоматизации и информационных технологий, интегральной оценки, и мониторинга. 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Существующая система статистики смертности не отвечает современным требованиям, не является достоверной и не позволяет планировать мероприятия, направленные на снижение смертности от управляемых причин.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ГК ХОСТ предлагает свое решение для централизованного учета свидетельств о смерти (Медицинское свидетельство о смерти (Форма № 106/У-08)) с целью анализа причин смертности населения региона для выявления основных факторов, влияя на которые возможно добиться снижения уровня смертности в трудоспособном возрасте и повысить среднюю продолжительность жизни населения региона. 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r>
              <a:rPr lang="ru-RU" baseline="0" dirty="0" smtClean="0"/>
              <a:t> принятия эффективного управленческого решения (февраль 2009 года) – сокращение задолженности по зарплате.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F2D02-DF9C-45AE-B54F-4378CCB4A32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0168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lnSpc>
                <a:spcPct val="80000"/>
              </a:lnSpc>
            </a:pPr>
            <a:endParaRPr lang="ru-RU" sz="10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Система делает доступной для руководства оперативную информацию о системе здравоохранения территории. Информация доступна руководителю везде ‑ на рабочем месте, в командировке, на семинаре или совещании (обновляется через Интернет), на его персональном компьютере или ноутбуке.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F2D02-DF9C-45AE-B54F-4378CCB4A32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95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Информация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представляется в наглядной и удобной для анализа и мониторинга форме: в виде таблиц, графиков, диаграмм, в том числе с отображением на электронной карте региона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F2D02-DF9C-45AE-B54F-4378CCB4A32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615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Цель ее применения - более эффективное и целевое управленческое воздействие на улучшение функционирования системы. Немаловажно также то, что описанная методика наглядна, позволяет проводить комплексное сравнение функционирования подсистем в динамике и по группам.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F2D02-DF9C-45AE-B54F-4378CCB4A32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965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Смысл полученной обобщенной оценки следующий: при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идеальном функционировании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подсистемы все реальные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показатели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или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равны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базовым, или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лучше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их, поэтому и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отклонения равны 0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или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имеют знак (-).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Такой же характер будут иметь и отношения к базовым показателям, и вся обобщенная оценка, т. е.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подсистема работает без рассогласований, если К&lt;=0.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Чем хуже функционирует подсистема, тем больше обобщенная оценка будет превышать нулевое значение (К&gt;0).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Тогда легко выявляются показатели, вносящие наибольший вклад в ее ухудшение, а значит - и требующие максимального внимания при управлении.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Обобщенная оценка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выступает в роли критерия и позволяет объективно ответить на вопрос, как функционировала система и за счет каких разделов деятельности происходит отклонение в ту или другую сторону.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F2D02-DF9C-45AE-B54F-4378CCB4A32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36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наглядности и удобства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обобщенная оценка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может быть переведена в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коэффициент уровня достижения результата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выраженный в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Легко заметить, что если в подсистеме нет рассогласований, и обобщенная оценка = 0, то УДР=100 %. Если подсистема функционирует лучше, чем определено базовыми показателями, то обобщенная оценка меньше 0, а значение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УДР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превышает 100 %. И наоборот, если обобщенная оценка больше 0, (что говорит о большом уровне отклонений от нормативного функционирования) - то значение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УДР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ниже 100 %. Как видно,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коэффициент УДР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удобно использовать для подсчета оценки вклада в конечный результат.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F2D02-DF9C-45AE-B54F-4378CCB4A32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684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Экспертным путем был определен перечень из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важнейших показателей, наиболее полно характеризующих здоровье населения городов, районов и автономного округа в целом, а также единицы их измерения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Экспертным путем определены коэффициенты относительной важности показателей. Все показатели по степени важности признаны равнозначными.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3.Экспертами было принято решение о выборе одинаковых значений базовых показателей для всех территорий автономного округа.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Определены реальные значения показателей по всему перечню в разрезе каждой территории.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Для каждого показателя определена система алгебраической оценки его отклонения от базового значения: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(+)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-ухудшение,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(-)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-улучшение. Логический смысл выбранной шкалы оценок базируется на представлении о наличии или отсутствии отклонений, ухудшающих функционирование управляемой подсистемы.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6, 7. Определены уровни отклонений реальных показателей от базовых. На их основе подсчитаны коэффициенты рассогласованности каждого показателя по формулам (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или (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в зависимости от единиц их измерения.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8, 9, 10. Полученные коэффициенты рассогласованности перемножены с коэффициентами относительной важности. Результаты просуммированы с учетом алгебраического знака, и сумма разделена на 100. В итоге получена искомая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обобщенная оценка показателей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по итогам года по всем городам и районам округа.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F2D02-DF9C-45AE-B54F-4378CCB4A32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695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большей наглядности комплексная оценка представлена в виде сводной таблицы с ранжированием мест. В данной таблице проведено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ранжирование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территорий по двум параметрам.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Уровень достижения результатов (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 показатель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Второе ранжирование проведено по уровню вклада в субъект = произведению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обобщенной оценки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целом по территориям (</a:t>
            </a:r>
            <a:r>
              <a:rPr lang="ru-RU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Кj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на (</a:t>
            </a:r>
            <a:r>
              <a:rPr lang="ru-RU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Qj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коэффициент относительной важности территории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(по числу жителей в городах и районах).Этот параметр показывает насколько каждый город или район 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улучшает или ухудшает общее функционирование системы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от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минус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(-) 1,0(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хорошо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до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плюс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(+)1,0(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плохо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F2D02-DF9C-45AE-B54F-4378CCB4A32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695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71980-D96D-42EC-86DE-E066E1BDE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3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C50A5-742C-4216-B03A-B02C881A0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6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37D3F-FA9E-4863-AC0A-467D953AC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10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74414-8378-4CD3-95CD-460F9CE9D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59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FE9CE-1534-4A83-9756-A8607CDE4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04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9BDFA-DCF4-453C-BDCE-C2650DB59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53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6F413-48A6-4588-89FD-0E97CC758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69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CECE4-21CB-426C-ADAC-FD1904B9A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11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45512-97B5-4DAA-B876-1BF63B410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21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28673-AFC3-4B80-99A4-AD309B8E9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76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AC46C-F77C-44E2-A2F1-EB164241F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21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9EC085-EAE7-4CC3-A37B-2EBFCA810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7416824" cy="1935088"/>
          </a:xfrm>
        </p:spPr>
        <p:txBody>
          <a:bodyPr/>
          <a:lstStyle/>
          <a:p>
            <a:pPr algn="just"/>
            <a:r>
              <a:rPr lang="ru-RU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Создание информационной системы поддержки принятия управленческих решений в сфере здравоохранения региона. Практика внедрения и применения в </a:t>
            </a:r>
            <a:r>
              <a:rPr lang="ru-RU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ХМАО-Югре</a:t>
            </a:r>
          </a:p>
          <a:p>
            <a:pPr algn="just" eaLnBrk="1" hangingPunct="1"/>
            <a:endParaRPr lang="ru-RU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1" name="Picture 5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3586162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5803726"/>
            <a:ext cx="68310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одзаголовок 7"/>
          <p:cNvSpPr txBox="1">
            <a:spLocks/>
          </p:cNvSpPr>
          <p:nvPr/>
        </p:nvSpPr>
        <p:spPr bwMode="auto">
          <a:xfrm>
            <a:off x="4716016" y="4644008"/>
            <a:ext cx="3714750" cy="108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20000"/>
              </a:spcBef>
              <a:defRPr/>
            </a:pPr>
            <a:r>
              <a:rPr lang="ru-RU" sz="1600" kern="0" dirty="0" smtClean="0">
                <a:latin typeface="Verdana" pitchFamily="34" charset="0"/>
                <a:cs typeface="+mn-cs"/>
              </a:rPr>
              <a:t>Суслов Константин</a:t>
            </a:r>
            <a:endParaRPr lang="ru-RU" sz="1600" kern="0" dirty="0">
              <a:latin typeface="Verdana" pitchFamily="34" charset="0"/>
              <a:cs typeface="+mn-cs"/>
            </a:endParaRPr>
          </a:p>
          <a:p>
            <a:pPr algn="r" eaLnBrk="0" hangingPunct="0">
              <a:spcBef>
                <a:spcPct val="20000"/>
              </a:spcBef>
              <a:defRPr/>
            </a:pPr>
            <a:r>
              <a:rPr lang="ru-RU" sz="1600" kern="0" dirty="0" smtClean="0">
                <a:latin typeface="Verdana" pitchFamily="34" charset="0"/>
                <a:cs typeface="+mn-cs"/>
              </a:rPr>
              <a:t>Генеральный директор</a:t>
            </a:r>
            <a:endParaRPr lang="ru-RU" sz="1600" kern="0" dirty="0">
              <a:latin typeface="Verdana" pitchFamily="34" charset="0"/>
              <a:cs typeface="+mn-cs"/>
            </a:endParaRPr>
          </a:p>
          <a:p>
            <a:pPr algn="r" eaLnBrk="0" hangingPunct="0">
              <a:spcBef>
                <a:spcPct val="20000"/>
              </a:spcBef>
              <a:defRPr/>
            </a:pPr>
            <a:r>
              <a:rPr lang="ru-RU" sz="1600" kern="0" dirty="0" smtClean="0">
                <a:latin typeface="Verdana" pitchFamily="34" charset="0"/>
                <a:cs typeface="+mn-cs"/>
              </a:rPr>
              <a:t>Группа Компаний </a:t>
            </a:r>
            <a:r>
              <a:rPr lang="ru-RU" sz="1600" kern="0" dirty="0">
                <a:latin typeface="Verdana" pitchFamily="34" charset="0"/>
                <a:cs typeface="+mn-cs"/>
              </a:rPr>
              <a:t>ХОСТ</a:t>
            </a:r>
          </a:p>
          <a:p>
            <a:pPr algn="just">
              <a:spcBef>
                <a:spcPct val="20000"/>
              </a:spcBef>
              <a:defRPr/>
            </a:pPr>
            <a:endParaRPr lang="ru-RU" kern="0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231775"/>
            <a:ext cx="8101012" cy="1143000"/>
          </a:xfrm>
        </p:spPr>
        <p:txBody>
          <a:bodyPr/>
          <a:lstStyle/>
          <a:p>
            <a:pPr eaLnBrk="1" hangingPunct="1"/>
            <a:r>
              <a:rPr lang="ru-RU" sz="3400" dirty="0" smtClean="0">
                <a:solidFill>
                  <a:schemeClr val="bg1"/>
                </a:solidFill>
                <a:latin typeface="Verdana" pitchFamily="34" charset="0"/>
              </a:rPr>
              <a:t>Обобщенная оценка показателей</a:t>
            </a:r>
            <a:endParaRPr lang="ru-RU" sz="34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6147" name="Рисунок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9"/>
          <a:stretch/>
        </p:blipFill>
        <p:spPr bwMode="auto">
          <a:xfrm>
            <a:off x="1849997" y="1340768"/>
            <a:ext cx="6394411" cy="5463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678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231775"/>
            <a:ext cx="8101012" cy="11430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bg1"/>
                </a:solidFill>
                <a:latin typeface="Verdana" pitchFamily="34" charset="0"/>
              </a:rPr>
              <a:t>Оценка уровня достижения результатов</a:t>
            </a:r>
            <a:endParaRPr lang="ru-RU" sz="28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7170" name="Рисунок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1" r="13930"/>
          <a:stretch/>
        </p:blipFill>
        <p:spPr bwMode="auto">
          <a:xfrm>
            <a:off x="1187624" y="1556791"/>
            <a:ext cx="7884368" cy="4525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19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231775"/>
            <a:ext cx="8101012" cy="1143000"/>
          </a:xfrm>
        </p:spPr>
        <p:txBody>
          <a:bodyPr/>
          <a:lstStyle/>
          <a:p>
            <a:pPr eaLnBrk="1" hangingPunct="1"/>
            <a:r>
              <a:rPr lang="ru-RU" sz="3400" dirty="0" smtClean="0">
                <a:solidFill>
                  <a:schemeClr val="bg1"/>
                </a:solidFill>
                <a:latin typeface="Verdana" pitchFamily="34" charset="0"/>
              </a:rPr>
              <a:t>Пример оценки</a:t>
            </a:r>
            <a:endParaRPr lang="ru-RU" sz="34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6146" name="Рисунок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6"/>
          <a:stretch/>
        </p:blipFill>
        <p:spPr bwMode="auto">
          <a:xfrm>
            <a:off x="2699792" y="1329781"/>
            <a:ext cx="4392488" cy="541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301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231775"/>
            <a:ext cx="8101012" cy="1143000"/>
          </a:xfrm>
        </p:spPr>
        <p:txBody>
          <a:bodyPr/>
          <a:lstStyle/>
          <a:p>
            <a:pPr eaLnBrk="1" hangingPunct="1"/>
            <a:r>
              <a:rPr lang="ru-RU" sz="3400" dirty="0" smtClean="0">
                <a:solidFill>
                  <a:schemeClr val="bg1"/>
                </a:solidFill>
                <a:latin typeface="Verdana" pitchFamily="34" charset="0"/>
              </a:rPr>
              <a:t>Ранжирование территорий</a:t>
            </a:r>
            <a:endParaRPr lang="ru-RU" sz="34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8194" name="Рисунок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56" r="7141"/>
          <a:stretch/>
        </p:blipFill>
        <p:spPr bwMode="auto">
          <a:xfrm>
            <a:off x="1547664" y="1268760"/>
            <a:ext cx="7272808" cy="5512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08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2988" y="231775"/>
            <a:ext cx="81010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400" dirty="0">
                <a:solidFill>
                  <a:schemeClr val="bg1"/>
                </a:solidFill>
                <a:latin typeface="Verdana" pitchFamily="34" charset="0"/>
              </a:rPr>
              <a:t>Демографические процессы</a:t>
            </a:r>
          </a:p>
        </p:txBody>
      </p:sp>
      <p:pic>
        <p:nvPicPr>
          <p:cNvPr id="4098" name="Рисунок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799"/>
            <a:ext cx="7704856" cy="4755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35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2988" y="231775"/>
            <a:ext cx="81010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400" dirty="0" smtClean="0">
                <a:solidFill>
                  <a:schemeClr val="bg1"/>
                </a:solidFill>
                <a:latin typeface="Verdana" pitchFamily="34" charset="0"/>
              </a:rPr>
              <a:t>Показатели смертности</a:t>
            </a:r>
            <a:endParaRPr lang="ru-RU" sz="34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123" name="Рисунок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74774"/>
            <a:ext cx="7488832" cy="4992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036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2988" y="231775"/>
            <a:ext cx="81010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400" dirty="0" smtClean="0">
                <a:solidFill>
                  <a:schemeClr val="bg1"/>
                </a:solidFill>
                <a:latin typeface="Verdana" pitchFamily="34" charset="0"/>
              </a:rPr>
              <a:t>Показатели смертности</a:t>
            </a:r>
            <a:endParaRPr lang="ru-RU" sz="34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122" name="Рисунок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160" y="1340768"/>
            <a:ext cx="7526312" cy="5115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195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2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6" name="Picture 10" descr="image0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3648" y="1374775"/>
            <a:ext cx="7599363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2988" y="231775"/>
            <a:ext cx="81010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400" dirty="0" smtClean="0">
                <a:solidFill>
                  <a:schemeClr val="bg1"/>
                </a:solidFill>
                <a:latin typeface="Verdana" pitchFamily="34" charset="0"/>
              </a:rPr>
              <a:t>Мониторинг</a:t>
            </a:r>
            <a:endParaRPr lang="ru-RU" sz="34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7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f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412776"/>
            <a:ext cx="7632848" cy="5256584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Такие </a:t>
            </a:r>
            <a:r>
              <a:rPr lang="ru-RU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же принципы использования и интерпретации обобщенной оценки показателей могут применяться при управлении на уровне городов, районов, учреждений и служб, а также внутри их структурных подразделений</a:t>
            </a:r>
            <a:r>
              <a:rPr lang="ru-RU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just"/>
            <a:r>
              <a:rPr lang="ru-RU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Использование обобщенных показателей позволяет предупредить, без ущерба </a:t>
            </a:r>
            <a:r>
              <a:rPr lang="ru-RU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эффективности управления в </a:t>
            </a:r>
            <a:r>
              <a:rPr lang="ru-RU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целом, избыток </a:t>
            </a:r>
            <a:r>
              <a:rPr lang="ru-RU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информации, представляемой для определенного уровня </a:t>
            </a:r>
            <a:r>
              <a:rPr lang="ru-RU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руководства.</a:t>
            </a:r>
            <a:endParaRPr lang="ru-RU" sz="22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1749" name="Picture 7" descr="Untitled-1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231775"/>
            <a:ext cx="8101012" cy="1143000"/>
          </a:xfrm>
        </p:spPr>
        <p:txBody>
          <a:bodyPr/>
          <a:lstStyle/>
          <a:p>
            <a:pPr eaLnBrk="1" hangingPunct="1"/>
            <a:r>
              <a:rPr lang="ru-RU" sz="3400" dirty="0" smtClean="0">
                <a:solidFill>
                  <a:schemeClr val="bg1"/>
                </a:solidFill>
                <a:latin typeface="Verdana" pitchFamily="34" charset="0"/>
              </a:rPr>
              <a:t>Выводы</a:t>
            </a:r>
            <a:endParaRPr lang="ru-RU" sz="34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36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36538"/>
            <a:ext cx="7427912" cy="11430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  <a:latin typeface="Verdana" pitchFamily="34" charset="0"/>
              </a:rPr>
              <a:t>Ваши вопросы?</a:t>
            </a:r>
          </a:p>
        </p:txBody>
      </p:sp>
      <p:pic>
        <p:nvPicPr>
          <p:cNvPr id="17412" name="Picture 7" descr="Untitled-1 cop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210" b="95298" l="9690" r="89535">
                        <a14:foregroundMark x1="46512" y1="83386" x2="46512" y2="83386"/>
                        <a14:foregroundMark x1="51550" y1="7210" x2="51550" y2="72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726" y="2348880"/>
            <a:ext cx="2457450" cy="3038475"/>
          </a:xfrm>
          <a:prstGeom prst="rect">
            <a:avLst/>
          </a:prstGeom>
          <a:noFill/>
          <a:ln w="9525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31775"/>
            <a:ext cx="7427912" cy="1143000"/>
          </a:xfrm>
        </p:spPr>
        <p:txBody>
          <a:bodyPr/>
          <a:lstStyle/>
          <a:p>
            <a:pPr eaLnBrk="1" hangingPunct="1"/>
            <a:r>
              <a:rPr lang="ru-RU" sz="3800" dirty="0" smtClean="0">
                <a:solidFill>
                  <a:schemeClr val="bg1"/>
                </a:solidFill>
                <a:latin typeface="Verdana" pitchFamily="34" charset="0"/>
              </a:rPr>
              <a:t>Цели </a:t>
            </a:r>
            <a:r>
              <a:rPr lang="ru-RU" sz="3800" dirty="0" smtClean="0">
                <a:solidFill>
                  <a:schemeClr val="bg1"/>
                </a:solidFill>
                <a:latin typeface="Verdana" pitchFamily="34" charset="0"/>
              </a:rPr>
              <a:t>и задачи </a:t>
            </a:r>
            <a:r>
              <a:rPr lang="en-US" sz="3800" dirty="0" smtClean="0">
                <a:solidFill>
                  <a:schemeClr val="bg1"/>
                </a:solidFill>
                <a:latin typeface="Verdana" pitchFamily="34" charset="0"/>
              </a:rPr>
              <a:t>I</a:t>
            </a:r>
            <a:endParaRPr lang="ru-RU" sz="3800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124" name="Picture 7" descr="Untitled-1 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16042" y="1412776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руководителей органов </a:t>
            </a:r>
            <a:r>
              <a:rPr lang="ru-RU" i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управления здравоохранением субъекта </a:t>
            </a:r>
            <a:r>
              <a:rPr lang="ru-RU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РФ или муниципального образования</a:t>
            </a:r>
            <a:endParaRPr lang="ru-RU" dirty="0">
              <a:solidFill>
                <a:srgbClr xmlns:mc="http://schemas.openxmlformats.org/markup-compatibility/2006" xmlns:a14="http://schemas.microsoft.com/office/drawing/2010/main" val="FF0000" mc:Ignorable="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Повысить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информированность и обоснованность принимаемых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решений.</a:t>
            </a:r>
          </a:p>
          <a:p>
            <a:pPr marL="800100" lvl="1" indent="-342900" algn="just">
              <a:buFont typeface="+mj-lt"/>
              <a:buAutoNum type="alphaLcParenR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Обеспечить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руководителей полной, достоверной, оперативной информацией о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состоянии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системы здравоохранения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региона (муниципального образования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).</a:t>
            </a:r>
          </a:p>
          <a:p>
            <a:pPr marL="800100" lvl="1" indent="-342900" algn="just">
              <a:buFont typeface="+mj-lt"/>
              <a:buAutoNum type="alphaLcParenR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Предоставить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повсеместный доступ к информации - с персонального компьютера,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ноутбука.</a:t>
            </a:r>
          </a:p>
          <a:p>
            <a:pPr marL="800100" lvl="1" indent="-342900" algn="just">
              <a:buFont typeface="+mj-lt"/>
              <a:buAutoNum type="alphaLcParenR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нестабильных условиях обеспечить возможность ситуационного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управления (принятие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управленческих решений по мере возникновения проблем в соответствии со складывающейся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ситуацией)</a:t>
            </a: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31775"/>
            <a:ext cx="7427912" cy="1143000"/>
          </a:xfrm>
        </p:spPr>
        <p:txBody>
          <a:bodyPr/>
          <a:lstStyle/>
          <a:p>
            <a:pPr eaLnBrk="1" hangingPunct="1"/>
            <a:r>
              <a:rPr lang="ru-RU" sz="3800" dirty="0" smtClean="0">
                <a:solidFill>
                  <a:schemeClr val="bg1"/>
                </a:solidFill>
                <a:latin typeface="Verdana" pitchFamily="34" charset="0"/>
              </a:rPr>
              <a:t>Цели </a:t>
            </a:r>
            <a:r>
              <a:rPr lang="ru-RU" sz="3800" dirty="0" smtClean="0">
                <a:solidFill>
                  <a:schemeClr val="bg1"/>
                </a:solidFill>
                <a:latin typeface="Verdana" pitchFamily="34" charset="0"/>
              </a:rPr>
              <a:t>и задачи </a:t>
            </a:r>
            <a:r>
              <a:rPr lang="en-US" sz="3800" dirty="0" smtClean="0">
                <a:solidFill>
                  <a:schemeClr val="bg1"/>
                </a:solidFill>
                <a:latin typeface="Verdana" pitchFamily="34" charset="0"/>
              </a:rPr>
              <a:t>II</a:t>
            </a:r>
            <a:endParaRPr lang="ru-RU" sz="3800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124" name="Picture 7" descr="Untitled-1 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268760"/>
            <a:ext cx="764524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</a:t>
            </a:r>
            <a:r>
              <a:rPr lang="ru-RU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аналитиков органов </a:t>
            </a:r>
            <a:r>
              <a:rPr lang="ru-RU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управления здравоохранением </a:t>
            </a:r>
            <a:r>
              <a:rPr lang="ru-RU" i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субъекта </a:t>
            </a:r>
            <a:r>
              <a:rPr lang="ru-RU" i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РФ или муниципального образования</a:t>
            </a:r>
          </a:p>
          <a:p>
            <a:pPr marL="342900" indent="-342900" algn="just">
              <a:buFont typeface="+mj-lt"/>
              <a:buAutoNum type="arabicPeriod" startAt="2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Обеспечить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доступность информации разных источников и программных систем. Обеспечить аналитиков полной, достоверной, оперативной информацией о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состоянии системы здравоохранения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региона (муниципального образования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).</a:t>
            </a:r>
          </a:p>
          <a:p>
            <a:pPr algn="r"/>
            <a:r>
              <a:rPr lang="ru-RU" i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органов законодательной власти, населения, предприятий и организаций</a:t>
            </a:r>
            <a:endParaRPr lang="ru-RU" dirty="0" smtClean="0">
              <a:solidFill>
                <a:srgbClr xmlns:mc="http://schemas.openxmlformats.org/markup-compatibility/2006" xmlns:a14="http://schemas.microsoft.com/office/drawing/2010/main" val="FF0000" mc:Ignorable="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algn="just">
              <a:buFont typeface="+mj-lt"/>
              <a:buAutoNum type="arabicPeriod" startAt="3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Обеспечить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открытость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информации о состоянии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системы здравоохранения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региона.</a:t>
            </a:r>
          </a:p>
          <a:p>
            <a:pPr marL="800100" lvl="1" indent="-342900" algn="just">
              <a:buFont typeface="+mj-lt"/>
              <a:buAutoNum type="alphaLcParenR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Предоставить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органам законодательной власти возможность получения актуальной информации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 состоянии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системы здравоохранения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территории для рассмотрения и принятия законодательных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инициатив.</a:t>
            </a:r>
          </a:p>
          <a:p>
            <a:pPr marL="800100" lvl="1" indent="-342900" algn="just">
              <a:buFont typeface="+mj-lt"/>
              <a:buAutoNum type="alphaLcParenR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Предоставить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населению, предприятиям, организациям и прочим лицам возможность удовлетворения потребности в информации о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состоянии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системы здравоохранения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территории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36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77925" y="341784"/>
            <a:ext cx="7715250" cy="1143000"/>
          </a:xfrm>
        </p:spPr>
        <p:txBody>
          <a:bodyPr/>
          <a:lstStyle/>
          <a:p>
            <a:pPr eaLnBrk="1" hangingPunct="1">
              <a:lnSpc>
                <a:spcPts val="2400"/>
              </a:lnSpc>
            </a:pPr>
            <a:r>
              <a:rPr lang="ru-RU" sz="3800" dirty="0" smtClean="0">
                <a:solidFill>
                  <a:schemeClr val="bg1"/>
                </a:solidFill>
                <a:latin typeface="Verdana" pitchFamily="34" charset="0"/>
              </a:rPr>
              <a:t>Как работает система </a:t>
            </a:r>
            <a:r>
              <a:rPr lang="en-US" sz="3800" dirty="0" smtClean="0">
                <a:solidFill>
                  <a:schemeClr val="bg1"/>
                </a:solidFill>
                <a:latin typeface="Verdana" pitchFamily="34" charset="0"/>
              </a:rPr>
              <a:t>I</a:t>
            </a:r>
            <a:endParaRPr lang="ru-RU" sz="38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7348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Прямоугольник 6"/>
          <p:cNvSpPr>
            <a:spLocks noChangeArrowheads="1"/>
          </p:cNvSpPr>
          <p:nvPr/>
        </p:nvSpPr>
        <p:spPr bwMode="auto">
          <a:xfrm>
            <a:off x="1331913" y="1257816"/>
            <a:ext cx="7704583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Формируется интегрированное хранилище данных, содержащее информацию за несколько лет о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состоянии системы здравоохранении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региона. В хранилище загружаются данные из автоматизированных систем, использующихся в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ЛПУ (OLTP-систем).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данным хранилища строится многомерная база данных (OLAP). Выполняется многомерный анализ данных, анализ с использованием математического аппарата теории статистики и теории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вероятности.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Специалисты-аналитики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могут обращаться напрямую к данными многомерной базы для построения произвольных отчетов. </a:t>
            </a:r>
            <a:endParaRPr lang="ru-RU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Аналитики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работают с моделями данных в терминах предметной области, выполняют срезы данных, строят необходимые сводные отчеты, детальные отчеты, дополнительные вычисления, диаграммы, графики,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картограммы.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Настроенные формы информационно-аналитических документов, ориентированных на принятие решений, аналитик может сохранить в виде шаблонов отчетов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02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77925" y="341784"/>
            <a:ext cx="7715250" cy="1143000"/>
          </a:xfrm>
        </p:spPr>
        <p:txBody>
          <a:bodyPr/>
          <a:lstStyle/>
          <a:p>
            <a:pPr eaLnBrk="1" hangingPunct="1">
              <a:lnSpc>
                <a:spcPts val="2400"/>
              </a:lnSpc>
            </a:pPr>
            <a:r>
              <a:rPr lang="ru-RU" sz="3800" dirty="0" smtClean="0">
                <a:solidFill>
                  <a:schemeClr val="bg1"/>
                </a:solidFill>
                <a:latin typeface="Verdana" pitchFamily="34" charset="0"/>
              </a:rPr>
              <a:t>Как работает система </a:t>
            </a:r>
            <a:r>
              <a:rPr lang="en-US" sz="3800" dirty="0" smtClean="0">
                <a:solidFill>
                  <a:schemeClr val="bg1"/>
                </a:solidFill>
                <a:latin typeface="Verdana" pitchFamily="34" charset="0"/>
              </a:rPr>
              <a:t>II</a:t>
            </a:r>
            <a:endParaRPr lang="ru-RU" sz="38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7348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Прямоугольник 6"/>
          <p:cNvSpPr>
            <a:spLocks noChangeArrowheads="1"/>
          </p:cNvSpPr>
          <p:nvPr/>
        </p:nvSpPr>
        <p:spPr bwMode="auto">
          <a:xfrm>
            <a:off x="1331913" y="1257816"/>
            <a:ext cx="7560567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 Портале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системы публикуются аналитические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отчеты.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Информация в аналитических отчетах представлена в наглядной и удобной форме таблиц, диаграмм, картограмм и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картодиаграмм.</a:t>
            </a:r>
          </a:p>
          <a:p>
            <a:pPr marL="342900" indent="-342900">
              <a:buFont typeface="+mj-lt"/>
              <a:buAutoNum type="arabicPeriod" startAt="5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Система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разграничивает уровни доступа к информации для отдельных пользователей и групп. Публикуются раздельные наборы отчетов для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Рабочего места руководителя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, для специалистов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ТОУЗ,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других органов исполнительной и законодательной власти. Часть отчетов системы можно сделать открытыми для населения, предприятий и организаций. </a:t>
            </a:r>
            <a:r>
              <a:rPr lang="ru-RU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Портлет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системы может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быть подключен к официальному сайту органа исполнительной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власти.</a:t>
            </a:r>
          </a:p>
          <a:p>
            <a:pPr marL="342900" indent="-342900">
              <a:buFont typeface="+mj-lt"/>
              <a:buAutoNum type="arabicPeriod" startAt="5"/>
            </a:pP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Интерфейс руководителя доступен ему на 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рабочем месте, в командировке, на семинаре или совещании (обновляется через Интернет), на его персональном компьютере или мобильном устройстве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(ноутбуке).</a:t>
            </a: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67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20663"/>
            <a:ext cx="7427912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bg1"/>
                </a:solidFill>
                <a:latin typeface="Verdana" pitchFamily="34" charset="0"/>
              </a:rPr>
              <a:t>Архитектура системы</a:t>
            </a:r>
          </a:p>
        </p:txBody>
      </p:sp>
      <p:pic>
        <p:nvPicPr>
          <p:cNvPr id="6148" name="Picture 7" descr="Untitled-1 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Рисунок 2" descr="C:\Users\kotohin\Desktop\lapa_ne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17729"/>
            <a:ext cx="7272808" cy="542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6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9" name="Rectangle 6"/>
          <p:cNvSpPr>
            <a:spLocks noChangeArrowheads="1"/>
          </p:cNvSpPr>
          <p:nvPr/>
        </p:nvSpPr>
        <p:spPr bwMode="auto">
          <a:xfrm>
            <a:off x="1763688" y="1268760"/>
            <a:ext cx="70567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ru-RU" b="1" dirty="0">
              <a:solidFill>
                <a:schemeClr val="accent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2988" y="231775"/>
            <a:ext cx="81010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dirty="0">
                <a:solidFill>
                  <a:schemeClr val="bg1"/>
                </a:solidFill>
                <a:latin typeface="Verdana" pitchFamily="34" charset="0"/>
              </a:rPr>
              <a:t>Ключевые </a:t>
            </a:r>
            <a:r>
              <a:rPr lang="ru-RU" sz="4000" dirty="0" smtClean="0">
                <a:solidFill>
                  <a:schemeClr val="bg1"/>
                </a:solidFill>
                <a:latin typeface="Verdana" pitchFamily="34" charset="0"/>
              </a:rPr>
              <a:t>индикаторы</a:t>
            </a:r>
            <a:endParaRPr lang="ru-RU" sz="40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050" name="Рисунок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6"/>
          <a:stretch/>
        </p:blipFill>
        <p:spPr bwMode="auto">
          <a:xfrm>
            <a:off x="1619672" y="1268760"/>
            <a:ext cx="7128792" cy="5454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51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Untitled-1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Рисунок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" b="15808"/>
          <a:stretch/>
        </p:blipFill>
        <p:spPr bwMode="auto">
          <a:xfrm>
            <a:off x="1279918" y="1340768"/>
            <a:ext cx="768457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42988" y="231775"/>
            <a:ext cx="81010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dirty="0">
                <a:solidFill>
                  <a:schemeClr val="bg1"/>
                </a:solidFill>
                <a:latin typeface="Verdana" pitchFamily="34" charset="0"/>
              </a:rPr>
              <a:t>Ключевые </a:t>
            </a:r>
            <a:r>
              <a:rPr lang="ru-RU" sz="4000" dirty="0" smtClean="0">
                <a:solidFill>
                  <a:schemeClr val="bg1"/>
                </a:solidFill>
                <a:latin typeface="Verdana" pitchFamily="34" charset="0"/>
              </a:rPr>
              <a:t>индикаторы</a:t>
            </a:r>
            <a:endParaRPr lang="ru-RU" sz="4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42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31775"/>
            <a:ext cx="7427912" cy="1143000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chemeClr val="bg1"/>
                </a:solidFill>
                <a:latin typeface="Verdana" pitchFamily="34" charset="0"/>
              </a:rPr>
              <a:t>Обобщенная оценка показателей</a:t>
            </a:r>
          </a:p>
        </p:txBody>
      </p:sp>
      <p:pic>
        <p:nvPicPr>
          <p:cNvPr id="5124" name="Picture 7" descr="Untitled-1 cop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9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258888" y="1340768"/>
            <a:ext cx="763359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ru-RU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Методика комплексной обобщенной оценки показателей, основана </a:t>
            </a:r>
            <a:r>
              <a:rPr lang="ru-RU" sz="2200" dirty="0">
                <a:latin typeface="Verdana" pitchFamily="34" charset="0"/>
                <a:ea typeface="Verdana" pitchFamily="34" charset="0"/>
                <a:cs typeface="Verdana" pitchFamily="34" charset="0"/>
              </a:rPr>
              <a:t>на общеизвестном кибернетическом принципе регулирования по отклонениям с использованием методов квалиметрии, экспертных оценок и целевого управления, ориентирует на конечные результаты функционирования подсистем и возникающие при этом рассогласования. </a:t>
            </a:r>
            <a:endParaRPr lang="ru-RU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ru-RU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34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808080" mc:Ignorable=""/>
      </a:lt2>
      <a:accent1>
        <a:srgbClr xmlns:mc="http://schemas.openxmlformats.org/markup-compatibility/2006" xmlns:a14="http://schemas.microsoft.com/office/drawing/2010/main" val="BBE0E3" mc:Ignorable=""/>
      </a:accent1>
      <a:accent2>
        <a:srgbClr xmlns:mc="http://schemas.openxmlformats.org/markup-compatibility/2006" xmlns:a14="http://schemas.microsoft.com/office/drawing/2010/main" val="333399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DAEDEF" mc:Ignorable=""/>
      </a:accent5>
      <a:accent6>
        <a:srgbClr xmlns:mc="http://schemas.openxmlformats.org/markup-compatibility/2006" xmlns:a14="http://schemas.microsoft.com/office/drawing/2010/main" val="2D2D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99CC00" mc:Ignorable="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BBE0E3" mc:Ignorable=""/>
        </a:accent1>
        <a:accent2>
          <a:srgbClr xmlns:mc="http://schemas.openxmlformats.org/markup-compatibility/2006" xmlns:a14="http://schemas.microsoft.com/office/drawing/2010/main" val="33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DAEDEF" mc:Ignorable=""/>
        </a:accent5>
        <a:accent6>
          <a:srgbClr xmlns:mc="http://schemas.openxmlformats.org/markup-compatibility/2006" xmlns:a14="http://schemas.microsoft.com/office/drawing/2010/main" val="2D2D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99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BDF53" mc:Ignorable=""/>
        </a:accent1>
        <a:accent2>
          <a:srgbClr xmlns:mc="http://schemas.openxmlformats.org/markup-compatibility/2006" xmlns:a14="http://schemas.microsoft.com/office/drawing/2010/main" val="FF9966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DECB3" mc:Ignorable=""/>
        </a:accent5>
        <a:accent6>
          <a:srgbClr xmlns:mc="http://schemas.openxmlformats.org/markup-compatibility/2006" xmlns:a14="http://schemas.microsoft.com/office/drawing/2010/main" val="E78A5C" mc:Ignorable=""/>
        </a:accent6>
        <a:hlink>
          <a:srgbClr xmlns:mc="http://schemas.openxmlformats.org/markup-compatibility/2006" xmlns:a14="http://schemas.microsoft.com/office/drawing/2010/main" val="CC3300" mc:Ignorable=""/>
        </a:hlink>
        <a:folHlink>
          <a:srgbClr xmlns:mc="http://schemas.openxmlformats.org/markup-compatibility/2006" xmlns:a14="http://schemas.microsoft.com/office/drawing/2010/main" val="9966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99CC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E2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3333CC" mc:Ignorable=""/>
        </a:hlink>
        <a:folHlink>
          <a:srgbClr xmlns:mc="http://schemas.openxmlformats.org/markup-compatibility/2006" xmlns:a14="http://schemas.microsoft.com/office/drawing/2010/main" val="AF67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DEF6F1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FFFFF" mc:Ignorable=""/>
        </a:accent1>
        <a:accent2>
          <a:srgbClr xmlns:mc="http://schemas.openxmlformats.org/markup-compatibility/2006" xmlns:a14="http://schemas.microsoft.com/office/drawing/2010/main" val="8DC6FF" mc:Ignorable=""/>
        </a:accent2>
        <a:accent3>
          <a:srgbClr xmlns:mc="http://schemas.openxmlformats.org/markup-compatibility/2006" xmlns:a14="http://schemas.microsoft.com/office/drawing/2010/main" val="ECFAF7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FFFF" mc:Ignorable=""/>
        </a:accent5>
        <a:accent6>
          <a:srgbClr xmlns:mc="http://schemas.openxmlformats.org/markup-compatibility/2006" xmlns:a14="http://schemas.microsoft.com/office/drawing/2010/main" val="7FB3E7" mc:Ignorable=""/>
        </a:accent6>
        <a:hlink>
          <a:srgbClr xmlns:mc="http://schemas.openxmlformats.org/markup-compatibility/2006" xmlns:a14="http://schemas.microsoft.com/office/drawing/2010/main" val="0066CC" mc:Ignorable=""/>
        </a:hlink>
        <a:folHlink>
          <a:srgbClr xmlns:mc="http://schemas.openxmlformats.org/markup-compatibility/2006" xmlns:a14="http://schemas.microsoft.com/office/drawing/2010/main" val="00A8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D9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777777" mc:Ignorable=""/>
        </a:lt2>
        <a:accent1>
          <a:srgbClr xmlns:mc="http://schemas.openxmlformats.org/markup-compatibility/2006" xmlns:a14="http://schemas.microsoft.com/office/drawing/2010/main" val="FFFFF7" mc:Ignorable=""/>
        </a:accent1>
        <a:accent2>
          <a:srgbClr xmlns:mc="http://schemas.openxmlformats.org/markup-compatibility/2006" xmlns:a14="http://schemas.microsoft.com/office/drawing/2010/main" val="33CCCC" mc:Ignorable=""/>
        </a:accent2>
        <a:accent3>
          <a:srgbClr xmlns:mc="http://schemas.openxmlformats.org/markup-compatibility/2006" xmlns:a14="http://schemas.microsoft.com/office/drawing/2010/main" val="FFFFE9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FFFA" mc:Ignorable=""/>
        </a:accent5>
        <a:accent6>
          <a:srgbClr xmlns:mc="http://schemas.openxmlformats.org/markup-compatibility/2006" xmlns:a14="http://schemas.microsoft.com/office/drawing/2010/main" val="2DB9B9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xmlns:mc="http://schemas.openxmlformats.org/markup-compatibility/2006" xmlns:a14="http://schemas.microsoft.com/office/drawing/2010/main" val="005A58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FFFF99" mc:Ignorable=""/>
        </a:lt2>
        <a:accent1>
          <a:srgbClr xmlns:mc="http://schemas.openxmlformats.org/markup-compatibility/2006" xmlns:a14="http://schemas.microsoft.com/office/drawing/2010/main" val="006462" mc:Ignorable=""/>
        </a:accent1>
        <a:accent2>
          <a:srgbClr xmlns:mc="http://schemas.openxmlformats.org/markup-compatibility/2006" xmlns:a14="http://schemas.microsoft.com/office/drawing/2010/main" val="6D6FC7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B7" mc:Ignorable=""/>
        </a:accent5>
        <a:accent6>
          <a:srgbClr xmlns:mc="http://schemas.openxmlformats.org/markup-compatibility/2006" xmlns:a14="http://schemas.microsoft.com/office/drawing/2010/main" val="6264B4" mc:Ignorable=""/>
        </a:accent6>
        <a:hlink>
          <a:srgbClr xmlns:mc="http://schemas.openxmlformats.org/markup-compatibility/2006" xmlns:a14="http://schemas.microsoft.com/office/drawing/2010/main" val="00FFFF" mc:Ignorable=""/>
        </a:hlink>
        <a:folHlink>
          <a:srgbClr xmlns:mc="http://schemas.openxmlformats.org/markup-compatibility/2006" xmlns:a14="http://schemas.microsoft.com/office/drawing/2010/main" val="00FF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xmlns:mc="http://schemas.openxmlformats.org/markup-compatibility/2006" xmlns:a14="http://schemas.microsoft.com/office/drawing/2010/main" val="5C1F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DFD293" mc:Ignorable=""/>
        </a:lt2>
        <a:accent1>
          <a:srgbClr xmlns:mc="http://schemas.openxmlformats.org/markup-compatibility/2006" xmlns:a14="http://schemas.microsoft.com/office/drawing/2010/main" val="CC3300" mc:Ignorable=""/>
        </a:accent1>
        <a:accent2>
          <a:srgbClr xmlns:mc="http://schemas.openxmlformats.org/markup-compatibility/2006" xmlns:a14="http://schemas.microsoft.com/office/drawing/2010/main" val="BE796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2ADAA" mc:Ignorable=""/>
        </a:accent5>
        <a:accent6>
          <a:srgbClr xmlns:mc="http://schemas.openxmlformats.org/markup-compatibility/2006" xmlns:a14="http://schemas.microsoft.com/office/drawing/2010/main" val="AC6D56" mc:Ignorable=""/>
        </a:accent6>
        <a:hlink>
          <a:srgbClr xmlns:mc="http://schemas.openxmlformats.org/markup-compatibility/2006" xmlns:a14="http://schemas.microsoft.com/office/drawing/2010/main" val="FFFF99" mc:Ignorable=""/>
        </a:hlink>
        <a:folHlink>
          <a:srgbClr xmlns:mc="http://schemas.openxmlformats.org/markup-compatibility/2006" xmlns:a14="http://schemas.microsoft.com/office/drawing/2010/main" val="D3A21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xmlns:mc="http://schemas.openxmlformats.org/markup-compatibility/2006" xmlns:a14="http://schemas.microsoft.com/office/drawing/2010/main" val="003366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FFFF" mc:Ignorable=""/>
        </a:lt2>
        <a:accent1>
          <a:srgbClr xmlns:mc="http://schemas.openxmlformats.org/markup-compatibility/2006" xmlns:a14="http://schemas.microsoft.com/office/drawing/2010/main" val="3366CC" mc:Ignorable=""/>
        </a:accent1>
        <a:accent2>
          <a:srgbClr xmlns:mc="http://schemas.openxmlformats.org/markup-compatibility/2006" xmlns:a14="http://schemas.microsoft.com/office/drawing/2010/main" val="00B000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DB8E2" mc:Ignorable=""/>
        </a:accent5>
        <a:accent6>
          <a:srgbClr xmlns:mc="http://schemas.openxmlformats.org/markup-compatibility/2006" xmlns:a14="http://schemas.microsoft.com/office/drawing/2010/main" val="009F00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FFE701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xmlns:mc="http://schemas.openxmlformats.org/markup-compatibility/2006" xmlns:a14="http://schemas.microsoft.com/office/drawing/2010/main" val="336699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E3EBF1" mc:Ignorable=""/>
        </a:lt2>
        <a:accent1>
          <a:srgbClr xmlns:mc="http://schemas.openxmlformats.org/markup-compatibility/2006" xmlns:a14="http://schemas.microsoft.com/office/drawing/2010/main" val="003399" mc:Ignorable=""/>
        </a:accent1>
        <a:accent2>
          <a:srgbClr xmlns:mc="http://schemas.openxmlformats.org/markup-compatibility/2006" xmlns:a14="http://schemas.microsoft.com/office/drawing/2010/main" val="468A4B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ADCA" mc:Ignorable=""/>
        </a:accent5>
        <a:accent6>
          <a:srgbClr xmlns:mc="http://schemas.openxmlformats.org/markup-compatibility/2006" xmlns:a14="http://schemas.microsoft.com/office/drawing/2010/main" val="3F7D43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F0E5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xmlns:mc="http://schemas.openxmlformats.org/markup-compatibility/2006" xmlns:a14="http://schemas.microsoft.com/office/drawing/2010/main" val="777777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86B5D" mc:Ignorable=""/>
        </a:dk2>
        <a:lt2>
          <a:srgbClr xmlns:mc="http://schemas.openxmlformats.org/markup-compatibility/2006" xmlns:a14="http://schemas.microsoft.com/office/drawing/2010/main" val="D1D1CB" mc:Ignorable=""/>
        </a:lt2>
        <a:accent1>
          <a:srgbClr xmlns:mc="http://schemas.openxmlformats.org/markup-compatibility/2006" xmlns:a14="http://schemas.microsoft.com/office/drawing/2010/main" val="909082" mc:Ignorable=""/>
        </a:accent1>
        <a:accent2>
          <a:srgbClr xmlns:mc="http://schemas.openxmlformats.org/markup-compatibility/2006" xmlns:a14="http://schemas.microsoft.com/office/drawing/2010/main" val="809EA8" mc:Ignorable=""/>
        </a:accent2>
        <a:accent3>
          <a:srgbClr xmlns:mc="http://schemas.openxmlformats.org/markup-compatibility/2006" xmlns:a14="http://schemas.microsoft.com/office/drawing/2010/main" val="B9BAB6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6C6C1" mc:Ignorable=""/>
        </a:accent5>
        <a:accent6>
          <a:srgbClr xmlns:mc="http://schemas.openxmlformats.org/markup-compatibility/2006" xmlns:a14="http://schemas.microsoft.com/office/drawing/2010/main" val="738F98" mc:Ignorable=""/>
        </a:accent6>
        <a:hlink>
          <a:srgbClr xmlns:mc="http://schemas.openxmlformats.org/markup-compatibility/2006" xmlns:a14="http://schemas.microsoft.com/office/drawing/2010/main" val="FFCC66" mc:Ignorable=""/>
        </a:hlink>
        <a:folHlink>
          <a:srgbClr xmlns:mc="http://schemas.openxmlformats.org/markup-compatibility/2006" xmlns:a14="http://schemas.microsoft.com/office/drawing/2010/main" val="E9DCB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xmlns:mc="http://schemas.openxmlformats.org/markup-compatibility/2006" xmlns:a14="http://schemas.microsoft.com/office/drawing/2010/main" val="3E3E5C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6699" mc:Ignorable=""/>
        </a:dk2>
        <a:lt2>
          <a:srgbClr xmlns:mc="http://schemas.openxmlformats.org/markup-compatibility/2006" xmlns:a14="http://schemas.microsoft.com/office/drawing/2010/main" val="FFFFFF" mc:Ignorable=""/>
        </a:lt2>
        <a:accent1>
          <a:srgbClr xmlns:mc="http://schemas.openxmlformats.org/markup-compatibility/2006" xmlns:a14="http://schemas.microsoft.com/office/drawing/2010/main" val="60597B" mc:Ignorable=""/>
        </a:accent1>
        <a:accent2>
          <a:srgbClr xmlns:mc="http://schemas.openxmlformats.org/markup-compatibility/2006" xmlns:a14="http://schemas.microsoft.com/office/drawing/2010/main" val="6666FF" mc:Ignorable=""/>
        </a:accent2>
        <a:accent3>
          <a:srgbClr xmlns:mc="http://schemas.openxmlformats.org/markup-compatibility/2006" xmlns:a14="http://schemas.microsoft.com/office/drawing/2010/main" val="B8B8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6B5BF" mc:Ignorable=""/>
        </a:accent5>
        <a:accent6>
          <a:srgbClr xmlns:mc="http://schemas.openxmlformats.org/markup-compatibility/2006" xmlns:a14="http://schemas.microsoft.com/office/drawing/2010/main" val="5C5CE7" mc:Ignorable=""/>
        </a:accent6>
        <a:hlink>
          <a:srgbClr xmlns:mc="http://schemas.openxmlformats.org/markup-compatibility/2006" xmlns:a14="http://schemas.microsoft.com/office/drawing/2010/main" val="99CCFF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xmlns:mc="http://schemas.openxmlformats.org/markup-compatibility/2006" xmlns:a14="http://schemas.microsoft.com/office/drawing/2010/main" val="2D2015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523E26" mc:Ignorable=""/>
        </a:dk2>
        <a:lt2>
          <a:srgbClr xmlns:mc="http://schemas.openxmlformats.org/markup-compatibility/2006" xmlns:a14="http://schemas.microsoft.com/office/drawing/2010/main" val="DFC08D" mc:Ignorable=""/>
        </a:lt2>
        <a:accent1>
          <a:srgbClr xmlns:mc="http://schemas.openxmlformats.org/markup-compatibility/2006" xmlns:a14="http://schemas.microsoft.com/office/drawing/2010/main" val="8C7B70" mc:Ignorable=""/>
        </a:accent1>
        <a:accent2>
          <a:srgbClr xmlns:mc="http://schemas.openxmlformats.org/markup-compatibility/2006" xmlns:a14="http://schemas.microsoft.com/office/drawing/2010/main" val="8F5F2F" mc:Ignorable=""/>
        </a:accent2>
        <a:accent3>
          <a:srgbClr xmlns:mc="http://schemas.openxmlformats.org/markup-compatibility/2006" xmlns:a14="http://schemas.microsoft.com/office/drawing/2010/main" val="B3AFAC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5BFBB" mc:Ignorable=""/>
        </a:accent5>
        <a:accent6>
          <a:srgbClr xmlns:mc="http://schemas.openxmlformats.org/markup-compatibility/2006" xmlns:a14="http://schemas.microsoft.com/office/drawing/2010/main" val="81552A" mc:Ignorable=""/>
        </a:accent6>
        <a:hlink>
          <a:srgbClr xmlns:mc="http://schemas.openxmlformats.org/markup-compatibility/2006" xmlns:a14="http://schemas.microsoft.com/office/drawing/2010/main" val="CCB400" mc:Ignorable=""/>
        </a:hlink>
        <a:folHlink>
          <a:srgbClr xmlns:mc="http://schemas.openxmlformats.org/markup-compatibility/2006" xmlns:a14="http://schemas.microsoft.com/office/drawing/2010/main" val="8C9EA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1469</TotalTime>
  <Words>1386</Words>
  <Application>Microsoft Office PowerPoint</Application>
  <PresentationFormat>Экран (4:3)</PresentationFormat>
  <Paragraphs>75</Paragraphs>
  <Slides>19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Verdana</vt:lpstr>
      <vt:lpstr>Оформление по умолчанию</vt:lpstr>
      <vt:lpstr>Презентация PowerPoint</vt:lpstr>
      <vt:lpstr>Цели и задачи I</vt:lpstr>
      <vt:lpstr>Цели и задачи II</vt:lpstr>
      <vt:lpstr>Как работает система I</vt:lpstr>
      <vt:lpstr>Как работает система II</vt:lpstr>
      <vt:lpstr>Архитектура системы</vt:lpstr>
      <vt:lpstr>Презентация PowerPoint</vt:lpstr>
      <vt:lpstr>Презентация PowerPoint</vt:lpstr>
      <vt:lpstr>Обобщенная оценка показателей</vt:lpstr>
      <vt:lpstr>Обобщенная оценка показателей</vt:lpstr>
      <vt:lpstr>Оценка уровня достижения результатов</vt:lpstr>
      <vt:lpstr>Пример оценки</vt:lpstr>
      <vt:lpstr>Ранжирование территорий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  <vt:lpstr>Ваши вопросы?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Kotohin Dmitriy</dc:creator>
  <cp:lastModifiedBy>Kotohin</cp:lastModifiedBy>
  <cp:revision>204</cp:revision>
  <dcterms:created xsi:type="dcterms:W3CDTF">2008-09-21T08:43:55Z</dcterms:created>
  <dcterms:modified xsi:type="dcterms:W3CDTF">2010-04-14T17:23:52Z</dcterms:modified>
</cp:coreProperties>
</file>