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86" r:id="rId3"/>
    <p:sldId id="287" r:id="rId4"/>
    <p:sldId id="289" r:id="rId5"/>
    <p:sldId id="290" r:id="rId6"/>
    <p:sldId id="288" r:id="rId7"/>
    <p:sldId id="257" r:id="rId8"/>
    <p:sldId id="275" r:id="rId9"/>
    <p:sldId id="259" r:id="rId10"/>
    <p:sldId id="276" r:id="rId11"/>
    <p:sldId id="260" r:id="rId12"/>
    <p:sldId id="278" r:id="rId13"/>
    <p:sldId id="277" r:id="rId14"/>
    <p:sldId id="279" r:id="rId15"/>
    <p:sldId id="280" r:id="rId16"/>
    <p:sldId id="265" r:id="rId17"/>
    <p:sldId id="281" r:id="rId18"/>
    <p:sldId id="282" r:id="rId19"/>
    <p:sldId id="283" r:id="rId20"/>
    <p:sldId id="284" r:id="rId21"/>
    <p:sldId id="28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89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1910BA-9984-4116-AD3E-66FADFB29E7E}" type="datetimeFigureOut">
              <a:rPr lang="ru-RU" smtClean="0"/>
              <a:pPr/>
              <a:t>15.04.2010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AB03D-1262-4C75-9367-71C74A9F9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dirty="0" smtClean="0"/>
              <a:t> л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Олл</a:t>
            </a:r>
            <a:r>
              <a:rPr lang="ru-RU" dirty="0" smtClean="0"/>
              <a:t> </a:t>
            </a:r>
            <a:r>
              <a:rPr lang="ru-RU" dirty="0" err="1" smtClean="0"/>
              <a:t>лолорл</a:t>
            </a:r>
            <a:r>
              <a:rPr lang="ru-RU" dirty="0" smtClean="0"/>
              <a:t> </a:t>
            </a:r>
            <a:r>
              <a:rPr lang="ru-RU" dirty="0" err="1" smtClean="0"/>
              <a:t>орлор</a:t>
            </a:r>
            <a:r>
              <a:rPr lang="ru-RU" smtClean="0"/>
              <a:t> л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AB03D-1262-4C75-9367-71C74A9F9A3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18.02.2009</a:t>
            </a: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Иванов А. В. ОМИАЦ ЯНАО  nestor@yamalmed.ru www.yamalmed.ru 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A0E5B-160A-4168-A202-3F332D61DD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18.02.2009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Иванов А. В. ОМИАЦ ЯНАО  nestor@yamalmed.ru www.yamalmed.ru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A0E5B-160A-4168-A202-3F332D61D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18.02.2009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Иванов А. В. ОМИАЦ ЯНАО  nestor@yamalmed.ru www.yamalmed.ru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A0E5B-160A-4168-A202-3F332D61D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18.02.2009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Иванов А. В. ОМИАЦ ЯНАО  nestor@yamalmed.ru www.yamalmed.ru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A0E5B-160A-4168-A202-3F332D61D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18.02.2009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Иванов А. В. ОМИАЦ ЯНАО  nestor@yamalmed.ru www.yamalmed.ru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31A0E5B-160A-4168-A202-3F332D61D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18.02.2009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Иванов А. В. ОМИАЦ ЯНАО  nestor@yamalmed.ru www.yamalmed.ru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A0E5B-160A-4168-A202-3F332D61D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18.02.2009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Иванов А. В. ОМИАЦ ЯНАО  nestor@yamalmed.ru www.yamalmed.ru 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A0E5B-160A-4168-A202-3F332D61D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18.02.2009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Иванов А. В. ОМИАЦ ЯНАО  nestor@yamalmed.ru www.yamalmed.ru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A0E5B-160A-4168-A202-3F332D61D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18.02.2009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Иванов А. В. ОМИАЦ ЯНАО  nestor@yamalmed.ru www.yamalmed.ru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A0E5B-160A-4168-A202-3F332D61D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18.02.2009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Иванов А. В. ОМИАЦ ЯНАО  nestor@yamalmed.ru www.yamalmed.ru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A0E5B-160A-4168-A202-3F332D61D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18.02.2009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Иванов А. В. ОМИАЦ ЯНАО  nestor@yamalmed.ru www.yamalmed.ru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A0E5B-160A-4168-A202-3F332D61D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ru-RU" smtClean="0"/>
              <a:t>18.02.2009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ru-RU" smtClean="0"/>
              <a:t>Иванов А. В. ОМИАЦ ЯНАО  nestor@yamalmed.ru www.yamalmed.ru 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31A0E5B-160A-4168-A202-3F332D61D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video" Target="file:///D:\Med_soft_2010\frankenstien2_mpg_big.avi" TargetMode="Externa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00042"/>
            <a:ext cx="8229600" cy="4143404"/>
          </a:xfrm>
        </p:spPr>
        <p:txBody>
          <a:bodyPr>
            <a:noAutofit/>
          </a:bodyPr>
          <a:lstStyle/>
          <a:p>
            <a:r>
              <a:rPr lang="ru-RU" sz="3600" dirty="0" smtClean="0"/>
              <a:t>Опыт внедрения в здравоохранении ЯНАО региональной информационной системы управления здравоохранением.</a:t>
            </a:r>
            <a:br>
              <a:rPr lang="ru-RU" sz="3600" dirty="0" smtClean="0"/>
            </a:br>
            <a:r>
              <a:rPr lang="ru-RU" sz="3600" dirty="0" smtClean="0">
                <a:latin typeface="Arial" pitchFamily="34" charset="0"/>
              </a:rPr>
              <a:t> РИСУЗ ЯНАО</a:t>
            </a:r>
            <a:endParaRPr lang="ru-RU" sz="3600" dirty="0">
              <a:latin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5357826"/>
            <a:ext cx="6400800" cy="94091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Владеет ли миром тот, кто владеет информацией ?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71480"/>
            <a:ext cx="8429684" cy="542928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Использование  различных СУБД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Различные производители ПО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Многие производители не поддерживают эксплуатируемое ПО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Многие </a:t>
            </a:r>
            <a:r>
              <a:rPr lang="ru-RU" dirty="0" smtClean="0"/>
              <a:t>программные </a:t>
            </a:r>
            <a:r>
              <a:rPr lang="ru-RU" dirty="0" smtClean="0"/>
              <a:t>средства не соответствуют сегодняшнему уровню развития коммуникационных технологий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428625" y="0"/>
            <a:ext cx="8229600" cy="428625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Невероятно  об очевидном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42852"/>
            <a:ext cx="8715436" cy="357190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Пути решения проблем информационного обмена</a:t>
            </a:r>
            <a:endParaRPr lang="ru-RU" sz="22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Рисунок 7" descr="gor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607198"/>
            <a:ext cx="7762898" cy="5822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229600" cy="428628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Где  выход ?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714488"/>
            <a:ext cx="7000924" cy="3857652"/>
          </a:xfrm>
        </p:spPr>
        <p:txBody>
          <a:bodyPr/>
          <a:lstStyle/>
          <a:p>
            <a:r>
              <a:rPr lang="ru-RU" dirty="0" smtClean="0"/>
              <a:t>Стремление информационной службы к работе по принципу</a:t>
            </a:r>
          </a:p>
          <a:p>
            <a:r>
              <a:rPr lang="ru-RU" dirty="0" smtClean="0"/>
              <a:t>«Одного окна»</a:t>
            </a:r>
          </a:p>
          <a:p>
            <a:endParaRPr lang="ru-RU" dirty="0" smtClean="0"/>
          </a:p>
          <a:p>
            <a:r>
              <a:rPr lang="ru-RU" dirty="0" smtClean="0"/>
              <a:t>От информационной службы ЛПУ к информационной службе Здравоохранения ЯНАО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frankenstien2_mpg_big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928662" y="357166"/>
            <a:ext cx="7315200" cy="5486400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28596" y="0"/>
            <a:ext cx="8229600" cy="357166"/>
          </a:xfrm>
          <a:prstGeom prst="rect">
            <a:avLst/>
          </a:prstGeo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all" spc="0" normalizeH="0" baseline="0" noProof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Здесь живёт РИЗУС ЯНАО</a:t>
            </a:r>
            <a:endParaRPr kumimoji="0" lang="ru-RU" sz="2200" b="1" i="0" u="none" strike="noStrike" kern="1200" cap="all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4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229600" cy="342904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Двухуровневая структура РИСУЗ ЯНАО </a:t>
            </a:r>
            <a:endParaRPr lang="ru-RU" sz="22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2714612" y="1214422"/>
            <a:ext cx="4071966" cy="1643074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Управление здравоохранением</a:t>
            </a:r>
            <a:endParaRPr lang="ru-RU" sz="3200" dirty="0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285720" y="3429000"/>
            <a:ext cx="1366846" cy="1438284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ЛПУ</a:t>
            </a:r>
            <a:endParaRPr lang="ru-RU" sz="3200" dirty="0"/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3786182" y="4929198"/>
            <a:ext cx="1366846" cy="1438284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ЛПУ</a:t>
            </a:r>
            <a:endParaRPr lang="ru-RU" sz="3200" dirty="0"/>
          </a:p>
        </p:txBody>
      </p:sp>
      <p:sp>
        <p:nvSpPr>
          <p:cNvPr id="12" name="Блок-схема: магнитный диск 11"/>
          <p:cNvSpPr/>
          <p:nvPr/>
        </p:nvSpPr>
        <p:spPr>
          <a:xfrm>
            <a:off x="6072198" y="4714884"/>
            <a:ext cx="1366846" cy="1438284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ЛПУ</a:t>
            </a:r>
            <a:endParaRPr lang="ru-RU" sz="3200" dirty="0"/>
          </a:p>
        </p:txBody>
      </p:sp>
      <p:sp>
        <p:nvSpPr>
          <p:cNvPr id="13" name="Блок-схема: магнитный диск 12"/>
          <p:cNvSpPr/>
          <p:nvPr/>
        </p:nvSpPr>
        <p:spPr>
          <a:xfrm>
            <a:off x="7429520" y="3143248"/>
            <a:ext cx="1366846" cy="1438284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ЛПУ</a:t>
            </a:r>
            <a:endParaRPr lang="ru-RU" sz="3200" dirty="0"/>
          </a:p>
        </p:txBody>
      </p:sp>
      <p:sp>
        <p:nvSpPr>
          <p:cNvPr id="15" name="Блок-схема: магнитный диск 14"/>
          <p:cNvSpPr/>
          <p:nvPr/>
        </p:nvSpPr>
        <p:spPr>
          <a:xfrm>
            <a:off x="1643042" y="4714884"/>
            <a:ext cx="1366846" cy="1438284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ЛПУ</a:t>
            </a:r>
            <a:endParaRPr lang="ru-RU" sz="3200" dirty="0"/>
          </a:p>
        </p:txBody>
      </p:sp>
      <p:sp>
        <p:nvSpPr>
          <p:cNvPr id="16" name="Стрелка вправо с вырезом 15"/>
          <p:cNvSpPr/>
          <p:nvPr/>
        </p:nvSpPr>
        <p:spPr>
          <a:xfrm rot="19525254">
            <a:off x="1408394" y="2592267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с вырезом 16"/>
          <p:cNvSpPr/>
          <p:nvPr/>
        </p:nvSpPr>
        <p:spPr>
          <a:xfrm rot="8931413">
            <a:off x="1340668" y="307557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с вырезом 17"/>
          <p:cNvSpPr/>
          <p:nvPr/>
        </p:nvSpPr>
        <p:spPr>
          <a:xfrm rot="17463125">
            <a:off x="2555842" y="3230214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с вырезом 18"/>
          <p:cNvSpPr/>
          <p:nvPr/>
        </p:nvSpPr>
        <p:spPr>
          <a:xfrm rot="6869284">
            <a:off x="2720142" y="394663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с вырезом 19"/>
          <p:cNvSpPr/>
          <p:nvPr/>
        </p:nvSpPr>
        <p:spPr>
          <a:xfrm rot="16017903">
            <a:off x="3922046" y="3402280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с вырезом 20"/>
          <p:cNvSpPr/>
          <p:nvPr/>
        </p:nvSpPr>
        <p:spPr>
          <a:xfrm rot="5424062">
            <a:off x="4257092" y="4106201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с вырезом 21"/>
          <p:cNvSpPr/>
          <p:nvPr/>
        </p:nvSpPr>
        <p:spPr>
          <a:xfrm rot="14525327">
            <a:off x="5597493" y="3375221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с вырезом 22"/>
          <p:cNvSpPr/>
          <p:nvPr/>
        </p:nvSpPr>
        <p:spPr>
          <a:xfrm rot="3931486">
            <a:off x="6149088" y="3946634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с вырезом 23"/>
          <p:cNvSpPr/>
          <p:nvPr/>
        </p:nvSpPr>
        <p:spPr>
          <a:xfrm rot="13791384">
            <a:off x="6869437" y="2288110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с вырезом 24"/>
          <p:cNvSpPr/>
          <p:nvPr/>
        </p:nvSpPr>
        <p:spPr>
          <a:xfrm rot="3197543">
            <a:off x="7426992" y="2366395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229600" cy="342904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компоненты РИСУЗ Уровня ЛПУ </a:t>
            </a:r>
            <a:endParaRPr lang="ru-RU" sz="22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714356"/>
            <a:ext cx="8429684" cy="5286412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dirty="0" smtClean="0"/>
              <a:t>Регистрация амбулаторных посещений</a:t>
            </a:r>
            <a:endParaRPr lang="ru-RU" dirty="0" smtClean="0"/>
          </a:p>
          <a:p>
            <a:pPr marL="514350" indent="-514350" algn="l">
              <a:buAutoNum type="arabicPeriod"/>
            </a:pPr>
            <a:r>
              <a:rPr lang="ru-RU" dirty="0" smtClean="0"/>
              <a:t>Регистрация </a:t>
            </a:r>
            <a:r>
              <a:rPr lang="ru-RU" dirty="0" err="1" smtClean="0"/>
              <a:t>оказаня</a:t>
            </a:r>
            <a:r>
              <a:rPr lang="ru-RU" dirty="0" smtClean="0"/>
              <a:t> стационарной помощи.</a:t>
            </a:r>
            <a:endParaRPr lang="ru-RU" dirty="0" smtClean="0"/>
          </a:p>
          <a:p>
            <a:pPr marL="514350" indent="-514350" algn="l">
              <a:buAutoNum type="arabicPeriod"/>
            </a:pPr>
            <a:r>
              <a:rPr lang="ru-RU" dirty="0" smtClean="0"/>
              <a:t>Электронная мед. карта  (медицинские записи)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/>
              <a:t>Подготовка реестров ОМС</a:t>
            </a:r>
            <a:endParaRPr lang="ru-RU" dirty="0" smtClean="0"/>
          </a:p>
          <a:p>
            <a:pPr marL="514350" indent="-514350" algn="l">
              <a:buAutoNum type="arabicPeriod"/>
            </a:pPr>
            <a:r>
              <a:rPr lang="ru-RU" dirty="0" smtClean="0"/>
              <a:t>Лабораторный модуль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Аптека. Учёт  лекарственных препаратов </a:t>
            </a:r>
          </a:p>
          <a:p>
            <a:pPr marL="514350" indent="-514350" algn="l">
              <a:buAutoNum type="arabicPeriod"/>
            </a:pPr>
            <a:r>
              <a:rPr lang="en-US" dirty="0" smtClean="0"/>
              <a:t>PACS </a:t>
            </a:r>
            <a:r>
              <a:rPr lang="ru-RU" dirty="0" smtClean="0"/>
              <a:t> - (</a:t>
            </a:r>
            <a:r>
              <a:rPr lang="ru-RU" dirty="0" smtClean="0"/>
              <a:t>Хранение медицинских изображений</a:t>
            </a:r>
            <a:r>
              <a:rPr lang="ru-RU" dirty="0" smtClean="0"/>
              <a:t>)</a:t>
            </a:r>
            <a:endParaRPr lang="ru-RU" dirty="0" smtClean="0"/>
          </a:p>
          <a:p>
            <a:pPr marL="514350" indent="-514350" algn="l">
              <a:buAutoNum type="arabicPeriod"/>
            </a:pPr>
            <a:r>
              <a:rPr lang="ru-RU" dirty="0" smtClean="0"/>
              <a:t>Получение и сдача аналитической отчетности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5000636"/>
            <a:ext cx="86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В тех ЛПУ  где работает  госпитальная часть  РИСУЗ статистические отчёты получаем из первичных данных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229600" cy="428628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компоненты </a:t>
            </a:r>
            <a:r>
              <a:rPr lang="ru-RU" sz="2200" dirty="0" err="1" smtClean="0"/>
              <a:t>Рисуз</a:t>
            </a:r>
            <a:r>
              <a:rPr lang="ru-RU" sz="2200" dirty="0" smtClean="0"/>
              <a:t> уровня  здравоохранением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714356"/>
            <a:ext cx="8286808" cy="5143536"/>
          </a:xfrm>
        </p:spPr>
        <p:txBody>
          <a:bodyPr/>
          <a:lstStyle/>
          <a:p>
            <a:pPr marL="514350" indent="-514350" algn="l">
              <a:buFont typeface="Wingdings 2"/>
              <a:buAutoNum type="arabicPeriod"/>
            </a:pPr>
            <a:r>
              <a:rPr lang="ru-RU" dirty="0" smtClean="0"/>
              <a:t>Паспортизация ЛПУ</a:t>
            </a:r>
            <a:r>
              <a:rPr lang="ru-RU" dirty="0" smtClean="0"/>
              <a:t>.</a:t>
            </a:r>
            <a:endParaRPr lang="ru-RU" dirty="0" smtClean="0"/>
          </a:p>
          <a:p>
            <a:pPr marL="514350" indent="-514350" algn="l">
              <a:buAutoNum type="arabicPeriod"/>
            </a:pPr>
            <a:r>
              <a:rPr lang="ru-RU" dirty="0" smtClean="0"/>
              <a:t>Регистр </a:t>
            </a:r>
            <a:r>
              <a:rPr lang="ru-RU" dirty="0" smtClean="0"/>
              <a:t>застрахованного населения </a:t>
            </a:r>
            <a:r>
              <a:rPr lang="ru-RU" dirty="0" smtClean="0"/>
              <a:t>ЯНАО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Мониторинг субвенций окружного бюджета 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Мониторинг исполнения программы </a:t>
            </a:r>
            <a:r>
              <a:rPr lang="ru-RU" dirty="0" err="1" smtClean="0"/>
              <a:t>гос</a:t>
            </a:r>
            <a:r>
              <a:rPr lang="ru-RU" dirty="0" smtClean="0"/>
              <a:t>. гарантий гражданам </a:t>
            </a:r>
            <a:r>
              <a:rPr lang="ru-RU" dirty="0" smtClean="0"/>
              <a:t>ЯНАО</a:t>
            </a:r>
            <a:endParaRPr lang="ru-RU" dirty="0" smtClean="0"/>
          </a:p>
          <a:p>
            <a:pPr marL="514350" indent="-514350" algn="l">
              <a:buAutoNum type="arabicPeriod"/>
            </a:pPr>
            <a:r>
              <a:rPr lang="ru-RU" dirty="0" smtClean="0"/>
              <a:t>Регистр федеральных льготников.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Работа в системе ДЛО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Получение </a:t>
            </a:r>
            <a:r>
              <a:rPr lang="ru-RU" dirty="0" smtClean="0"/>
              <a:t>и сдача аналитической </a:t>
            </a:r>
            <a:r>
              <a:rPr lang="ru-RU" dirty="0" smtClean="0"/>
              <a:t>отчетности</a:t>
            </a:r>
          </a:p>
          <a:p>
            <a:pPr marL="514350" indent="-514350" algn="l">
              <a:buAutoNum type="arabicPeriod"/>
            </a:pPr>
            <a:endParaRPr lang="ru-RU" dirty="0" smtClean="0"/>
          </a:p>
          <a:p>
            <a:pPr marL="514350" indent="-514350" algn="l">
              <a:buAutoNum type="arabicPeriod"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28596" y="0"/>
            <a:ext cx="8229600" cy="428628"/>
          </a:xfrm>
          <a:prstGeom prst="rect">
            <a:avLst/>
          </a:prstGeo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cap="all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ДЛО</a:t>
            </a:r>
            <a:endParaRPr kumimoji="0" lang="ru-RU" sz="2200" b="1" i="0" u="none" strike="noStrike" kern="1200" cap="all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428596" y="714356"/>
            <a:ext cx="8286808" cy="5143536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Информационный обмен </a:t>
            </a:r>
          </a:p>
          <a:p>
            <a:pPr marL="1428750" lvl="2" indent="-51435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Ø"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МИАЦ-ПФ</a:t>
            </a:r>
          </a:p>
          <a:p>
            <a:pPr marL="1428750" lvl="2" indent="-51435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Ø"/>
            </a:pPr>
            <a:r>
              <a:rPr lang="ru-RU" sz="2800" dirty="0" smtClean="0"/>
              <a:t>МИАЦ-ФОМС</a:t>
            </a:r>
          </a:p>
          <a:p>
            <a:pPr marL="1428750" lvl="2" indent="-51435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Ø"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МИАЦ - Поставщики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ЛС Аптечные учреждения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Реестр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выписанных </a:t>
            </a:r>
            <a:r>
              <a:rPr lang="ru-RU" sz="2800" dirty="0" smtClean="0"/>
              <a:t> </a:t>
            </a:r>
            <a:r>
              <a:rPr lang="ru-RU" sz="2800" dirty="0" smtClean="0"/>
              <a:t>по ДЛО 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рецептов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Реестр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отоваренных по ДЛО рецептов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AutoNum type="arabicPeriod"/>
              <a:tabLst/>
              <a:defRPr/>
            </a:pPr>
            <a:r>
              <a:rPr lang="ru-RU" sz="2800" dirty="0" smtClean="0"/>
              <a:t>Медико-экономическая экспертиза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Сбор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аналитических </a:t>
            </a:r>
            <a:r>
              <a:rPr lang="ru-RU" sz="2800" dirty="0" err="1" smtClean="0"/>
              <a:t>ф</a:t>
            </a:r>
            <a:r>
              <a:rPr kumimoji="0" lang="ru-RU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орм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 состоянии </a:t>
            </a:r>
            <a:r>
              <a:rPr lang="ru-RU" sz="2800" dirty="0" smtClean="0"/>
              <a:t>ДЛО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AutoNum type="arabicPeriod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lang="ru-RU" sz="2800" dirty="0" smtClean="0"/>
              <a:t>Перспектива 2010 года Рабочие места в аптеках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229600" cy="342904"/>
          </a:xfrm>
        </p:spPr>
        <p:txBody>
          <a:bodyPr>
            <a:normAutofit/>
          </a:bodyPr>
          <a:lstStyle/>
          <a:p>
            <a:r>
              <a:rPr lang="ru-RU" sz="2200" dirty="0" smtClean="0"/>
              <a:t>Статистическая  Отчётность  </a:t>
            </a:r>
            <a:endParaRPr lang="ru-RU" sz="22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28596" y="1142984"/>
            <a:ext cx="8286808" cy="364333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 2009 – м году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 здравоохранение ЯНАО О годовой  </a:t>
            </a:r>
            <a:r>
              <a:rPr kumimoji="0" lang="ru-RU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статистияеский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отчёт  окружного </a:t>
            </a:r>
            <a:r>
              <a:rPr kumimoji="0" lang="ru-RU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здравоохра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ненния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был сдан дистанционно с использованием РИСУЗ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223034" cy="2343168"/>
          </a:xfrm>
        </p:spPr>
        <p:txBody>
          <a:bodyPr>
            <a:normAutofit/>
          </a:bodyPr>
          <a:lstStyle/>
          <a:p>
            <a:r>
              <a:rPr lang="ru-RU" dirty="0" smtClean="0"/>
              <a:t>Использование специальных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en-US" dirty="0" smtClean="0"/>
              <a:t>WEB - </a:t>
            </a:r>
            <a:r>
              <a:rPr lang="ru-RU" dirty="0" smtClean="0"/>
              <a:t>ресурсов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5" descr="карта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47744"/>
            <a:ext cx="7143800" cy="606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229600" cy="342904"/>
          </a:xfrm>
        </p:spPr>
        <p:txBody>
          <a:bodyPr>
            <a:normAutofit/>
          </a:bodyPr>
          <a:lstStyle/>
          <a:p>
            <a:r>
              <a:rPr lang="ru-RU" sz="2200" dirty="0" smtClean="0"/>
              <a:t>Слагаемые</a:t>
            </a:r>
            <a:endParaRPr lang="ru-RU" sz="22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1357298"/>
            <a:ext cx="3500462" cy="1938992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+mj-lt"/>
              </a:rPr>
              <a:t>Департамент здравоохранения ЯНАО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29124" y="1571612"/>
            <a:ext cx="4209807" cy="707886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+mj-lt"/>
              </a:rPr>
              <a:t>Окружной МИАЦ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85918" y="3929066"/>
            <a:ext cx="5357850" cy="1323439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+mj-lt"/>
              </a:rPr>
              <a:t>Компания </a:t>
            </a:r>
            <a:r>
              <a:rPr lang="ru-RU" sz="4000" dirty="0" smtClean="0">
                <a:latin typeface="+mj-lt"/>
              </a:rPr>
              <a:t>СПАРМ</a:t>
            </a:r>
            <a:br>
              <a:rPr lang="ru-RU" sz="4000" dirty="0" smtClean="0">
                <a:latin typeface="+mj-lt"/>
              </a:rPr>
            </a:br>
            <a:r>
              <a:rPr lang="ru-RU" sz="4000" dirty="0" smtClean="0">
                <a:latin typeface="+mj-lt"/>
              </a:rPr>
              <a:t> </a:t>
            </a:r>
            <a:r>
              <a:rPr lang="ru-RU" sz="4000" dirty="0" smtClean="0">
                <a:latin typeface="+mj-lt"/>
              </a:rPr>
              <a:t>г. Санкт Петербург</a:t>
            </a:r>
            <a:endParaRPr lang="ru-RU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3116"/>
            <a:ext cx="8229600" cy="985846"/>
          </a:xfrm>
        </p:spPr>
        <p:txBody>
          <a:bodyPr>
            <a:noAutofit/>
          </a:bodyPr>
          <a:lstStyle/>
          <a:p>
            <a:r>
              <a:rPr lang="ru-RU" sz="4000" dirty="0" smtClean="0"/>
              <a:t>Спасибо за внимание.</a:t>
            </a:r>
            <a:endParaRPr lang="ru-RU" sz="40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IMG_18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8713788" cy="6097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3" descr="IMG_333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3" descr="IMG_389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4314"/>
            <a:ext cx="8286776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DICOM_презентация_2008_12_02\У чум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038" y="304800"/>
            <a:ext cx="8289925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Начало информационного внедрения</a:t>
            </a:r>
            <a:br>
              <a:rPr lang="ru-RU" sz="2200" dirty="0" smtClean="0"/>
            </a:br>
            <a:r>
              <a:rPr lang="ru-RU" sz="2200" dirty="0" smtClean="0"/>
              <a:t> Принципы  положенные в </a:t>
            </a:r>
            <a:r>
              <a:rPr lang="ru-RU" sz="2200" dirty="0" err="1" smtClean="0"/>
              <a:t>снову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928670"/>
            <a:ext cx="8715436" cy="5072098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dirty="0" smtClean="0"/>
              <a:t>  Максимально возможное использование  госпитальных ИС сбор и формирование отчётов из первичных данных</a:t>
            </a:r>
          </a:p>
          <a:p>
            <a:pPr algn="l"/>
            <a:endParaRPr lang="ru-RU" dirty="0" smtClean="0"/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 « Ненасильственные принципы» Возможность обмена данными с разными ИС </a:t>
            </a:r>
            <a:endParaRPr lang="ru-RU" sz="3200" dirty="0" smtClean="0"/>
          </a:p>
          <a:p>
            <a:pPr algn="l"/>
            <a:endParaRPr lang="ru-RU" sz="3200" dirty="0" smtClean="0"/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Преодоление негативных последствий «Лоскутной информатизации»</a:t>
            </a: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smtClean="0"/>
          </a:p>
          <a:p>
            <a:pPr algn="l">
              <a:buFont typeface="Wingdings" pitchFamily="2" charset="2"/>
              <a:buChar char="Ø"/>
            </a:pPr>
            <a:endParaRPr lang="ru-RU" dirty="0" err="1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229600" cy="428628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Невероятно  об очевидном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214422"/>
            <a:ext cx="6400800" cy="358412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Сегодня даже самые небольшие ЛПУ в  среднем эксплуатируют </a:t>
            </a:r>
          </a:p>
          <a:p>
            <a:r>
              <a:rPr lang="ru-RU" dirty="0" smtClean="0"/>
              <a:t>Порядка 40 – 50 различных программных средств.</a:t>
            </a:r>
          </a:p>
          <a:p>
            <a:r>
              <a:rPr lang="ru-RU" dirty="0" smtClean="0"/>
              <a:t>Большинство из которых не являются средствами выбора, а являются средствами обязательными к применению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8229600" cy="485780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Информационный обмен  в ЛПУ</a:t>
            </a:r>
            <a:endParaRPr lang="ru-RU" sz="22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57290" y="6416675"/>
            <a:ext cx="7215238" cy="365125"/>
          </a:xfrm>
        </p:spPr>
        <p:txBody>
          <a:bodyPr/>
          <a:lstStyle/>
          <a:p>
            <a:r>
              <a:rPr lang="ru-RU" dirty="0" smtClean="0"/>
              <a:t>Иванов А. В. </a:t>
            </a:r>
            <a:r>
              <a:rPr lang="en-US" dirty="0" smtClean="0"/>
              <a:t>            </a:t>
            </a:r>
            <a:r>
              <a:rPr lang="ru-RU" dirty="0" smtClean="0"/>
              <a:t>ОМИАЦ ЯНАО </a:t>
            </a:r>
            <a:r>
              <a:rPr lang="en-US" dirty="0" smtClean="0"/>
              <a:t>              </a:t>
            </a:r>
            <a:r>
              <a:rPr lang="ru-RU" dirty="0" smtClean="0"/>
              <a:t> </a:t>
            </a:r>
            <a:r>
              <a:rPr lang="ru-RU" dirty="0" err="1" smtClean="0"/>
              <a:t>nestor@yamalmed.ru</a:t>
            </a:r>
            <a:r>
              <a:rPr lang="ru-RU" dirty="0" smtClean="0"/>
              <a:t> </a:t>
            </a:r>
            <a:r>
              <a:rPr lang="en-US" dirty="0" smtClean="0"/>
              <a:t>                   </a:t>
            </a:r>
            <a:r>
              <a:rPr lang="ru-RU" dirty="0" err="1" smtClean="0"/>
              <a:t>www.yamalmed.ru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 descr="islands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500042"/>
            <a:ext cx="7810523" cy="5857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268</TotalTime>
  <Words>619</Words>
  <Application>Microsoft Office PowerPoint</Application>
  <PresentationFormat>Экран (4:3)</PresentationFormat>
  <Paragraphs>166</Paragraphs>
  <Slides>21</Slides>
  <Notes>21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Опыт внедрения в здравоохранении ЯНАО региональной информационной системы управления здравоохранением.  РИСУЗ ЯНАО</vt:lpstr>
      <vt:lpstr>Слайд 2</vt:lpstr>
      <vt:lpstr>Слайд 3</vt:lpstr>
      <vt:lpstr>Слайд 4</vt:lpstr>
      <vt:lpstr>Слайд 5</vt:lpstr>
      <vt:lpstr>Слайд 6</vt:lpstr>
      <vt:lpstr>Начало информационного внедрения  Принципы  положенные в снову</vt:lpstr>
      <vt:lpstr>Невероятно  об очевидном</vt:lpstr>
      <vt:lpstr>Информационный обмен  в ЛПУ</vt:lpstr>
      <vt:lpstr>Невероятно  об очевидном</vt:lpstr>
      <vt:lpstr>Пути решения проблем информационного обмена</vt:lpstr>
      <vt:lpstr>Где  выход ?</vt:lpstr>
      <vt:lpstr>Слайд 13</vt:lpstr>
      <vt:lpstr>Двухуровневая структура РИСУЗ ЯНАО </vt:lpstr>
      <vt:lpstr>компоненты РИСУЗ Уровня ЛПУ </vt:lpstr>
      <vt:lpstr>компоненты Рисуз уровня  здравоохранением</vt:lpstr>
      <vt:lpstr>Слайд 17</vt:lpstr>
      <vt:lpstr>Статистическая  Отчётность  </vt:lpstr>
      <vt:lpstr>Использование специальных  WEB - ресурсов</vt:lpstr>
      <vt:lpstr>Слагаемые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user</cp:lastModifiedBy>
  <cp:revision>37</cp:revision>
  <dcterms:created xsi:type="dcterms:W3CDTF">2009-02-17T20:12:41Z</dcterms:created>
  <dcterms:modified xsi:type="dcterms:W3CDTF">2010-04-15T16:42:23Z</dcterms:modified>
</cp:coreProperties>
</file>